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7" r:id="rId3"/>
    <p:sldId id="271" r:id="rId4"/>
    <p:sldId id="272" r:id="rId5"/>
    <p:sldId id="273" r:id="rId6"/>
    <p:sldId id="275" r:id="rId7"/>
    <p:sldId id="274" r:id="rId8"/>
    <p:sldId id="276" r:id="rId9"/>
    <p:sldId id="307" r:id="rId10"/>
    <p:sldId id="259" r:id="rId11"/>
    <p:sldId id="258" r:id="rId12"/>
    <p:sldId id="277" r:id="rId13"/>
    <p:sldId id="278" r:id="rId14"/>
    <p:sldId id="279" r:id="rId15"/>
    <p:sldId id="280" r:id="rId16"/>
    <p:sldId id="281" r:id="rId17"/>
    <p:sldId id="282" r:id="rId18"/>
    <p:sldId id="283" r:id="rId19"/>
    <p:sldId id="284" r:id="rId20"/>
    <p:sldId id="285" r:id="rId21"/>
    <p:sldId id="287" r:id="rId22"/>
    <p:sldId id="289" r:id="rId23"/>
    <p:sldId id="291" r:id="rId24"/>
    <p:sldId id="293" r:id="rId25"/>
    <p:sldId id="295" r:id="rId26"/>
    <p:sldId id="297" r:id="rId27"/>
    <p:sldId id="299" r:id="rId28"/>
    <p:sldId id="301" r:id="rId29"/>
    <p:sldId id="303" r:id="rId30"/>
    <p:sldId id="305" r:id="rId31"/>
    <p:sldId id="306"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FF3300"/>
    <a:srgbClr val="EE78D5"/>
    <a:srgbClr val="E40410"/>
    <a:srgbClr val="D8CA4E"/>
    <a:srgbClr val="66FF33"/>
    <a:srgbClr val="0020A9"/>
    <a:srgbClr val="4A8522"/>
    <a:srgbClr val="E69803"/>
    <a:srgbClr val="1C1B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721" autoAdjust="0"/>
    <p:restoredTop sz="94660"/>
  </p:normalViewPr>
  <p:slideViewPr>
    <p:cSldViewPr snapToGrid="0">
      <p:cViewPr varScale="1">
        <p:scale>
          <a:sx n="68" d="100"/>
          <a:sy n="68" d="100"/>
        </p:scale>
        <p:origin x="148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358CFC-2A42-45D0-99D4-889010159EFA}" type="datetimeFigureOut">
              <a:rPr lang="en-US" smtClean="0"/>
              <a:t>4/26/2021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6CA2D7-9E7B-4E3F-8786-63A3D07DEE60}" type="slidenum">
              <a:rPr lang="en-US" smtClean="0"/>
              <a:t>‹#›</a:t>
            </a:fld>
            <a:endParaRPr lang="en-US" dirty="0"/>
          </a:p>
        </p:txBody>
      </p:sp>
    </p:spTree>
    <p:extLst>
      <p:ext uri="{BB962C8B-B14F-4D97-AF65-F5344CB8AC3E}">
        <p14:creationId xmlns:p14="http://schemas.microsoft.com/office/powerpoint/2010/main" val="21163156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358CFC-2A42-45D0-99D4-889010159EFA}" type="datetimeFigureOut">
              <a:rPr lang="en-US" smtClean="0"/>
              <a:t>4/26/2021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6CA2D7-9E7B-4E3F-8786-63A3D07DEE60}" type="slidenum">
              <a:rPr lang="en-US" smtClean="0"/>
              <a:t>‹#›</a:t>
            </a:fld>
            <a:endParaRPr lang="en-US" dirty="0"/>
          </a:p>
        </p:txBody>
      </p:sp>
    </p:spTree>
    <p:extLst>
      <p:ext uri="{BB962C8B-B14F-4D97-AF65-F5344CB8AC3E}">
        <p14:creationId xmlns:p14="http://schemas.microsoft.com/office/powerpoint/2010/main" val="2338117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358CFC-2A42-45D0-99D4-889010159EFA}" type="datetimeFigureOut">
              <a:rPr lang="en-US" smtClean="0"/>
              <a:t>4/26/2021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6CA2D7-9E7B-4E3F-8786-63A3D07DEE60}" type="slidenum">
              <a:rPr lang="en-US" smtClean="0"/>
              <a:t>‹#›</a:t>
            </a:fld>
            <a:endParaRPr lang="en-US" dirty="0"/>
          </a:p>
        </p:txBody>
      </p:sp>
    </p:spTree>
    <p:extLst>
      <p:ext uri="{BB962C8B-B14F-4D97-AF65-F5344CB8AC3E}">
        <p14:creationId xmlns:p14="http://schemas.microsoft.com/office/powerpoint/2010/main" val="770060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EB82D7B-DEA3-40B5-887B-1CFF4E9E3F13}" type="datetimeFigureOut">
              <a:rPr lang="en-US" smtClean="0"/>
              <a:t>4/26/2021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9DBECB-B661-4D1A-AF2E-DB427C5D22C1}" type="slidenum">
              <a:rPr lang="en-US" smtClean="0"/>
              <a:t>‹#›</a:t>
            </a:fld>
            <a:endParaRPr lang="en-US" dirty="0"/>
          </a:p>
        </p:txBody>
      </p:sp>
    </p:spTree>
    <p:extLst>
      <p:ext uri="{BB962C8B-B14F-4D97-AF65-F5344CB8AC3E}">
        <p14:creationId xmlns:p14="http://schemas.microsoft.com/office/powerpoint/2010/main" val="31567889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B82D7B-DEA3-40B5-887B-1CFF4E9E3F13}" type="datetimeFigureOut">
              <a:rPr lang="en-US" smtClean="0"/>
              <a:t>4/26/2021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9DBECB-B661-4D1A-AF2E-DB427C5D22C1}" type="slidenum">
              <a:rPr lang="en-US" smtClean="0"/>
              <a:t>‹#›</a:t>
            </a:fld>
            <a:endParaRPr lang="en-US" dirty="0"/>
          </a:p>
        </p:txBody>
      </p:sp>
    </p:spTree>
    <p:extLst>
      <p:ext uri="{BB962C8B-B14F-4D97-AF65-F5344CB8AC3E}">
        <p14:creationId xmlns:p14="http://schemas.microsoft.com/office/powerpoint/2010/main" val="32875747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EB82D7B-DEA3-40B5-887B-1CFF4E9E3F13}" type="datetimeFigureOut">
              <a:rPr lang="en-US" smtClean="0"/>
              <a:t>4/26/2021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9DBECB-B661-4D1A-AF2E-DB427C5D22C1}" type="slidenum">
              <a:rPr lang="en-US" smtClean="0"/>
              <a:t>‹#›</a:t>
            </a:fld>
            <a:endParaRPr lang="en-US" dirty="0"/>
          </a:p>
        </p:txBody>
      </p:sp>
    </p:spTree>
    <p:extLst>
      <p:ext uri="{BB962C8B-B14F-4D97-AF65-F5344CB8AC3E}">
        <p14:creationId xmlns:p14="http://schemas.microsoft.com/office/powerpoint/2010/main" val="8984599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EB82D7B-DEA3-40B5-887B-1CFF4E9E3F13}" type="datetimeFigureOut">
              <a:rPr lang="en-US" smtClean="0"/>
              <a:t>4/26/2021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29DBECB-B661-4D1A-AF2E-DB427C5D22C1}" type="slidenum">
              <a:rPr lang="en-US" smtClean="0"/>
              <a:t>‹#›</a:t>
            </a:fld>
            <a:endParaRPr lang="en-US" dirty="0"/>
          </a:p>
        </p:txBody>
      </p:sp>
    </p:spTree>
    <p:extLst>
      <p:ext uri="{BB962C8B-B14F-4D97-AF65-F5344CB8AC3E}">
        <p14:creationId xmlns:p14="http://schemas.microsoft.com/office/powerpoint/2010/main" val="3782403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EB82D7B-DEA3-40B5-887B-1CFF4E9E3F13}" type="datetimeFigureOut">
              <a:rPr lang="en-US" smtClean="0"/>
              <a:t>4/26/2021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29DBECB-B661-4D1A-AF2E-DB427C5D22C1}" type="slidenum">
              <a:rPr lang="en-US" smtClean="0"/>
              <a:t>‹#›</a:t>
            </a:fld>
            <a:endParaRPr lang="en-US" dirty="0"/>
          </a:p>
        </p:txBody>
      </p:sp>
    </p:spTree>
    <p:extLst>
      <p:ext uri="{BB962C8B-B14F-4D97-AF65-F5344CB8AC3E}">
        <p14:creationId xmlns:p14="http://schemas.microsoft.com/office/powerpoint/2010/main" val="25746013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EB82D7B-DEA3-40B5-887B-1CFF4E9E3F13}" type="datetimeFigureOut">
              <a:rPr lang="en-US" smtClean="0"/>
              <a:t>4/26/2021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29DBECB-B661-4D1A-AF2E-DB427C5D22C1}" type="slidenum">
              <a:rPr lang="en-US" smtClean="0"/>
              <a:t>‹#›</a:t>
            </a:fld>
            <a:endParaRPr lang="en-US" dirty="0"/>
          </a:p>
        </p:txBody>
      </p:sp>
    </p:spTree>
    <p:extLst>
      <p:ext uri="{BB962C8B-B14F-4D97-AF65-F5344CB8AC3E}">
        <p14:creationId xmlns:p14="http://schemas.microsoft.com/office/powerpoint/2010/main" val="14465164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B82D7B-DEA3-40B5-887B-1CFF4E9E3F13}" type="datetimeFigureOut">
              <a:rPr lang="en-US" smtClean="0"/>
              <a:t>4/26/2021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29DBECB-B661-4D1A-AF2E-DB427C5D22C1}" type="slidenum">
              <a:rPr lang="en-US" smtClean="0"/>
              <a:t>‹#›</a:t>
            </a:fld>
            <a:endParaRPr lang="en-US" dirty="0"/>
          </a:p>
        </p:txBody>
      </p:sp>
    </p:spTree>
    <p:extLst>
      <p:ext uri="{BB962C8B-B14F-4D97-AF65-F5344CB8AC3E}">
        <p14:creationId xmlns:p14="http://schemas.microsoft.com/office/powerpoint/2010/main" val="4374088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EB82D7B-DEA3-40B5-887B-1CFF4E9E3F13}" type="datetimeFigureOut">
              <a:rPr lang="en-US" smtClean="0"/>
              <a:t>4/26/2021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29DBECB-B661-4D1A-AF2E-DB427C5D22C1}" type="slidenum">
              <a:rPr lang="en-US" smtClean="0"/>
              <a:t>‹#›</a:t>
            </a:fld>
            <a:endParaRPr lang="en-US" dirty="0"/>
          </a:p>
        </p:txBody>
      </p:sp>
    </p:spTree>
    <p:extLst>
      <p:ext uri="{BB962C8B-B14F-4D97-AF65-F5344CB8AC3E}">
        <p14:creationId xmlns:p14="http://schemas.microsoft.com/office/powerpoint/2010/main" val="2052669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358CFC-2A42-45D0-99D4-889010159EFA}" type="datetimeFigureOut">
              <a:rPr lang="en-US" smtClean="0"/>
              <a:t>4/26/2021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6CA2D7-9E7B-4E3F-8786-63A3D07DEE60}" type="slidenum">
              <a:rPr lang="en-US" smtClean="0"/>
              <a:t>‹#›</a:t>
            </a:fld>
            <a:endParaRPr lang="en-US" dirty="0"/>
          </a:p>
        </p:txBody>
      </p:sp>
    </p:spTree>
    <p:extLst>
      <p:ext uri="{BB962C8B-B14F-4D97-AF65-F5344CB8AC3E}">
        <p14:creationId xmlns:p14="http://schemas.microsoft.com/office/powerpoint/2010/main" val="10629272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EB82D7B-DEA3-40B5-887B-1CFF4E9E3F13}" type="datetimeFigureOut">
              <a:rPr lang="en-US" smtClean="0"/>
              <a:t>4/26/2021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29DBECB-B661-4D1A-AF2E-DB427C5D22C1}" type="slidenum">
              <a:rPr lang="en-US" smtClean="0"/>
              <a:t>‹#›</a:t>
            </a:fld>
            <a:endParaRPr lang="en-US" dirty="0"/>
          </a:p>
        </p:txBody>
      </p:sp>
    </p:spTree>
    <p:extLst>
      <p:ext uri="{BB962C8B-B14F-4D97-AF65-F5344CB8AC3E}">
        <p14:creationId xmlns:p14="http://schemas.microsoft.com/office/powerpoint/2010/main" val="13852142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B82D7B-DEA3-40B5-887B-1CFF4E9E3F13}" type="datetimeFigureOut">
              <a:rPr lang="en-US" smtClean="0"/>
              <a:t>4/26/2021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9DBECB-B661-4D1A-AF2E-DB427C5D22C1}" type="slidenum">
              <a:rPr lang="en-US" smtClean="0"/>
              <a:t>‹#›</a:t>
            </a:fld>
            <a:endParaRPr lang="en-US" dirty="0"/>
          </a:p>
        </p:txBody>
      </p:sp>
    </p:spTree>
    <p:extLst>
      <p:ext uri="{BB962C8B-B14F-4D97-AF65-F5344CB8AC3E}">
        <p14:creationId xmlns:p14="http://schemas.microsoft.com/office/powerpoint/2010/main" val="29372207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B82D7B-DEA3-40B5-887B-1CFF4E9E3F13}" type="datetimeFigureOut">
              <a:rPr lang="en-US" smtClean="0"/>
              <a:t>4/26/2021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9DBECB-B661-4D1A-AF2E-DB427C5D22C1}" type="slidenum">
              <a:rPr lang="en-US" smtClean="0"/>
              <a:t>‹#›</a:t>
            </a:fld>
            <a:endParaRPr lang="en-US" dirty="0"/>
          </a:p>
        </p:txBody>
      </p:sp>
    </p:spTree>
    <p:extLst>
      <p:ext uri="{BB962C8B-B14F-4D97-AF65-F5344CB8AC3E}">
        <p14:creationId xmlns:p14="http://schemas.microsoft.com/office/powerpoint/2010/main" val="627560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358CFC-2A42-45D0-99D4-889010159EFA}" type="datetimeFigureOut">
              <a:rPr lang="en-US" smtClean="0"/>
              <a:t>4/26/2021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6CA2D7-9E7B-4E3F-8786-63A3D07DEE60}" type="slidenum">
              <a:rPr lang="en-US" smtClean="0"/>
              <a:t>‹#›</a:t>
            </a:fld>
            <a:endParaRPr lang="en-US" dirty="0"/>
          </a:p>
        </p:txBody>
      </p:sp>
    </p:spTree>
    <p:extLst>
      <p:ext uri="{BB962C8B-B14F-4D97-AF65-F5344CB8AC3E}">
        <p14:creationId xmlns:p14="http://schemas.microsoft.com/office/powerpoint/2010/main" val="1458068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358CFC-2A42-45D0-99D4-889010159EFA}" type="datetimeFigureOut">
              <a:rPr lang="en-US" smtClean="0"/>
              <a:t>4/26/2021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66CA2D7-9E7B-4E3F-8786-63A3D07DEE60}" type="slidenum">
              <a:rPr lang="en-US" smtClean="0"/>
              <a:t>‹#›</a:t>
            </a:fld>
            <a:endParaRPr lang="en-US" dirty="0"/>
          </a:p>
        </p:txBody>
      </p:sp>
    </p:spTree>
    <p:extLst>
      <p:ext uri="{BB962C8B-B14F-4D97-AF65-F5344CB8AC3E}">
        <p14:creationId xmlns:p14="http://schemas.microsoft.com/office/powerpoint/2010/main" val="1225196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358CFC-2A42-45D0-99D4-889010159EFA}" type="datetimeFigureOut">
              <a:rPr lang="en-US" smtClean="0"/>
              <a:t>4/26/2021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66CA2D7-9E7B-4E3F-8786-63A3D07DEE60}" type="slidenum">
              <a:rPr lang="en-US" smtClean="0"/>
              <a:t>‹#›</a:t>
            </a:fld>
            <a:endParaRPr lang="en-US" dirty="0"/>
          </a:p>
        </p:txBody>
      </p:sp>
    </p:spTree>
    <p:extLst>
      <p:ext uri="{BB962C8B-B14F-4D97-AF65-F5344CB8AC3E}">
        <p14:creationId xmlns:p14="http://schemas.microsoft.com/office/powerpoint/2010/main" val="641304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358CFC-2A42-45D0-99D4-889010159EFA}" type="datetimeFigureOut">
              <a:rPr lang="en-US" smtClean="0"/>
              <a:t>4/26/2021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66CA2D7-9E7B-4E3F-8786-63A3D07DEE60}" type="slidenum">
              <a:rPr lang="en-US" smtClean="0"/>
              <a:t>‹#›</a:t>
            </a:fld>
            <a:endParaRPr lang="en-US" dirty="0"/>
          </a:p>
        </p:txBody>
      </p:sp>
    </p:spTree>
    <p:extLst>
      <p:ext uri="{BB962C8B-B14F-4D97-AF65-F5344CB8AC3E}">
        <p14:creationId xmlns:p14="http://schemas.microsoft.com/office/powerpoint/2010/main" val="2723866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358CFC-2A42-45D0-99D4-889010159EFA}" type="datetimeFigureOut">
              <a:rPr lang="en-US" smtClean="0"/>
              <a:t>4/26/2021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66CA2D7-9E7B-4E3F-8786-63A3D07DEE60}" type="slidenum">
              <a:rPr lang="en-US" smtClean="0"/>
              <a:t>‹#›</a:t>
            </a:fld>
            <a:endParaRPr lang="en-US" dirty="0"/>
          </a:p>
        </p:txBody>
      </p:sp>
    </p:spTree>
    <p:extLst>
      <p:ext uri="{BB962C8B-B14F-4D97-AF65-F5344CB8AC3E}">
        <p14:creationId xmlns:p14="http://schemas.microsoft.com/office/powerpoint/2010/main" val="2529000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358CFC-2A42-45D0-99D4-889010159EFA}" type="datetimeFigureOut">
              <a:rPr lang="en-US" smtClean="0"/>
              <a:t>4/26/2021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66CA2D7-9E7B-4E3F-8786-63A3D07DEE60}" type="slidenum">
              <a:rPr lang="en-US" smtClean="0"/>
              <a:t>‹#›</a:t>
            </a:fld>
            <a:endParaRPr lang="en-US" dirty="0"/>
          </a:p>
        </p:txBody>
      </p:sp>
    </p:spTree>
    <p:extLst>
      <p:ext uri="{BB962C8B-B14F-4D97-AF65-F5344CB8AC3E}">
        <p14:creationId xmlns:p14="http://schemas.microsoft.com/office/powerpoint/2010/main" val="2545034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358CFC-2A42-45D0-99D4-889010159EFA}" type="datetimeFigureOut">
              <a:rPr lang="en-US" smtClean="0"/>
              <a:t>4/26/2021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66CA2D7-9E7B-4E3F-8786-63A3D07DEE60}" type="slidenum">
              <a:rPr lang="en-US" smtClean="0"/>
              <a:t>‹#›</a:t>
            </a:fld>
            <a:endParaRPr lang="en-US" dirty="0"/>
          </a:p>
        </p:txBody>
      </p:sp>
    </p:spTree>
    <p:extLst>
      <p:ext uri="{BB962C8B-B14F-4D97-AF65-F5344CB8AC3E}">
        <p14:creationId xmlns:p14="http://schemas.microsoft.com/office/powerpoint/2010/main" val="2400032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358CFC-2A42-45D0-99D4-889010159EFA}" type="datetimeFigureOut">
              <a:rPr lang="en-US" smtClean="0"/>
              <a:t>4/26/2021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6CA2D7-9E7B-4E3F-8786-63A3D07DEE60}" type="slidenum">
              <a:rPr lang="en-US" smtClean="0"/>
              <a:t>‹#›</a:t>
            </a:fld>
            <a:endParaRPr lang="en-US" dirty="0"/>
          </a:p>
        </p:txBody>
      </p:sp>
    </p:spTree>
    <p:extLst>
      <p:ext uri="{BB962C8B-B14F-4D97-AF65-F5344CB8AC3E}">
        <p14:creationId xmlns:p14="http://schemas.microsoft.com/office/powerpoint/2010/main" val="29845899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B82D7B-DEA3-40B5-887B-1CFF4E9E3F13}" type="datetimeFigureOut">
              <a:rPr lang="en-US" smtClean="0"/>
              <a:t>4/26/2021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9DBECB-B661-4D1A-AF2E-DB427C5D22C1}" type="slidenum">
              <a:rPr lang="en-US" smtClean="0"/>
              <a:t>‹#›</a:t>
            </a:fld>
            <a:endParaRPr lang="en-US" dirty="0"/>
          </a:p>
        </p:txBody>
      </p:sp>
    </p:spTree>
    <p:extLst>
      <p:ext uri="{BB962C8B-B14F-4D97-AF65-F5344CB8AC3E}">
        <p14:creationId xmlns:p14="http://schemas.microsoft.com/office/powerpoint/2010/main" val="9181164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7AA67C3D-6D28-4C64-81F8-295FC9396E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Meiryo"/>
            </a:endParaRPr>
          </a:p>
        </p:txBody>
      </p:sp>
      <p:sp>
        <p:nvSpPr>
          <p:cNvPr id="75" name="Freeform: Shape 74">
            <a:extLst>
              <a:ext uri="{FF2B5EF4-FFF2-40B4-BE49-F238E27FC236}">
                <a16:creationId xmlns:a16="http://schemas.microsoft.com/office/drawing/2014/main" id="{8DBEAE55-3EA1-41D7-A212-5F7D8986C1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659154" y="0"/>
            <a:ext cx="1897292"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77" name="Freeform: Shape 76">
            <a:extLst>
              <a:ext uri="{FF2B5EF4-FFF2-40B4-BE49-F238E27FC236}">
                <a16:creationId xmlns:a16="http://schemas.microsoft.com/office/drawing/2014/main" id="{CFC5F0E7-644F-4101-BE72-12825CF537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813163" y="0"/>
            <a:ext cx="1902325"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2052" name="Picture 4" descr="Hírcsatorna - MASZESZ">
            <a:extLst>
              <a:ext uri="{FF2B5EF4-FFF2-40B4-BE49-F238E27FC236}">
                <a16:creationId xmlns:a16="http://schemas.microsoft.com/office/drawing/2014/main" id="{F5151D02-5BA0-404E-88DB-E7908CAF267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005" r="2" b="18595"/>
          <a:stretch/>
        </p:blipFill>
        <p:spPr bwMode="auto">
          <a:xfrm>
            <a:off x="1998220" y="-1"/>
            <a:ext cx="7144670" cy="3405188"/>
          </a:xfrm>
          <a:custGeom>
            <a:avLst/>
            <a:gdLst/>
            <a:ahLst/>
            <a:cxnLst/>
            <a:rect l="l" t="t" r="r" b="b"/>
            <a:pathLst>
              <a:path w="9526226" h="3405188">
                <a:moveTo>
                  <a:pt x="1617925" y="0"/>
                </a:moveTo>
                <a:lnTo>
                  <a:pt x="2711158" y="0"/>
                </a:lnTo>
                <a:lnTo>
                  <a:pt x="3027357" y="0"/>
                </a:lnTo>
                <a:lnTo>
                  <a:pt x="3491324" y="0"/>
                </a:lnTo>
                <a:lnTo>
                  <a:pt x="5200853" y="0"/>
                </a:lnTo>
                <a:lnTo>
                  <a:pt x="9526226" y="0"/>
                </a:lnTo>
                <a:lnTo>
                  <a:pt x="9526226" y="3405188"/>
                </a:lnTo>
                <a:lnTo>
                  <a:pt x="0" y="3405188"/>
                </a:lnTo>
                <a:lnTo>
                  <a:pt x="1596" y="3337395"/>
                </a:lnTo>
                <a:cubicBezTo>
                  <a:pt x="68390" y="1928213"/>
                  <a:pt x="632836" y="708413"/>
                  <a:pt x="1595801" y="14997"/>
                </a:cubicBezTo>
                <a:close/>
              </a:path>
            </a:pathLst>
          </a:custGeom>
          <a:noFill/>
          <a:extLst>
            <a:ext uri="{909E8E84-426E-40DD-AFC4-6F175D3DCCD1}">
              <a14:hiddenFill xmlns:a14="http://schemas.microsoft.com/office/drawing/2010/main">
                <a:solidFill>
                  <a:srgbClr val="FFFFFF"/>
                </a:solidFill>
              </a14:hiddenFill>
            </a:ext>
          </a:extLst>
        </p:spPr>
      </p:pic>
      <p:sp>
        <p:nvSpPr>
          <p:cNvPr id="79" name="Freeform: Shape 78">
            <a:extLst>
              <a:ext uri="{FF2B5EF4-FFF2-40B4-BE49-F238E27FC236}">
                <a16:creationId xmlns:a16="http://schemas.microsoft.com/office/drawing/2014/main" id="{74283919-7E00-4FC2-BFC9-3F56E58808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998220" y="0"/>
            <a:ext cx="1465306" cy="3405188"/>
          </a:xfrm>
          <a:custGeom>
            <a:avLst/>
            <a:gdLst>
              <a:gd name="connsiteX0" fmla="*/ 340960 w 1953741"/>
              <a:gd name="connsiteY0" fmla="*/ 0 h 3405188"/>
              <a:gd name="connsiteX1" fmla="*/ 0 w 1953741"/>
              <a:gd name="connsiteY1" fmla="*/ 0 h 3405188"/>
              <a:gd name="connsiteX2" fmla="*/ 0 w 1953741"/>
              <a:gd name="connsiteY2" fmla="*/ 1 h 3405188"/>
              <a:gd name="connsiteX3" fmla="*/ 121075 w 1953741"/>
              <a:gd name="connsiteY3" fmla="*/ 1 h 3405188"/>
              <a:gd name="connsiteX4" fmla="*/ 143661 w 1953741"/>
              <a:gd name="connsiteY4" fmla="*/ 14998 h 3405188"/>
              <a:gd name="connsiteX5" fmla="*/ 1771120 w 1953741"/>
              <a:gd name="connsiteY5" fmla="*/ 3337396 h 3405188"/>
              <a:gd name="connsiteX6" fmla="*/ 1772750 w 1953741"/>
              <a:gd name="connsiteY6" fmla="*/ 3405188 h 3405188"/>
              <a:gd name="connsiteX7" fmla="*/ 1953741 w 1953741"/>
              <a:gd name="connsiteY7" fmla="*/ 3405188 h 3405188"/>
              <a:gd name="connsiteX8" fmla="*/ 1937324 w 1953741"/>
              <a:gd name="connsiteY8" fmla="*/ 3058183 h 3405188"/>
              <a:gd name="connsiteX9" fmla="*/ 363084 w 1953741"/>
              <a:gd name="connsiteY9" fmla="*/ 14997 h 3405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53741" h="3405188">
                <a:moveTo>
                  <a:pt x="340960" y="0"/>
                </a:moveTo>
                <a:lnTo>
                  <a:pt x="0" y="0"/>
                </a:lnTo>
                <a:lnTo>
                  <a:pt x="0" y="1"/>
                </a:lnTo>
                <a:lnTo>
                  <a:pt x="121075" y="1"/>
                </a:lnTo>
                <a:lnTo>
                  <a:pt x="143661" y="14998"/>
                </a:lnTo>
                <a:cubicBezTo>
                  <a:pt x="1126713" y="708414"/>
                  <a:pt x="1702933" y="1928214"/>
                  <a:pt x="1771120" y="3337396"/>
                </a:cubicBezTo>
                <a:lnTo>
                  <a:pt x="1772750" y="3405188"/>
                </a:lnTo>
                <a:lnTo>
                  <a:pt x="1953741" y="3405188"/>
                </a:lnTo>
                <a:lnTo>
                  <a:pt x="1937324" y="3058183"/>
                </a:lnTo>
                <a:cubicBezTo>
                  <a:pt x="1813464" y="1767912"/>
                  <a:pt x="1261851" y="662186"/>
                  <a:pt x="363084" y="14997"/>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Picture 2" descr="Surah Maun and the Denial of Qiyamah in this surah – Islam4u">
            <a:extLst>
              <a:ext uri="{FF2B5EF4-FFF2-40B4-BE49-F238E27FC236}">
                <a16:creationId xmlns:a16="http://schemas.microsoft.com/office/drawing/2014/main" id="{ECFFC670-F785-4B96-8A1F-683C0F656B9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9205" b="-1"/>
          <a:stretch/>
        </p:blipFill>
        <p:spPr bwMode="auto">
          <a:xfrm>
            <a:off x="1995507" y="3452815"/>
            <a:ext cx="7148493" cy="3405187"/>
          </a:xfrm>
          <a:custGeom>
            <a:avLst/>
            <a:gdLst/>
            <a:ahLst/>
            <a:cxnLst/>
            <a:rect l="l" t="t" r="r" b="b"/>
            <a:pathLst>
              <a:path w="9531324" h="3405187">
                <a:moveTo>
                  <a:pt x="3977" y="0"/>
                </a:moveTo>
                <a:lnTo>
                  <a:pt x="9531324" y="0"/>
                </a:lnTo>
                <a:lnTo>
                  <a:pt x="9531324" y="3405187"/>
                </a:lnTo>
                <a:lnTo>
                  <a:pt x="5205951" y="3405187"/>
                </a:lnTo>
                <a:lnTo>
                  <a:pt x="3496422" y="3405187"/>
                </a:lnTo>
                <a:lnTo>
                  <a:pt x="3032455" y="3405187"/>
                </a:lnTo>
                <a:lnTo>
                  <a:pt x="2716256" y="3405187"/>
                </a:lnTo>
                <a:lnTo>
                  <a:pt x="2502754" y="3405187"/>
                </a:lnTo>
                <a:lnTo>
                  <a:pt x="2390998" y="3327786"/>
                </a:lnTo>
                <a:cubicBezTo>
                  <a:pt x="2217180" y="3200295"/>
                  <a:pt x="2046553" y="3062584"/>
                  <a:pt x="1874350" y="2922001"/>
                </a:cubicBezTo>
                <a:cubicBezTo>
                  <a:pt x="928725" y="2150026"/>
                  <a:pt x="0" y="1516318"/>
                  <a:pt x="0" y="168843"/>
                </a:cubicBezTo>
                <a:close/>
              </a:path>
            </a:pathLst>
          </a:custGeom>
          <a:noFill/>
          <a:extLst>
            <a:ext uri="{909E8E84-426E-40DD-AFC4-6F175D3DCCD1}">
              <a14:hiddenFill xmlns:a14="http://schemas.microsoft.com/office/drawing/2010/main">
                <a:solidFill>
                  <a:srgbClr val="FFFFFF"/>
                </a:solidFill>
              </a14:hiddenFill>
            </a:ext>
          </a:extLst>
        </p:spPr>
      </p:pic>
      <p:sp>
        <p:nvSpPr>
          <p:cNvPr id="81" name="Freeform: Shape 80">
            <a:extLst>
              <a:ext uri="{FF2B5EF4-FFF2-40B4-BE49-F238E27FC236}">
                <a16:creationId xmlns:a16="http://schemas.microsoft.com/office/drawing/2014/main" id="{2217FF4A-5EDF-43B7-90EE-BDD9F1E9EA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995507" y="3452813"/>
            <a:ext cx="2055742" cy="3405187"/>
          </a:xfrm>
          <a:custGeom>
            <a:avLst/>
            <a:gdLst>
              <a:gd name="connsiteX0" fmla="*/ 2737014 w 2740990"/>
              <a:gd name="connsiteY0" fmla="*/ 0 h 3405187"/>
              <a:gd name="connsiteX1" fmla="*/ 2550901 w 2740990"/>
              <a:gd name="connsiteY1" fmla="*/ 0 h 3405187"/>
              <a:gd name="connsiteX2" fmla="*/ 2554960 w 2740990"/>
              <a:gd name="connsiteY2" fmla="*/ 168844 h 3405187"/>
              <a:gd name="connsiteX3" fmla="*/ 641512 w 2740990"/>
              <a:gd name="connsiteY3" fmla="*/ 2922002 h 3405187"/>
              <a:gd name="connsiteX4" fmla="*/ 114085 w 2740990"/>
              <a:gd name="connsiteY4" fmla="*/ 3327787 h 3405187"/>
              <a:gd name="connsiteX5" fmla="*/ 0 w 2740990"/>
              <a:gd name="connsiteY5" fmla="*/ 3405187 h 3405187"/>
              <a:gd name="connsiteX6" fmla="*/ 24734 w 2740990"/>
              <a:gd name="connsiteY6" fmla="*/ 3405187 h 3405187"/>
              <a:gd name="connsiteX7" fmla="*/ 238236 w 2740990"/>
              <a:gd name="connsiteY7" fmla="*/ 3405187 h 3405187"/>
              <a:gd name="connsiteX8" fmla="*/ 349992 w 2740990"/>
              <a:gd name="connsiteY8" fmla="*/ 3327786 h 3405187"/>
              <a:gd name="connsiteX9" fmla="*/ 866640 w 2740990"/>
              <a:gd name="connsiteY9" fmla="*/ 2922001 h 3405187"/>
              <a:gd name="connsiteX10" fmla="*/ 2740990 w 2740990"/>
              <a:gd name="connsiteY10" fmla="*/ 168843 h 3405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0990" h="3405187">
                <a:moveTo>
                  <a:pt x="2737014" y="0"/>
                </a:moveTo>
                <a:lnTo>
                  <a:pt x="2550901" y="0"/>
                </a:lnTo>
                <a:lnTo>
                  <a:pt x="2554960" y="168844"/>
                </a:lnTo>
                <a:cubicBezTo>
                  <a:pt x="2554960" y="1516319"/>
                  <a:pt x="1606862" y="2150027"/>
                  <a:pt x="641512" y="2922002"/>
                </a:cubicBezTo>
                <a:cubicBezTo>
                  <a:pt x="465716" y="3062585"/>
                  <a:pt x="291530" y="3200296"/>
                  <a:pt x="114085" y="3327787"/>
                </a:cubicBezTo>
                <a:lnTo>
                  <a:pt x="0" y="3405187"/>
                </a:lnTo>
                <a:lnTo>
                  <a:pt x="24734" y="3405187"/>
                </a:lnTo>
                <a:lnTo>
                  <a:pt x="238236" y="3405187"/>
                </a:lnTo>
                <a:lnTo>
                  <a:pt x="349992" y="3327786"/>
                </a:lnTo>
                <a:cubicBezTo>
                  <a:pt x="523810" y="3200295"/>
                  <a:pt x="694437" y="3062584"/>
                  <a:pt x="866640" y="2922001"/>
                </a:cubicBezTo>
                <a:cubicBezTo>
                  <a:pt x="1812265" y="2150026"/>
                  <a:pt x="2740990" y="1516318"/>
                  <a:pt x="2740990" y="168843"/>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0" name="Picture 4" descr="Surah Al-Maun - English Translation | Quran Translate">
            <a:extLst>
              <a:ext uri="{FF2B5EF4-FFF2-40B4-BE49-F238E27FC236}">
                <a16:creationId xmlns:a16="http://schemas.microsoft.com/office/drawing/2014/main" id="{7BE0BC2C-84A4-43F8-B03B-14C5CB81C905}"/>
              </a:ext>
            </a:extLst>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7083" y="338689"/>
            <a:ext cx="2103120" cy="725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3662336"/>
      </p:ext>
    </p:extLst>
  </p:cSld>
  <p:clrMapOvr>
    <a:masterClrMapping/>
  </p:clrMapOvr>
  <mc:AlternateContent xmlns:mc="http://schemas.openxmlformats.org/markup-compatibility/2006" xmlns:p15="http://schemas.microsoft.com/office/powerpoint/2012/main">
    <mc:Choice Requires="p15">
      <p:transition spd="slow">
        <p15:prstTrans prst="prestig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81916"/>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1CE8B4-C3BD-46D1-88C1-93A9DDC012CF}"/>
              </a:ext>
            </a:extLst>
          </p:cNvPr>
          <p:cNvPicPr>
            <a:picLocks noChangeAspect="1"/>
          </p:cNvPicPr>
          <p:nvPr/>
        </p:nvPicPr>
        <p:blipFill>
          <a:blip r:embed="rId2">
            <a:clrChange>
              <a:clrFrom>
                <a:srgbClr val="181916"/>
              </a:clrFrom>
              <a:clrTo>
                <a:srgbClr val="181916">
                  <a:alpha val="0"/>
                </a:srgbClr>
              </a:clrTo>
            </a:clrChange>
          </a:blip>
          <a:stretch>
            <a:fillRect/>
          </a:stretch>
        </p:blipFill>
        <p:spPr>
          <a:xfrm>
            <a:off x="-781371" y="1371600"/>
            <a:ext cx="3813720" cy="5486400"/>
          </a:xfrm>
          <a:prstGeom prst="rect">
            <a:avLst/>
          </a:prstGeom>
        </p:spPr>
      </p:pic>
      <p:sp>
        <p:nvSpPr>
          <p:cNvPr id="4" name="TextBox 3">
            <a:extLst>
              <a:ext uri="{FF2B5EF4-FFF2-40B4-BE49-F238E27FC236}">
                <a16:creationId xmlns:a16="http://schemas.microsoft.com/office/drawing/2014/main" id="{05280638-53E3-4D21-A4E2-E2CBC646A14D}"/>
              </a:ext>
            </a:extLst>
          </p:cNvPr>
          <p:cNvSpPr txBox="1"/>
          <p:nvPr/>
        </p:nvSpPr>
        <p:spPr>
          <a:xfrm>
            <a:off x="154744" y="98474"/>
            <a:ext cx="6727676" cy="769441"/>
          </a:xfrm>
          <a:prstGeom prst="rect">
            <a:avLst/>
          </a:prstGeom>
          <a:noFill/>
        </p:spPr>
        <p:txBody>
          <a:bodyPr wrap="none" rtlCol="0">
            <a:spAutoFit/>
          </a:bodyPr>
          <a:lstStyle/>
          <a:p>
            <a:r>
              <a:rPr lang="en-US" sz="4400" dirty="0">
                <a:solidFill>
                  <a:schemeClr val="bg1"/>
                </a:solidFill>
                <a:effectLst>
                  <a:outerShdw blurRad="38100" dist="38100" dir="2700000" algn="tl">
                    <a:srgbClr val="000000">
                      <a:alpha val="43137"/>
                    </a:srgbClr>
                  </a:outerShdw>
                </a:effectLst>
              </a:rPr>
              <a:t>Deniers of Deen </a:t>
            </a:r>
            <a:r>
              <a:rPr lang="en-US" sz="4400" b="1" dirty="0">
                <a:solidFill>
                  <a:schemeClr val="bg1"/>
                </a:solidFill>
                <a:effectLst>
                  <a:outerShdw blurRad="38100" dist="38100" dir="2700000" algn="tl">
                    <a:srgbClr val="000000">
                      <a:alpha val="43137"/>
                    </a:srgbClr>
                  </a:outerShdw>
                </a:effectLst>
              </a:rPr>
              <a:t>(</a:t>
            </a:r>
            <a:r>
              <a:rPr lang="en-US" sz="4000" b="1" dirty="0">
                <a:solidFill>
                  <a:schemeClr val="bg1"/>
                </a:solidFill>
                <a:effectLst>
                  <a:outerShdw blurRad="38100" dist="38100" dir="2700000" algn="tl">
                    <a:srgbClr val="000000">
                      <a:alpha val="43137"/>
                    </a:srgbClr>
                  </a:outerShdw>
                </a:effectLst>
              </a:rPr>
              <a:t>MUKADHIB</a:t>
            </a:r>
            <a:r>
              <a:rPr lang="en-US" sz="4400" b="1" dirty="0">
                <a:solidFill>
                  <a:schemeClr val="bg1"/>
                </a:solidFill>
                <a:effectLst>
                  <a:outerShdw blurRad="38100" dist="38100" dir="2700000" algn="tl">
                    <a:srgbClr val="000000">
                      <a:alpha val="43137"/>
                    </a:srgbClr>
                  </a:outerShdw>
                </a:effectLst>
              </a:rPr>
              <a:t>)</a:t>
            </a:r>
          </a:p>
        </p:txBody>
      </p:sp>
      <p:sp>
        <p:nvSpPr>
          <p:cNvPr id="5" name="TextBox 4">
            <a:extLst>
              <a:ext uri="{FF2B5EF4-FFF2-40B4-BE49-F238E27FC236}">
                <a16:creationId xmlns:a16="http://schemas.microsoft.com/office/drawing/2014/main" id="{709A3988-22B3-44AC-931F-E0ED67220D09}"/>
              </a:ext>
            </a:extLst>
          </p:cNvPr>
          <p:cNvSpPr txBox="1"/>
          <p:nvPr/>
        </p:nvSpPr>
        <p:spPr>
          <a:xfrm>
            <a:off x="3247593" y="2443147"/>
            <a:ext cx="5319341" cy="707886"/>
          </a:xfrm>
          <a:prstGeom prst="rect">
            <a:avLst/>
          </a:prstGeom>
          <a:noFill/>
        </p:spPr>
        <p:txBody>
          <a:bodyPr wrap="none" rtlCol="0">
            <a:spAutoFit/>
          </a:bodyPr>
          <a:lstStyle/>
          <a:p>
            <a:r>
              <a:rPr lang="en-US" sz="4000" dirty="0">
                <a:solidFill>
                  <a:schemeClr val="bg1"/>
                </a:solidFill>
              </a:rPr>
              <a:t>ATTRIBUTES RELATED TO</a:t>
            </a:r>
          </a:p>
        </p:txBody>
      </p:sp>
      <p:pic>
        <p:nvPicPr>
          <p:cNvPr id="1026" name="Picture 2" descr="people Icon 2864707">
            <a:extLst>
              <a:ext uri="{FF2B5EF4-FFF2-40B4-BE49-F238E27FC236}">
                <a16:creationId xmlns:a16="http://schemas.microsoft.com/office/drawing/2014/main" id="{3F28E446-C056-426D-82FF-8E9091274945}"/>
              </a:ext>
            </a:extLst>
          </p:cNvPr>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736269" y="3091245"/>
            <a:ext cx="1005840" cy="100584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slamic Icon 3771566">
            <a:extLst>
              <a:ext uri="{FF2B5EF4-FFF2-40B4-BE49-F238E27FC236}">
                <a16:creationId xmlns:a16="http://schemas.microsoft.com/office/drawing/2014/main" id="{DE04DBFC-6261-4D59-80A8-65C54A2BACFF}"/>
              </a:ext>
            </a:extLst>
          </p:cNvPr>
          <p:cNvPicPr>
            <a:picLocks noChangeAspect="1" noChangeArrowheads="1"/>
          </p:cNvPicPr>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833332" y="2772964"/>
            <a:ext cx="1554480" cy="155448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A0AD3C8-A4F2-4D4B-89BA-CA8CA63EA9B3}"/>
              </a:ext>
            </a:extLst>
          </p:cNvPr>
          <p:cNvSpPr txBox="1"/>
          <p:nvPr/>
        </p:nvSpPr>
        <p:spPr>
          <a:xfrm>
            <a:off x="3398951" y="4097085"/>
            <a:ext cx="1680475" cy="461665"/>
          </a:xfrm>
          <a:prstGeom prst="rect">
            <a:avLst/>
          </a:prstGeom>
          <a:noFill/>
        </p:spPr>
        <p:txBody>
          <a:bodyPr wrap="square" rtlCol="0">
            <a:spAutoFit/>
          </a:bodyPr>
          <a:lstStyle/>
          <a:p>
            <a:pPr algn="ctr"/>
            <a:r>
              <a:rPr lang="en-US" sz="2400" i="1" dirty="0">
                <a:solidFill>
                  <a:srgbClr val="FFC000"/>
                </a:solidFill>
                <a:latin typeface="Times New Roman" panose="02020603050405020304" pitchFamily="18" charset="0"/>
                <a:cs typeface="Times New Roman" panose="02020603050405020304" pitchFamily="18" charset="0"/>
              </a:rPr>
              <a:t>Humanity</a:t>
            </a:r>
          </a:p>
        </p:txBody>
      </p:sp>
      <p:sp>
        <p:nvSpPr>
          <p:cNvPr id="9" name="TextBox 8">
            <a:extLst>
              <a:ext uri="{FF2B5EF4-FFF2-40B4-BE49-F238E27FC236}">
                <a16:creationId xmlns:a16="http://schemas.microsoft.com/office/drawing/2014/main" id="{EB040049-CFB1-4E26-9949-ED135528A9ED}"/>
              </a:ext>
            </a:extLst>
          </p:cNvPr>
          <p:cNvSpPr txBox="1"/>
          <p:nvPr/>
        </p:nvSpPr>
        <p:spPr>
          <a:xfrm>
            <a:off x="6833332" y="4096611"/>
            <a:ext cx="1680475" cy="461665"/>
          </a:xfrm>
          <a:prstGeom prst="rect">
            <a:avLst/>
          </a:prstGeom>
          <a:noFill/>
        </p:spPr>
        <p:txBody>
          <a:bodyPr wrap="square" rtlCol="0">
            <a:spAutoFit/>
          </a:bodyPr>
          <a:lstStyle/>
          <a:p>
            <a:pPr algn="ctr"/>
            <a:r>
              <a:rPr lang="en-US" sz="2400" i="1" dirty="0">
                <a:solidFill>
                  <a:srgbClr val="4A8522"/>
                </a:solidFill>
                <a:latin typeface="Times New Roman" panose="02020603050405020304" pitchFamily="18" charset="0"/>
                <a:cs typeface="Times New Roman" panose="02020603050405020304" pitchFamily="18" charset="0"/>
              </a:rPr>
              <a:t>Divinity</a:t>
            </a:r>
          </a:p>
        </p:txBody>
      </p:sp>
      <p:sp>
        <p:nvSpPr>
          <p:cNvPr id="7" name="TextBox 6">
            <a:extLst>
              <a:ext uri="{FF2B5EF4-FFF2-40B4-BE49-F238E27FC236}">
                <a16:creationId xmlns:a16="http://schemas.microsoft.com/office/drawing/2014/main" id="{70607E3E-545E-4DF5-9085-93D9E95C286E}"/>
              </a:ext>
            </a:extLst>
          </p:cNvPr>
          <p:cNvSpPr txBox="1"/>
          <p:nvPr/>
        </p:nvSpPr>
        <p:spPr>
          <a:xfrm>
            <a:off x="3032349" y="4728201"/>
            <a:ext cx="2874915" cy="1754326"/>
          </a:xfrm>
          <a:prstGeom prst="rect">
            <a:avLst/>
          </a:prstGeom>
          <a:noFill/>
        </p:spPr>
        <p:txBody>
          <a:bodyPr wrap="square" rtlCol="0">
            <a:spAutoFit/>
          </a:bodyPr>
          <a:lstStyle/>
          <a:p>
            <a:pPr marL="342900" indent="-342900">
              <a:buFont typeface="+mj-lt"/>
              <a:buAutoNum type="arabicPeriod"/>
            </a:pPr>
            <a:r>
              <a:rPr lang="en-US" dirty="0">
                <a:solidFill>
                  <a:schemeClr val="bg1"/>
                </a:solidFill>
              </a:rPr>
              <a:t>Reject ones without social standing</a:t>
            </a:r>
          </a:p>
          <a:p>
            <a:pPr marL="342900" indent="-342900">
              <a:buFont typeface="+mj-lt"/>
              <a:buAutoNum type="arabicPeriod"/>
            </a:pPr>
            <a:r>
              <a:rPr lang="en-US" dirty="0">
                <a:solidFill>
                  <a:schemeClr val="bg1"/>
                </a:solidFill>
              </a:rPr>
              <a:t>Do not assist or motivate in helping the needy</a:t>
            </a:r>
          </a:p>
          <a:p>
            <a:pPr marL="342900" indent="-342900">
              <a:buFont typeface="+mj-lt"/>
              <a:buAutoNum type="arabicPeriod"/>
            </a:pPr>
            <a:r>
              <a:rPr lang="en-US" dirty="0">
                <a:solidFill>
                  <a:schemeClr val="bg1"/>
                </a:solidFill>
              </a:rPr>
              <a:t>Refuse even small acts of kindness</a:t>
            </a:r>
          </a:p>
        </p:txBody>
      </p:sp>
      <p:sp>
        <p:nvSpPr>
          <p:cNvPr id="11" name="TextBox 10">
            <a:extLst>
              <a:ext uri="{FF2B5EF4-FFF2-40B4-BE49-F238E27FC236}">
                <a16:creationId xmlns:a16="http://schemas.microsoft.com/office/drawing/2014/main" id="{B8E315C2-DBB4-490E-95E4-72358E65CE44}"/>
              </a:ext>
            </a:extLst>
          </p:cNvPr>
          <p:cNvSpPr txBox="1"/>
          <p:nvPr/>
        </p:nvSpPr>
        <p:spPr>
          <a:xfrm>
            <a:off x="6111653" y="4728201"/>
            <a:ext cx="2874915" cy="2031325"/>
          </a:xfrm>
          <a:prstGeom prst="rect">
            <a:avLst/>
          </a:prstGeom>
          <a:noFill/>
        </p:spPr>
        <p:txBody>
          <a:bodyPr wrap="square" rtlCol="0">
            <a:spAutoFit/>
          </a:bodyPr>
          <a:lstStyle/>
          <a:p>
            <a:r>
              <a:rPr lang="en-US" dirty="0">
                <a:solidFill>
                  <a:schemeClr val="bg1"/>
                </a:solidFill>
              </a:rPr>
              <a:t>Offer Salaat</a:t>
            </a:r>
          </a:p>
          <a:p>
            <a:pPr marL="342900" indent="-342900">
              <a:buFont typeface="+mj-lt"/>
              <a:buAutoNum type="arabicPeriod"/>
            </a:pPr>
            <a:r>
              <a:rPr lang="en-US" dirty="0">
                <a:solidFill>
                  <a:schemeClr val="bg1"/>
                </a:solidFill>
              </a:rPr>
              <a:t>As a habit with no spiritual connection with the Creator – a prayer of neglectfulness</a:t>
            </a:r>
          </a:p>
          <a:p>
            <a:pPr marL="342900" indent="-342900">
              <a:buFont typeface="+mj-lt"/>
              <a:buAutoNum type="arabicPeriod"/>
            </a:pPr>
            <a:r>
              <a:rPr lang="en-US" dirty="0">
                <a:solidFill>
                  <a:schemeClr val="bg1"/>
                </a:solidFill>
              </a:rPr>
              <a:t>To be seen in public – a show off</a:t>
            </a:r>
          </a:p>
        </p:txBody>
      </p:sp>
      <p:sp>
        <p:nvSpPr>
          <p:cNvPr id="13" name="TextBox 12">
            <a:extLst>
              <a:ext uri="{FF2B5EF4-FFF2-40B4-BE49-F238E27FC236}">
                <a16:creationId xmlns:a16="http://schemas.microsoft.com/office/drawing/2014/main" id="{616D684B-9427-42ED-B4BB-BD35AD51537B}"/>
              </a:ext>
            </a:extLst>
          </p:cNvPr>
          <p:cNvSpPr txBox="1"/>
          <p:nvPr/>
        </p:nvSpPr>
        <p:spPr>
          <a:xfrm>
            <a:off x="3398951" y="1050030"/>
            <a:ext cx="4965894" cy="1261884"/>
          </a:xfrm>
          <a:prstGeom prst="rect">
            <a:avLst/>
          </a:prstGeom>
          <a:noFill/>
        </p:spPr>
        <p:txBody>
          <a:bodyPr wrap="square">
            <a:spAutoFit/>
          </a:bodyPr>
          <a:lstStyle/>
          <a:p>
            <a:pPr marL="0" marR="0" fontAlgn="base">
              <a:lnSpc>
                <a:spcPct val="107000"/>
              </a:lnSpc>
              <a:spcBef>
                <a:spcPts val="0"/>
              </a:spcBef>
              <a:spcAft>
                <a:spcPts val="0"/>
              </a:spcAft>
            </a:pPr>
            <a:r>
              <a:rPr lang="en-US" sz="1800" b="1" u="sng" dirty="0">
                <a:solidFill>
                  <a:srgbClr val="E40410"/>
                </a:solidFill>
                <a:effectLst>
                  <a:outerShdw blurRad="38100" dist="38100" dir="2700000" algn="tl">
                    <a:srgbClr val="000000">
                      <a:alpha val="43137"/>
                    </a:srgbClr>
                  </a:outerShdw>
                </a:effectLst>
                <a:latin typeface="Verdana" panose="020B0604030504040204" pitchFamily="34" charset="0"/>
                <a:ea typeface="Times New Roman" panose="02020603050405020304" pitchFamily="18" charset="0"/>
                <a:cs typeface="Times New Roman" panose="02020603050405020304" pitchFamily="18" charset="0"/>
              </a:rPr>
              <a:t>Mukadhib (Denier):  </a:t>
            </a:r>
            <a:r>
              <a:rPr lang="en-US" sz="1800" dirty="0">
                <a:solidFill>
                  <a:schemeClr val="bg1">
                    <a:lumMod val="75000"/>
                  </a:schemeClr>
                </a:solidFill>
                <a:effectLst/>
                <a:latin typeface="Verdana" panose="020B0604030504040204" pitchFamily="34" charset="0"/>
                <a:ea typeface="Times New Roman" panose="02020603050405020304" pitchFamily="18" charset="0"/>
                <a:cs typeface="Times New Roman" panose="02020603050405020304" pitchFamily="18" charset="0"/>
              </a:rPr>
              <a:t>One who knows that something is true but lies against it by choking and killing his conscience and rejecting it.</a:t>
            </a:r>
            <a:endParaRPr lang="en-US" sz="2400" dirty="0">
              <a:solidFill>
                <a:schemeClr val="bg1">
                  <a:lumMod val="75000"/>
                </a:schemeClr>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75922007"/>
      </p:ext>
    </p:extLst>
  </p:cSld>
  <p:clrMapOvr>
    <a:masterClrMapping/>
  </p:clrMapOvr>
  <mc:AlternateContent xmlns:mc="http://schemas.openxmlformats.org/markup-compatibility/2006" xmlns:p15="http://schemas.microsoft.com/office/powerpoint/2012/main">
    <mc:Choice Requires="p15">
      <p:transition spd="slow">
        <p15:prstTrans prst="prestig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Textured rainbow painted background">
            <a:extLst>
              <a:ext uri="{FF2B5EF4-FFF2-40B4-BE49-F238E27FC236}">
                <a16:creationId xmlns:a16="http://schemas.microsoft.com/office/drawing/2014/main" id="{C0EEF51D-C9FE-4E10-97ED-5F9E2BEAA2ED}"/>
              </a:ext>
            </a:extLst>
          </p:cNvPr>
          <p:cNvPicPr>
            <a:picLocks noChangeAspect="1"/>
          </p:cNvPicPr>
          <p:nvPr/>
        </p:nvPicPr>
        <p:blipFill rotWithShape="1">
          <a:blip r:embed="rId2"/>
          <a:srcRect l="6703" r="4296" b="-1"/>
          <a:stretch/>
        </p:blipFill>
        <p:spPr>
          <a:xfrm>
            <a:off x="20" y="10"/>
            <a:ext cx="9143980" cy="6857990"/>
          </a:xfrm>
          <a:prstGeom prst="rect">
            <a:avLst/>
          </a:prstGeom>
        </p:spPr>
      </p:pic>
      <p:sp>
        <p:nvSpPr>
          <p:cNvPr id="10" name="Rectangle 7">
            <a:extLst>
              <a:ext uri="{FF2B5EF4-FFF2-40B4-BE49-F238E27FC236}">
                <a16:creationId xmlns:a16="http://schemas.microsoft.com/office/drawing/2014/main" id="{3B432D73-5C38-474F-AF96-A3228731B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a:gsLst>
              <a:gs pos="0">
                <a:schemeClr val="tx1">
                  <a:lumMod val="95000"/>
                  <a:lumOff val="5000"/>
                </a:schemeClr>
              </a:gs>
              <a:gs pos="45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68CCDABE-B8F4-4A64-AC8E-3E37D938A0E0}"/>
              </a:ext>
            </a:extLst>
          </p:cNvPr>
          <p:cNvSpPr/>
          <p:nvPr/>
        </p:nvSpPr>
        <p:spPr>
          <a:xfrm>
            <a:off x="1267326" y="1338891"/>
            <a:ext cx="7122695" cy="1636295"/>
          </a:xfrm>
          <a:prstGeom prst="ellipse">
            <a:avLst/>
          </a:prstGeom>
          <a:solidFill>
            <a:schemeClr val="dk1">
              <a:alpha val="85000"/>
            </a:schemeClr>
          </a:solidFill>
          <a:ln/>
          <a:effectLst>
            <a:softEdge rad="317500"/>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FCD9F7B5-3F71-4B7C-871E-96D7F7FD5E23}"/>
              </a:ext>
            </a:extLst>
          </p:cNvPr>
          <p:cNvSpPr/>
          <p:nvPr/>
        </p:nvSpPr>
        <p:spPr>
          <a:xfrm>
            <a:off x="-20" y="946484"/>
            <a:ext cx="9144000" cy="1379621"/>
          </a:xfrm>
          <a:prstGeom prst="rect">
            <a:avLst/>
          </a:prstGeom>
          <a:solidFill>
            <a:srgbClr val="1C1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5B066941-60E2-4A31-9D60-060A85976BB0}"/>
              </a:ext>
            </a:extLst>
          </p:cNvPr>
          <p:cNvSpPr txBox="1"/>
          <p:nvPr/>
        </p:nvSpPr>
        <p:spPr>
          <a:xfrm>
            <a:off x="4211053" y="115487"/>
            <a:ext cx="4572000" cy="830997"/>
          </a:xfrm>
          <a:prstGeom prst="rect">
            <a:avLst/>
          </a:prstGeom>
          <a:noFill/>
        </p:spPr>
        <p:txBody>
          <a:bodyPr wrap="square">
            <a:spAutoFit/>
          </a:bodyPr>
          <a:lstStyle/>
          <a:p>
            <a:pPr algn="ctr"/>
            <a:r>
              <a:rPr lang="ar-SA" sz="4800" b="0" i="0" dirty="0">
                <a:solidFill>
                  <a:srgbClr val="000000"/>
                </a:solidFill>
                <a:effectLst/>
                <a:latin typeface="_PDMS_Saleem_QuranFont" panose="02010000000000000000" pitchFamily="2" charset="-78"/>
                <a:cs typeface="_PDMS_Saleem_QuranFont" panose="02010000000000000000" pitchFamily="2" charset="-78"/>
              </a:rPr>
              <a:t>فَذٰلِكَ الَّذِىۡ يَدُعُّ الۡيَتِيۡمَۙ‏ </a:t>
            </a:r>
            <a:endParaRPr lang="en-US" sz="4800" dirty="0"/>
          </a:p>
        </p:txBody>
      </p:sp>
      <p:sp>
        <p:nvSpPr>
          <p:cNvPr id="7" name="Oval 6">
            <a:extLst>
              <a:ext uri="{FF2B5EF4-FFF2-40B4-BE49-F238E27FC236}">
                <a16:creationId xmlns:a16="http://schemas.microsoft.com/office/drawing/2014/main" id="{60294EB2-91B1-40AA-A55F-75DFEE6AF5B0}"/>
              </a:ext>
            </a:extLst>
          </p:cNvPr>
          <p:cNvSpPr/>
          <p:nvPr/>
        </p:nvSpPr>
        <p:spPr>
          <a:xfrm>
            <a:off x="8650695" y="272711"/>
            <a:ext cx="449179" cy="449179"/>
          </a:xfrm>
          <a:prstGeom prst="ellipse">
            <a:avLst/>
          </a:prstGeom>
          <a:solidFill>
            <a:srgbClr val="1C1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2" name="TextBox 11">
            <a:extLst>
              <a:ext uri="{FF2B5EF4-FFF2-40B4-BE49-F238E27FC236}">
                <a16:creationId xmlns:a16="http://schemas.microsoft.com/office/drawing/2014/main" id="{4D9B7399-F381-4FEB-81DD-746FA5BAE40B}"/>
              </a:ext>
            </a:extLst>
          </p:cNvPr>
          <p:cNvSpPr txBox="1"/>
          <p:nvPr/>
        </p:nvSpPr>
        <p:spPr>
          <a:xfrm>
            <a:off x="44126" y="177043"/>
            <a:ext cx="4572000" cy="707886"/>
          </a:xfrm>
          <a:prstGeom prst="rect">
            <a:avLst/>
          </a:prstGeom>
          <a:noFill/>
        </p:spPr>
        <p:txBody>
          <a:bodyPr wrap="square">
            <a:spAutoFit/>
          </a:bodyPr>
          <a:lstStyle/>
          <a:p>
            <a:pPr algn="ctr"/>
            <a:r>
              <a:rPr lang="en-US" sz="2000" b="1" i="1" dirty="0">
                <a:solidFill>
                  <a:schemeClr val="bg1"/>
                </a:solidFill>
                <a:effectLst/>
                <a:latin typeface="Open Sans"/>
              </a:rPr>
              <a:t>Then such is the man who repulses the orphan (with harshness)</a:t>
            </a:r>
            <a:endParaRPr lang="en-US" sz="2000" dirty="0">
              <a:solidFill>
                <a:schemeClr val="bg1"/>
              </a:solidFill>
            </a:endParaRPr>
          </a:p>
        </p:txBody>
      </p:sp>
      <p:sp>
        <p:nvSpPr>
          <p:cNvPr id="14" name="TextBox 13">
            <a:extLst>
              <a:ext uri="{FF2B5EF4-FFF2-40B4-BE49-F238E27FC236}">
                <a16:creationId xmlns:a16="http://schemas.microsoft.com/office/drawing/2014/main" id="{BADF2E44-434A-4DE5-AE30-61B949155BB5}"/>
              </a:ext>
            </a:extLst>
          </p:cNvPr>
          <p:cNvSpPr txBox="1"/>
          <p:nvPr/>
        </p:nvSpPr>
        <p:spPr>
          <a:xfrm>
            <a:off x="44126" y="1103708"/>
            <a:ext cx="9099874" cy="959622"/>
          </a:xfrm>
          <a:prstGeom prst="rect">
            <a:avLst/>
          </a:prstGeom>
          <a:noFill/>
        </p:spPr>
        <p:txBody>
          <a:bodyPr wrap="square">
            <a:spAutoFit/>
          </a:bodyPr>
          <a:lstStyle/>
          <a:p>
            <a:pPr marL="0" marR="0" fontAlgn="base">
              <a:lnSpc>
                <a:spcPct val="107000"/>
              </a:lnSpc>
              <a:spcBef>
                <a:spcPts val="0"/>
              </a:spcBef>
              <a:spcAft>
                <a:spcPts val="0"/>
              </a:spcAft>
            </a:pPr>
            <a:r>
              <a:rPr lang="en-US" sz="1800" b="1" dirty="0">
                <a:solidFill>
                  <a:schemeClr val="accent4"/>
                </a:solidFill>
                <a:effectLst/>
                <a:latin typeface="Open Sans"/>
                <a:ea typeface="Times New Roman" panose="02020603050405020304" pitchFamily="18" charset="0"/>
                <a:cs typeface="Times New Roman" panose="02020603050405020304" pitchFamily="18" charset="0"/>
              </a:rPr>
              <a:t>YATEEM – someone who lost their parents in childhood.</a:t>
            </a:r>
          </a:p>
          <a:p>
            <a:pPr marL="0" marR="0" fontAlgn="base">
              <a:lnSpc>
                <a:spcPct val="107000"/>
              </a:lnSpc>
              <a:spcBef>
                <a:spcPts val="0"/>
              </a:spcBef>
              <a:spcAft>
                <a:spcPts val="0"/>
              </a:spcAft>
            </a:pPr>
            <a:r>
              <a:rPr lang="en-US" sz="1800" dirty="0">
                <a:solidFill>
                  <a:schemeClr val="bg1"/>
                </a:solidFill>
                <a:effectLst/>
                <a:latin typeface="Open Sans"/>
                <a:ea typeface="Times New Roman" panose="02020603050405020304" pitchFamily="18" charset="0"/>
                <a:cs typeface="Times New Roman" panose="02020603050405020304" pitchFamily="18" charset="0"/>
              </a:rPr>
              <a:t>They feel depressed, hopeless, like there is no ground to stand on. These people are most in need of pity and courtesy. </a:t>
            </a:r>
            <a:r>
              <a:rPr lang="en-US" sz="1800" dirty="0">
                <a:solidFill>
                  <a:srgbClr val="4A4A49"/>
                </a:solidFill>
                <a:effectLst/>
                <a:latin typeface="Open Sans"/>
                <a:ea typeface="Times New Roman" panose="02020603050405020304" pitchFamily="18" charset="0"/>
                <a:cs typeface="Times New Roman" panose="02020603050405020304" pitchFamily="18" charset="0"/>
              </a:rPr>
              <a:t> </a:t>
            </a:r>
            <a:endParaRPr lang="en-US" sz="2400" dirty="0">
              <a:effectLst/>
              <a:latin typeface="Open Sans"/>
              <a:ea typeface="Calibri" panose="020F050202020403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631C6E4D-62C5-40F5-BB57-DAD47AADEE1C}"/>
              </a:ext>
            </a:extLst>
          </p:cNvPr>
          <p:cNvSpPr txBox="1"/>
          <p:nvPr/>
        </p:nvSpPr>
        <p:spPr>
          <a:xfrm>
            <a:off x="362927" y="2721977"/>
            <a:ext cx="8287768" cy="3619837"/>
          </a:xfrm>
          <a:prstGeom prst="rect">
            <a:avLst/>
          </a:prstGeom>
          <a:noFill/>
        </p:spPr>
        <p:txBody>
          <a:bodyPr wrap="square">
            <a:spAutoFit/>
          </a:bodyPr>
          <a:lstStyle/>
          <a:p>
            <a:pPr marL="0" marR="0" algn="ctr" fontAlgn="base">
              <a:lnSpc>
                <a:spcPct val="107000"/>
              </a:lnSpc>
              <a:spcBef>
                <a:spcPts val="0"/>
              </a:spcBef>
              <a:spcAft>
                <a:spcPts val="1650"/>
              </a:spcAft>
            </a:pPr>
            <a:r>
              <a:rPr lang="en-US" sz="2400" b="1" dirty="0">
                <a:solidFill>
                  <a:schemeClr val="bg1"/>
                </a:solidFill>
                <a:effectLst/>
                <a:latin typeface="Open Sans"/>
                <a:ea typeface="Times New Roman" panose="02020603050405020304" pitchFamily="18" charset="0"/>
                <a:cs typeface="Times New Roman" panose="02020603050405020304" pitchFamily="18" charset="0"/>
              </a:rPr>
              <a:t>When someone denies the Judgment Day and the next life, they deny a reality that Allah placed in their Fitrah (natural disposition). When one denies the reality – they lie against themselves, so their heart contradicts and contradiction in the self makes one at unease, making the heart feel harden and closed. When the heart goes hard – Mercy is lost and results in oppression of the weak and this makes them a disgusting person who even repulse and oppress innocent orphan.</a:t>
            </a:r>
            <a:endParaRPr lang="en-US" sz="3200" b="1" dirty="0">
              <a:solidFill>
                <a:schemeClr val="bg1"/>
              </a:solidFill>
              <a:effectLst/>
              <a:latin typeface="Open Sans"/>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87050738"/>
      </p:ext>
    </p:extLst>
  </p:cSld>
  <p:clrMapOvr>
    <a:masterClrMapping/>
  </p:clrMapOvr>
  <mc:AlternateContent xmlns:mc="http://schemas.openxmlformats.org/markup-compatibility/2006" xmlns:p15="http://schemas.microsoft.com/office/powerpoint/2012/main">
    <mc:Choice Requires="p15">
      <p:transition spd="slow">
        <p15:prstTrans prst="prestig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Textured rainbow painted background">
            <a:extLst>
              <a:ext uri="{FF2B5EF4-FFF2-40B4-BE49-F238E27FC236}">
                <a16:creationId xmlns:a16="http://schemas.microsoft.com/office/drawing/2014/main" id="{C0EEF51D-C9FE-4E10-97ED-5F9E2BEAA2ED}"/>
              </a:ext>
            </a:extLst>
          </p:cNvPr>
          <p:cNvPicPr>
            <a:picLocks noChangeAspect="1"/>
          </p:cNvPicPr>
          <p:nvPr/>
        </p:nvPicPr>
        <p:blipFill rotWithShape="1">
          <a:blip r:embed="rId2"/>
          <a:srcRect l="6703" r="4296" b="-1"/>
          <a:stretch/>
        </p:blipFill>
        <p:spPr>
          <a:xfrm>
            <a:off x="20" y="10"/>
            <a:ext cx="9143980" cy="6857990"/>
          </a:xfrm>
          <a:prstGeom prst="rect">
            <a:avLst/>
          </a:prstGeom>
        </p:spPr>
      </p:pic>
      <p:sp>
        <p:nvSpPr>
          <p:cNvPr id="10" name="Rectangle 7">
            <a:extLst>
              <a:ext uri="{FF2B5EF4-FFF2-40B4-BE49-F238E27FC236}">
                <a16:creationId xmlns:a16="http://schemas.microsoft.com/office/drawing/2014/main" id="{3B432D73-5C38-474F-AF96-A3228731B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a:gsLst>
              <a:gs pos="0">
                <a:schemeClr val="tx1">
                  <a:lumMod val="95000"/>
                  <a:lumOff val="5000"/>
                </a:schemeClr>
              </a:gs>
              <a:gs pos="45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68CCDABE-B8F4-4A64-AC8E-3E37D938A0E0}"/>
              </a:ext>
            </a:extLst>
          </p:cNvPr>
          <p:cNvSpPr/>
          <p:nvPr/>
        </p:nvSpPr>
        <p:spPr>
          <a:xfrm>
            <a:off x="1010632" y="1867381"/>
            <a:ext cx="7122695" cy="1636295"/>
          </a:xfrm>
          <a:prstGeom prst="ellipse">
            <a:avLst/>
          </a:prstGeom>
          <a:solidFill>
            <a:schemeClr val="dk1">
              <a:alpha val="85000"/>
            </a:schemeClr>
          </a:solidFill>
          <a:ln/>
          <a:effectLst>
            <a:softEdge rad="317500"/>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FCD9F7B5-3F71-4B7C-871E-96D7F7FD5E23}"/>
              </a:ext>
            </a:extLst>
          </p:cNvPr>
          <p:cNvSpPr/>
          <p:nvPr/>
        </p:nvSpPr>
        <p:spPr>
          <a:xfrm>
            <a:off x="-20" y="946483"/>
            <a:ext cx="9144000" cy="2013153"/>
          </a:xfrm>
          <a:prstGeom prst="rect">
            <a:avLst/>
          </a:prstGeom>
          <a:solidFill>
            <a:srgbClr val="1C1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5B066941-60E2-4A31-9D60-060A85976BB0}"/>
              </a:ext>
            </a:extLst>
          </p:cNvPr>
          <p:cNvSpPr txBox="1"/>
          <p:nvPr/>
        </p:nvSpPr>
        <p:spPr>
          <a:xfrm>
            <a:off x="4211053" y="115487"/>
            <a:ext cx="4572000" cy="830997"/>
          </a:xfrm>
          <a:prstGeom prst="rect">
            <a:avLst/>
          </a:prstGeom>
          <a:noFill/>
        </p:spPr>
        <p:txBody>
          <a:bodyPr wrap="square">
            <a:spAutoFit/>
          </a:bodyPr>
          <a:lstStyle/>
          <a:p>
            <a:pPr algn="ctr"/>
            <a:r>
              <a:rPr lang="ar-SA" sz="4800" b="0" i="0" dirty="0">
                <a:solidFill>
                  <a:srgbClr val="000000"/>
                </a:solidFill>
                <a:effectLst/>
                <a:latin typeface="_PDMS_Saleem_QuranFont" panose="02010000000000000000" pitchFamily="2" charset="-78"/>
                <a:cs typeface="_PDMS_Saleem_QuranFont" panose="02010000000000000000" pitchFamily="2" charset="-78"/>
              </a:rPr>
              <a:t>وَ لَا يَحُضُّ عَلٰى طَعَامِ الۡمِسۡكِيۡنِؕ‏ </a:t>
            </a:r>
            <a:endParaRPr lang="en-US" sz="4800" dirty="0"/>
          </a:p>
        </p:txBody>
      </p:sp>
      <p:sp>
        <p:nvSpPr>
          <p:cNvPr id="7" name="Oval 6">
            <a:extLst>
              <a:ext uri="{FF2B5EF4-FFF2-40B4-BE49-F238E27FC236}">
                <a16:creationId xmlns:a16="http://schemas.microsoft.com/office/drawing/2014/main" id="{60294EB2-91B1-40AA-A55F-75DFEE6AF5B0}"/>
              </a:ext>
            </a:extLst>
          </p:cNvPr>
          <p:cNvSpPr/>
          <p:nvPr/>
        </p:nvSpPr>
        <p:spPr>
          <a:xfrm>
            <a:off x="8650695" y="272711"/>
            <a:ext cx="449179" cy="449179"/>
          </a:xfrm>
          <a:prstGeom prst="ellipse">
            <a:avLst/>
          </a:prstGeom>
          <a:solidFill>
            <a:srgbClr val="1C1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2" name="TextBox 11">
            <a:extLst>
              <a:ext uri="{FF2B5EF4-FFF2-40B4-BE49-F238E27FC236}">
                <a16:creationId xmlns:a16="http://schemas.microsoft.com/office/drawing/2014/main" id="{4D9B7399-F381-4FEB-81DD-746FA5BAE40B}"/>
              </a:ext>
            </a:extLst>
          </p:cNvPr>
          <p:cNvSpPr txBox="1"/>
          <p:nvPr/>
        </p:nvSpPr>
        <p:spPr>
          <a:xfrm>
            <a:off x="44126" y="177043"/>
            <a:ext cx="4572000" cy="707886"/>
          </a:xfrm>
          <a:prstGeom prst="rect">
            <a:avLst/>
          </a:prstGeom>
          <a:noFill/>
        </p:spPr>
        <p:txBody>
          <a:bodyPr wrap="square">
            <a:spAutoFit/>
          </a:bodyPr>
          <a:lstStyle/>
          <a:p>
            <a:pPr algn="ctr"/>
            <a:r>
              <a:rPr lang="en-US" sz="2000" b="1" i="1" dirty="0">
                <a:solidFill>
                  <a:schemeClr val="bg1"/>
                </a:solidFill>
                <a:effectLst/>
                <a:latin typeface="Open Sans"/>
              </a:rPr>
              <a:t>And encourages not the</a:t>
            </a:r>
          </a:p>
          <a:p>
            <a:pPr algn="ctr"/>
            <a:r>
              <a:rPr lang="en-US" sz="2000" b="1" i="1" dirty="0">
                <a:solidFill>
                  <a:schemeClr val="bg1"/>
                </a:solidFill>
                <a:effectLst/>
                <a:latin typeface="Open Sans"/>
              </a:rPr>
              <a:t>feeding of the indigent</a:t>
            </a:r>
            <a:endParaRPr lang="en-US" sz="2000" dirty="0">
              <a:solidFill>
                <a:schemeClr val="bg1"/>
              </a:solidFill>
            </a:endParaRPr>
          </a:p>
        </p:txBody>
      </p:sp>
      <p:sp>
        <p:nvSpPr>
          <p:cNvPr id="14" name="TextBox 13">
            <a:extLst>
              <a:ext uri="{FF2B5EF4-FFF2-40B4-BE49-F238E27FC236}">
                <a16:creationId xmlns:a16="http://schemas.microsoft.com/office/drawing/2014/main" id="{BADF2E44-434A-4DE5-AE30-61B949155BB5}"/>
              </a:ext>
            </a:extLst>
          </p:cNvPr>
          <p:cNvSpPr txBox="1"/>
          <p:nvPr/>
        </p:nvSpPr>
        <p:spPr>
          <a:xfrm>
            <a:off x="110294" y="994591"/>
            <a:ext cx="9099874" cy="1848711"/>
          </a:xfrm>
          <a:prstGeom prst="rect">
            <a:avLst/>
          </a:prstGeom>
          <a:noFill/>
        </p:spPr>
        <p:txBody>
          <a:bodyPr wrap="square">
            <a:spAutoFit/>
          </a:bodyPr>
          <a:lstStyle/>
          <a:p>
            <a:pPr marL="0" marR="0" fontAlgn="base">
              <a:lnSpc>
                <a:spcPct val="107000"/>
              </a:lnSpc>
              <a:spcBef>
                <a:spcPts val="0"/>
              </a:spcBef>
              <a:spcAft>
                <a:spcPts val="0"/>
              </a:spcAft>
            </a:pPr>
            <a:r>
              <a:rPr lang="en-US" sz="1800" b="1" dirty="0">
                <a:solidFill>
                  <a:schemeClr val="accent4"/>
                </a:solidFill>
                <a:effectLst/>
                <a:latin typeface="Open Sans"/>
                <a:ea typeface="Times New Roman" panose="02020603050405020304" pitchFamily="18" charset="0"/>
                <a:cs typeface="Times New Roman" panose="02020603050405020304" pitchFamily="18" charset="0"/>
              </a:rPr>
              <a:t>MISKEEN – a poor person.  (NOTE that SINGULAR is used here) for 2 reasons.</a:t>
            </a:r>
          </a:p>
          <a:p>
            <a:pPr marL="0" marR="0" fontAlgn="base">
              <a:lnSpc>
                <a:spcPct val="107000"/>
              </a:lnSpc>
              <a:spcBef>
                <a:spcPts val="0"/>
              </a:spcBef>
              <a:spcAft>
                <a:spcPts val="0"/>
              </a:spcAft>
            </a:pPr>
            <a:r>
              <a:rPr lang="en-US" sz="1800" dirty="0">
                <a:solidFill>
                  <a:schemeClr val="bg1"/>
                </a:solidFill>
                <a:effectLst/>
                <a:latin typeface="Open Sans"/>
                <a:ea typeface="Times New Roman" panose="02020603050405020304" pitchFamily="18" charset="0"/>
                <a:cs typeface="Times New Roman" panose="02020603050405020304" pitchFamily="18" charset="0"/>
              </a:rPr>
              <a:t>1.	Forget many poor people, he doesn’t even encourage the feeding of one poor</a:t>
            </a:r>
            <a:br>
              <a:rPr lang="en-US" sz="1800" dirty="0">
                <a:solidFill>
                  <a:schemeClr val="bg1"/>
                </a:solidFill>
                <a:effectLst/>
                <a:latin typeface="Open Sans"/>
                <a:ea typeface="Times New Roman" panose="02020603050405020304" pitchFamily="18" charset="0"/>
                <a:cs typeface="Times New Roman" panose="02020603050405020304" pitchFamily="18" charset="0"/>
              </a:rPr>
            </a:br>
            <a:r>
              <a:rPr lang="en-US" sz="1800" dirty="0">
                <a:solidFill>
                  <a:schemeClr val="bg1"/>
                </a:solidFill>
                <a:effectLst/>
                <a:latin typeface="Open Sans"/>
                <a:ea typeface="Times New Roman" panose="02020603050405020304" pitchFamily="18" charset="0"/>
                <a:cs typeface="Times New Roman" panose="02020603050405020304" pitchFamily="18" charset="0"/>
              </a:rPr>
              <a:t>	 person (miskeen).</a:t>
            </a:r>
          </a:p>
          <a:p>
            <a:pPr marL="0" marR="0" fontAlgn="base">
              <a:lnSpc>
                <a:spcPct val="107000"/>
              </a:lnSpc>
              <a:spcBef>
                <a:spcPts val="0"/>
              </a:spcBef>
              <a:spcAft>
                <a:spcPts val="0"/>
              </a:spcAft>
            </a:pPr>
            <a:r>
              <a:rPr lang="en-US" sz="1800" dirty="0">
                <a:solidFill>
                  <a:schemeClr val="bg1"/>
                </a:solidFill>
                <a:effectLst/>
                <a:latin typeface="Open Sans"/>
                <a:ea typeface="Times New Roman" panose="02020603050405020304" pitchFamily="18" charset="0"/>
                <a:cs typeface="Times New Roman" panose="02020603050405020304" pitchFamily="18" charset="0"/>
              </a:rPr>
              <a:t>2.	It makes the criminal remember the particular poor person they treated badly.</a:t>
            </a:r>
          </a:p>
          <a:p>
            <a:pPr marL="0" marR="0" fontAlgn="base">
              <a:lnSpc>
                <a:spcPct val="107000"/>
              </a:lnSpc>
              <a:spcBef>
                <a:spcPts val="0"/>
              </a:spcBef>
              <a:spcAft>
                <a:spcPts val="0"/>
              </a:spcAft>
            </a:pPr>
            <a:br>
              <a:rPr lang="en-US" sz="1800" dirty="0">
                <a:solidFill>
                  <a:schemeClr val="bg1"/>
                </a:solidFill>
                <a:effectLst/>
                <a:latin typeface="Open Sans"/>
                <a:ea typeface="Times New Roman" panose="02020603050405020304" pitchFamily="18" charset="0"/>
                <a:cs typeface="Times New Roman" panose="02020603050405020304" pitchFamily="18" charset="0"/>
              </a:rPr>
            </a:br>
            <a:r>
              <a:rPr lang="en-US" sz="1800" dirty="0">
                <a:solidFill>
                  <a:schemeClr val="bg1"/>
                </a:solidFill>
                <a:effectLst/>
                <a:latin typeface="Open Sans"/>
                <a:ea typeface="Times New Roman" panose="02020603050405020304" pitchFamily="18" charset="0"/>
                <a:cs typeface="Times New Roman" panose="02020603050405020304" pitchFamily="18" charset="0"/>
              </a:rPr>
              <a:t>Allah is telling them that He knows what specific crime they did today against that poor. </a:t>
            </a:r>
            <a:endParaRPr lang="en-US" sz="2400" dirty="0">
              <a:effectLst/>
              <a:latin typeface="Open Sans"/>
              <a:ea typeface="Calibri" panose="020F050202020403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631C6E4D-62C5-40F5-BB57-DAD47AADEE1C}"/>
              </a:ext>
            </a:extLst>
          </p:cNvPr>
          <p:cNvSpPr txBox="1"/>
          <p:nvPr/>
        </p:nvSpPr>
        <p:spPr>
          <a:xfrm>
            <a:off x="44126" y="3122676"/>
            <a:ext cx="9099874" cy="3265509"/>
          </a:xfrm>
          <a:prstGeom prst="rect">
            <a:avLst/>
          </a:prstGeom>
          <a:noFill/>
        </p:spPr>
        <p:txBody>
          <a:bodyPr wrap="square">
            <a:spAutoFit/>
          </a:bodyPr>
          <a:lstStyle/>
          <a:p>
            <a:pPr marL="0" marR="0" algn="ctr" fontAlgn="base">
              <a:lnSpc>
                <a:spcPct val="107000"/>
              </a:lnSpc>
              <a:spcBef>
                <a:spcPts val="0"/>
              </a:spcBef>
              <a:spcAft>
                <a:spcPts val="1650"/>
              </a:spcAft>
            </a:pPr>
            <a:r>
              <a:rPr lang="en-US" sz="2400" b="1" dirty="0">
                <a:solidFill>
                  <a:schemeClr val="bg1"/>
                </a:solidFill>
                <a:effectLst/>
                <a:latin typeface="Open Sans"/>
                <a:ea typeface="Times New Roman" panose="02020603050405020304" pitchFamily="18" charset="0"/>
                <a:cs typeface="Times New Roman" panose="02020603050405020304" pitchFamily="18" charset="0"/>
              </a:rPr>
              <a:t>Here, Abu Lahab, who was the treasurer, is criticized because treasurer has the duty to feed the poor and support the weak at an official level, but they do not fulfill their role.  Instead </a:t>
            </a:r>
            <a:br>
              <a:rPr lang="en-US" sz="2400" b="1" dirty="0">
                <a:solidFill>
                  <a:schemeClr val="bg1"/>
                </a:solidFill>
                <a:effectLst/>
                <a:latin typeface="Open Sans"/>
                <a:ea typeface="Times New Roman" panose="02020603050405020304" pitchFamily="18" charset="0"/>
                <a:cs typeface="Times New Roman" panose="02020603050405020304" pitchFamily="18" charset="0"/>
              </a:rPr>
            </a:br>
            <a:r>
              <a:rPr lang="en-US" sz="2400" b="1" dirty="0">
                <a:solidFill>
                  <a:schemeClr val="bg1"/>
                </a:solidFill>
                <a:effectLst/>
                <a:latin typeface="Open Sans"/>
                <a:ea typeface="Times New Roman" panose="02020603050405020304" pitchFamily="18" charset="0"/>
                <a:cs typeface="Times New Roman" panose="02020603050405020304" pitchFamily="18" charset="0"/>
              </a:rPr>
              <a:t>of helping the needy, they were wasting money on rich. </a:t>
            </a:r>
          </a:p>
          <a:p>
            <a:pPr marL="0" marR="0" algn="ctr" fontAlgn="base">
              <a:lnSpc>
                <a:spcPct val="107000"/>
              </a:lnSpc>
              <a:spcBef>
                <a:spcPts val="0"/>
              </a:spcBef>
              <a:spcAft>
                <a:spcPts val="1650"/>
              </a:spcAft>
            </a:pPr>
            <a:r>
              <a:rPr lang="en-US" sz="2400" b="1" dirty="0">
                <a:solidFill>
                  <a:srgbClr val="FFFF00"/>
                </a:solidFill>
                <a:effectLst/>
                <a:latin typeface="Open Sans"/>
                <a:ea typeface="Times New Roman" panose="02020603050405020304" pitchFamily="18" charset="0"/>
                <a:cs typeface="Times New Roman" panose="02020603050405020304" pitchFamily="18" charset="0"/>
              </a:rPr>
              <a:t>Why doesn’t he encourage people to give to the poor?</a:t>
            </a:r>
          </a:p>
          <a:p>
            <a:pPr marL="0" marR="0" algn="ctr" fontAlgn="base">
              <a:lnSpc>
                <a:spcPct val="107000"/>
              </a:lnSpc>
              <a:spcBef>
                <a:spcPts val="0"/>
              </a:spcBef>
              <a:spcAft>
                <a:spcPts val="1650"/>
              </a:spcAft>
            </a:pPr>
            <a:r>
              <a:rPr lang="en-US" sz="2400" b="1" dirty="0">
                <a:solidFill>
                  <a:schemeClr val="bg1"/>
                </a:solidFill>
                <a:effectLst/>
                <a:latin typeface="Open Sans"/>
                <a:ea typeface="Times New Roman" panose="02020603050405020304" pitchFamily="18" charset="0"/>
                <a:cs typeface="Times New Roman" panose="02020603050405020304" pitchFamily="18" charset="0"/>
              </a:rPr>
              <a:t>If he encourages people to feed the poor – people will ask him why he doesn’t feed the orphan and poor himself?</a:t>
            </a:r>
          </a:p>
        </p:txBody>
      </p:sp>
    </p:spTree>
    <p:extLst>
      <p:ext uri="{BB962C8B-B14F-4D97-AF65-F5344CB8AC3E}">
        <p14:creationId xmlns:p14="http://schemas.microsoft.com/office/powerpoint/2010/main" val="614582458"/>
      </p:ext>
    </p:extLst>
  </p:cSld>
  <p:clrMapOvr>
    <a:masterClrMapping/>
  </p:clrMapOvr>
  <mc:AlternateContent xmlns:mc="http://schemas.openxmlformats.org/markup-compatibility/2006" xmlns:p15="http://schemas.microsoft.com/office/powerpoint/2012/main">
    <mc:Choice Requires="p15">
      <p:transition spd="slow">
        <p15:prstTrans prst="prestig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Textured rainbow painted background">
            <a:extLst>
              <a:ext uri="{FF2B5EF4-FFF2-40B4-BE49-F238E27FC236}">
                <a16:creationId xmlns:a16="http://schemas.microsoft.com/office/drawing/2014/main" id="{C0EEF51D-C9FE-4E10-97ED-5F9E2BEAA2ED}"/>
              </a:ext>
            </a:extLst>
          </p:cNvPr>
          <p:cNvPicPr>
            <a:picLocks noChangeAspect="1"/>
          </p:cNvPicPr>
          <p:nvPr/>
        </p:nvPicPr>
        <p:blipFill rotWithShape="1">
          <a:blip r:embed="rId2"/>
          <a:srcRect l="6703" r="4296" b="-1"/>
          <a:stretch/>
        </p:blipFill>
        <p:spPr>
          <a:xfrm>
            <a:off x="20" y="10"/>
            <a:ext cx="9143980" cy="6857990"/>
          </a:xfrm>
          <a:prstGeom prst="rect">
            <a:avLst/>
          </a:prstGeom>
        </p:spPr>
      </p:pic>
      <p:sp>
        <p:nvSpPr>
          <p:cNvPr id="10" name="Rectangle 7">
            <a:extLst>
              <a:ext uri="{FF2B5EF4-FFF2-40B4-BE49-F238E27FC236}">
                <a16:creationId xmlns:a16="http://schemas.microsoft.com/office/drawing/2014/main" id="{3B432D73-5C38-474F-AF96-A3228731B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a:gsLst>
              <a:gs pos="0">
                <a:schemeClr val="tx1">
                  <a:lumMod val="95000"/>
                  <a:lumOff val="5000"/>
                </a:schemeClr>
              </a:gs>
              <a:gs pos="45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68CCDABE-B8F4-4A64-AC8E-3E37D938A0E0}"/>
              </a:ext>
            </a:extLst>
          </p:cNvPr>
          <p:cNvSpPr/>
          <p:nvPr/>
        </p:nvSpPr>
        <p:spPr>
          <a:xfrm>
            <a:off x="1323476" y="1285679"/>
            <a:ext cx="7122695" cy="1783150"/>
          </a:xfrm>
          <a:prstGeom prst="ellipse">
            <a:avLst/>
          </a:prstGeom>
          <a:solidFill>
            <a:schemeClr val="dk1">
              <a:alpha val="85000"/>
            </a:schemeClr>
          </a:solidFill>
          <a:ln/>
          <a:effectLst>
            <a:softEdge rad="317500"/>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FCD9F7B5-3F71-4B7C-871E-96D7F7FD5E23}"/>
              </a:ext>
            </a:extLst>
          </p:cNvPr>
          <p:cNvSpPr/>
          <p:nvPr/>
        </p:nvSpPr>
        <p:spPr>
          <a:xfrm>
            <a:off x="-20" y="946484"/>
            <a:ext cx="9144000" cy="1540042"/>
          </a:xfrm>
          <a:prstGeom prst="rect">
            <a:avLst/>
          </a:prstGeom>
          <a:solidFill>
            <a:srgbClr val="1C1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5B066941-60E2-4A31-9D60-060A85976BB0}"/>
              </a:ext>
            </a:extLst>
          </p:cNvPr>
          <p:cNvSpPr txBox="1"/>
          <p:nvPr/>
        </p:nvSpPr>
        <p:spPr>
          <a:xfrm>
            <a:off x="3874171" y="115487"/>
            <a:ext cx="4572000" cy="830997"/>
          </a:xfrm>
          <a:prstGeom prst="rect">
            <a:avLst/>
          </a:prstGeom>
          <a:noFill/>
        </p:spPr>
        <p:txBody>
          <a:bodyPr wrap="square">
            <a:spAutoFit/>
          </a:bodyPr>
          <a:lstStyle/>
          <a:p>
            <a:pPr algn="r"/>
            <a:r>
              <a:rPr lang="ar-SA" sz="4800" b="0" i="0" dirty="0">
                <a:solidFill>
                  <a:srgbClr val="000000"/>
                </a:solidFill>
                <a:effectLst/>
                <a:latin typeface="_PDMS_Saleem_QuranFont" panose="02010000000000000000" pitchFamily="2" charset="-78"/>
                <a:cs typeface="_PDMS_Saleem_QuranFont" panose="02010000000000000000" pitchFamily="2" charset="-78"/>
              </a:rPr>
              <a:t>فَوَيۡلٌ لِّلۡمُصَلِّيۡنَۙ‏ </a:t>
            </a:r>
            <a:endParaRPr lang="en-US" sz="4800" dirty="0"/>
          </a:p>
        </p:txBody>
      </p:sp>
      <p:sp>
        <p:nvSpPr>
          <p:cNvPr id="7" name="Oval 6">
            <a:extLst>
              <a:ext uri="{FF2B5EF4-FFF2-40B4-BE49-F238E27FC236}">
                <a16:creationId xmlns:a16="http://schemas.microsoft.com/office/drawing/2014/main" id="{60294EB2-91B1-40AA-A55F-75DFEE6AF5B0}"/>
              </a:ext>
            </a:extLst>
          </p:cNvPr>
          <p:cNvSpPr/>
          <p:nvPr/>
        </p:nvSpPr>
        <p:spPr>
          <a:xfrm>
            <a:off x="8650695" y="272711"/>
            <a:ext cx="449179" cy="449179"/>
          </a:xfrm>
          <a:prstGeom prst="ellipse">
            <a:avLst/>
          </a:prstGeom>
          <a:solidFill>
            <a:srgbClr val="1C1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12" name="TextBox 11">
            <a:extLst>
              <a:ext uri="{FF2B5EF4-FFF2-40B4-BE49-F238E27FC236}">
                <a16:creationId xmlns:a16="http://schemas.microsoft.com/office/drawing/2014/main" id="{4D9B7399-F381-4FEB-81DD-746FA5BAE40B}"/>
              </a:ext>
            </a:extLst>
          </p:cNvPr>
          <p:cNvSpPr txBox="1"/>
          <p:nvPr/>
        </p:nvSpPr>
        <p:spPr>
          <a:xfrm>
            <a:off x="44126" y="272711"/>
            <a:ext cx="4572000" cy="400110"/>
          </a:xfrm>
          <a:prstGeom prst="rect">
            <a:avLst/>
          </a:prstGeom>
          <a:noFill/>
        </p:spPr>
        <p:txBody>
          <a:bodyPr wrap="square">
            <a:spAutoFit/>
          </a:bodyPr>
          <a:lstStyle/>
          <a:p>
            <a:pPr algn="ctr"/>
            <a:r>
              <a:rPr lang="en-US" sz="2000" b="1" i="1" dirty="0">
                <a:solidFill>
                  <a:schemeClr val="bg1"/>
                </a:solidFill>
                <a:effectLst/>
                <a:latin typeface="Open Sans"/>
              </a:rPr>
              <a:t>So woe to those praying ones</a:t>
            </a:r>
            <a:endParaRPr lang="en-US" sz="2000" dirty="0">
              <a:solidFill>
                <a:schemeClr val="bg1"/>
              </a:solidFill>
            </a:endParaRPr>
          </a:p>
        </p:txBody>
      </p:sp>
      <p:sp>
        <p:nvSpPr>
          <p:cNvPr id="14" name="TextBox 13">
            <a:extLst>
              <a:ext uri="{FF2B5EF4-FFF2-40B4-BE49-F238E27FC236}">
                <a16:creationId xmlns:a16="http://schemas.microsoft.com/office/drawing/2014/main" id="{BADF2E44-434A-4DE5-AE30-61B949155BB5}"/>
              </a:ext>
            </a:extLst>
          </p:cNvPr>
          <p:cNvSpPr txBox="1"/>
          <p:nvPr/>
        </p:nvSpPr>
        <p:spPr>
          <a:xfrm>
            <a:off x="188504" y="1359576"/>
            <a:ext cx="9099874" cy="519438"/>
          </a:xfrm>
          <a:prstGeom prst="rect">
            <a:avLst/>
          </a:prstGeom>
          <a:noFill/>
        </p:spPr>
        <p:txBody>
          <a:bodyPr wrap="square">
            <a:spAutoFit/>
          </a:bodyPr>
          <a:lstStyle/>
          <a:p>
            <a:pPr marL="0" marR="0" fontAlgn="base">
              <a:lnSpc>
                <a:spcPct val="107000"/>
              </a:lnSpc>
              <a:spcBef>
                <a:spcPts val="0"/>
              </a:spcBef>
              <a:spcAft>
                <a:spcPts val="0"/>
              </a:spcAft>
            </a:pPr>
            <a:r>
              <a:rPr lang="en-US" sz="2800" b="1" dirty="0">
                <a:solidFill>
                  <a:schemeClr val="accent4"/>
                </a:solidFill>
                <a:effectLst/>
                <a:latin typeface="Open Sans"/>
                <a:ea typeface="Times New Roman" panose="02020603050405020304" pitchFamily="18" charset="0"/>
                <a:cs typeface="Times New Roman" panose="02020603050405020304" pitchFamily="18" charset="0"/>
              </a:rPr>
              <a:t>MUSALLIN – those who pray</a:t>
            </a:r>
          </a:p>
        </p:txBody>
      </p:sp>
      <p:sp>
        <p:nvSpPr>
          <p:cNvPr id="13" name="TextBox 12">
            <a:extLst>
              <a:ext uri="{FF2B5EF4-FFF2-40B4-BE49-F238E27FC236}">
                <a16:creationId xmlns:a16="http://schemas.microsoft.com/office/drawing/2014/main" id="{631C6E4D-62C5-40F5-BB57-DAD47AADEE1C}"/>
              </a:ext>
            </a:extLst>
          </p:cNvPr>
          <p:cNvSpPr txBox="1"/>
          <p:nvPr/>
        </p:nvSpPr>
        <p:spPr>
          <a:xfrm>
            <a:off x="1650336" y="3265996"/>
            <a:ext cx="6176211" cy="2434321"/>
          </a:xfrm>
          <a:prstGeom prst="rect">
            <a:avLst/>
          </a:prstGeom>
          <a:noFill/>
        </p:spPr>
        <p:txBody>
          <a:bodyPr wrap="square">
            <a:spAutoFit/>
          </a:bodyPr>
          <a:lstStyle/>
          <a:p>
            <a:pPr marL="0" marR="0" algn="ctr" fontAlgn="base">
              <a:lnSpc>
                <a:spcPct val="107000"/>
              </a:lnSpc>
              <a:spcBef>
                <a:spcPts val="0"/>
              </a:spcBef>
              <a:spcAft>
                <a:spcPts val="1650"/>
              </a:spcAft>
            </a:pPr>
            <a:r>
              <a:rPr lang="en-US" sz="2400" b="1" dirty="0">
                <a:solidFill>
                  <a:schemeClr val="bg1"/>
                </a:solidFill>
                <a:latin typeface="Open Sans"/>
                <a:ea typeface="Times New Roman" panose="02020603050405020304" pitchFamily="18" charset="0"/>
                <a:cs typeface="Times New Roman" panose="02020603050405020304" pitchFamily="18" charset="0"/>
              </a:rPr>
              <a:t>Note that Allah did not use the term, Fa </a:t>
            </a:r>
            <a:r>
              <a:rPr lang="en-US" sz="2400" b="1" dirty="0" err="1">
                <a:solidFill>
                  <a:schemeClr val="bg1"/>
                </a:solidFill>
                <a:latin typeface="Open Sans"/>
                <a:ea typeface="Times New Roman" panose="02020603050405020304" pitchFamily="18" charset="0"/>
                <a:cs typeface="Times New Roman" panose="02020603050405020304" pitchFamily="18" charset="0"/>
              </a:rPr>
              <a:t>Waylun</a:t>
            </a:r>
            <a:r>
              <a:rPr lang="en-US" sz="2400" b="1" dirty="0">
                <a:solidFill>
                  <a:schemeClr val="bg1"/>
                </a:solidFill>
                <a:latin typeface="Open Sans"/>
                <a:ea typeface="Times New Roman" panose="02020603050405020304" pitchFamily="18" charset="0"/>
                <a:cs typeface="Times New Roman" panose="02020603050405020304" pitchFamily="18" charset="0"/>
              </a:rPr>
              <a:t> Lil </a:t>
            </a:r>
            <a:r>
              <a:rPr lang="en-US" sz="2400" b="1" dirty="0" err="1">
                <a:solidFill>
                  <a:schemeClr val="bg1"/>
                </a:solidFill>
                <a:latin typeface="Open Sans"/>
                <a:ea typeface="Times New Roman" panose="02020603050405020304" pitchFamily="18" charset="0"/>
                <a:cs typeface="Times New Roman" panose="02020603050405020304" pitchFamily="18" charset="0"/>
              </a:rPr>
              <a:t>Munafiqeen</a:t>
            </a:r>
            <a:r>
              <a:rPr lang="en-US" sz="2400" b="1" dirty="0">
                <a:solidFill>
                  <a:schemeClr val="bg1"/>
                </a:solidFill>
                <a:latin typeface="Open Sans"/>
                <a:ea typeface="Times New Roman" panose="02020603050405020304" pitchFamily="18" charset="0"/>
                <a:cs typeface="Times New Roman" panose="02020603050405020304" pitchFamily="18" charset="0"/>
              </a:rPr>
              <a:t> (Curse on the hypocrites), rather said Fa </a:t>
            </a:r>
            <a:r>
              <a:rPr lang="en-US" sz="2400" b="1" dirty="0" err="1">
                <a:solidFill>
                  <a:schemeClr val="bg1"/>
                </a:solidFill>
                <a:latin typeface="Open Sans"/>
                <a:ea typeface="Times New Roman" panose="02020603050405020304" pitchFamily="18" charset="0"/>
                <a:cs typeface="Times New Roman" panose="02020603050405020304" pitchFamily="18" charset="0"/>
              </a:rPr>
              <a:t>Waylun</a:t>
            </a:r>
            <a:r>
              <a:rPr lang="en-US" sz="2400" b="1" dirty="0">
                <a:solidFill>
                  <a:schemeClr val="bg1"/>
                </a:solidFill>
                <a:latin typeface="Open Sans"/>
                <a:ea typeface="Times New Roman" panose="02020603050405020304" pitchFamily="18" charset="0"/>
                <a:cs typeface="Times New Roman" panose="02020603050405020304" pitchFamily="18" charset="0"/>
              </a:rPr>
              <a:t> Lil </a:t>
            </a:r>
            <a:r>
              <a:rPr lang="en-US" sz="2400" b="1" dirty="0" err="1">
                <a:solidFill>
                  <a:schemeClr val="bg1"/>
                </a:solidFill>
                <a:latin typeface="Open Sans"/>
                <a:ea typeface="Times New Roman" panose="02020603050405020304" pitchFamily="18" charset="0"/>
                <a:cs typeface="Times New Roman" panose="02020603050405020304" pitchFamily="18" charset="0"/>
              </a:rPr>
              <a:t>Musallin</a:t>
            </a:r>
            <a:r>
              <a:rPr lang="en-US" sz="2400" b="1" dirty="0">
                <a:solidFill>
                  <a:schemeClr val="bg1"/>
                </a:solidFill>
                <a:latin typeface="Open Sans"/>
                <a:ea typeface="Times New Roman" panose="02020603050405020304" pitchFamily="18" charset="0"/>
                <a:cs typeface="Times New Roman" panose="02020603050405020304" pitchFamily="18" charset="0"/>
              </a:rPr>
              <a:t> (Curse on those who pray).  This is a message for all of us to be terrified and reflect.</a:t>
            </a:r>
          </a:p>
        </p:txBody>
      </p:sp>
    </p:spTree>
    <p:extLst>
      <p:ext uri="{BB962C8B-B14F-4D97-AF65-F5344CB8AC3E}">
        <p14:creationId xmlns:p14="http://schemas.microsoft.com/office/powerpoint/2010/main" val="2981861068"/>
      </p:ext>
    </p:extLst>
  </p:cSld>
  <p:clrMapOvr>
    <a:masterClrMapping/>
  </p:clrMapOvr>
  <mc:AlternateContent xmlns:mc="http://schemas.openxmlformats.org/markup-compatibility/2006" xmlns:p15="http://schemas.microsoft.com/office/powerpoint/2012/main">
    <mc:Choice Requires="p15">
      <p:transition spd="slow">
        <p15:prstTrans prst="prestig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Textured rainbow painted background">
            <a:extLst>
              <a:ext uri="{FF2B5EF4-FFF2-40B4-BE49-F238E27FC236}">
                <a16:creationId xmlns:a16="http://schemas.microsoft.com/office/drawing/2014/main" id="{C0EEF51D-C9FE-4E10-97ED-5F9E2BEAA2ED}"/>
              </a:ext>
            </a:extLst>
          </p:cNvPr>
          <p:cNvPicPr>
            <a:picLocks noChangeAspect="1"/>
          </p:cNvPicPr>
          <p:nvPr/>
        </p:nvPicPr>
        <p:blipFill rotWithShape="1">
          <a:blip r:embed="rId2"/>
          <a:srcRect l="6703" r="4296" b="-1"/>
          <a:stretch/>
        </p:blipFill>
        <p:spPr>
          <a:xfrm>
            <a:off x="20" y="10"/>
            <a:ext cx="9143980" cy="6857990"/>
          </a:xfrm>
          <a:prstGeom prst="rect">
            <a:avLst/>
          </a:prstGeom>
        </p:spPr>
      </p:pic>
      <p:sp>
        <p:nvSpPr>
          <p:cNvPr id="10" name="Rectangle 7">
            <a:extLst>
              <a:ext uri="{FF2B5EF4-FFF2-40B4-BE49-F238E27FC236}">
                <a16:creationId xmlns:a16="http://schemas.microsoft.com/office/drawing/2014/main" id="{3B432D73-5C38-474F-AF96-A3228731B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a:gsLst>
              <a:gs pos="0">
                <a:schemeClr val="tx1">
                  <a:lumMod val="95000"/>
                  <a:lumOff val="5000"/>
                </a:schemeClr>
              </a:gs>
              <a:gs pos="45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68CCDABE-B8F4-4A64-AC8E-3E37D938A0E0}"/>
              </a:ext>
            </a:extLst>
          </p:cNvPr>
          <p:cNvSpPr/>
          <p:nvPr/>
        </p:nvSpPr>
        <p:spPr>
          <a:xfrm>
            <a:off x="1323476" y="1285679"/>
            <a:ext cx="7122695" cy="1783150"/>
          </a:xfrm>
          <a:prstGeom prst="ellipse">
            <a:avLst/>
          </a:prstGeom>
          <a:solidFill>
            <a:schemeClr val="dk1">
              <a:alpha val="85000"/>
            </a:schemeClr>
          </a:solidFill>
          <a:ln/>
          <a:effectLst>
            <a:softEdge rad="317500"/>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FCD9F7B5-3F71-4B7C-871E-96D7F7FD5E23}"/>
              </a:ext>
            </a:extLst>
          </p:cNvPr>
          <p:cNvSpPr/>
          <p:nvPr/>
        </p:nvSpPr>
        <p:spPr>
          <a:xfrm>
            <a:off x="-20" y="946484"/>
            <a:ext cx="9144000" cy="1540042"/>
          </a:xfrm>
          <a:prstGeom prst="rect">
            <a:avLst/>
          </a:prstGeom>
          <a:solidFill>
            <a:srgbClr val="1C1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5B066941-60E2-4A31-9D60-060A85976BB0}"/>
              </a:ext>
            </a:extLst>
          </p:cNvPr>
          <p:cNvSpPr txBox="1"/>
          <p:nvPr/>
        </p:nvSpPr>
        <p:spPr>
          <a:xfrm>
            <a:off x="3874171" y="115487"/>
            <a:ext cx="4572000" cy="830997"/>
          </a:xfrm>
          <a:prstGeom prst="rect">
            <a:avLst/>
          </a:prstGeom>
          <a:noFill/>
        </p:spPr>
        <p:txBody>
          <a:bodyPr wrap="square">
            <a:spAutoFit/>
          </a:bodyPr>
          <a:lstStyle/>
          <a:p>
            <a:pPr algn="r"/>
            <a:r>
              <a:rPr lang="ar-SA" sz="4800" b="0" i="0" dirty="0">
                <a:solidFill>
                  <a:srgbClr val="000000"/>
                </a:solidFill>
                <a:effectLst/>
                <a:latin typeface="_PDMS_Saleem_QuranFont" panose="02010000000000000000" pitchFamily="2" charset="-78"/>
                <a:cs typeface="_PDMS_Saleem_QuranFont" panose="02010000000000000000" pitchFamily="2" charset="-78"/>
              </a:rPr>
              <a:t>الَّذِيۡنَ هُمۡ عَنۡ صَلَاتِهِمۡ سَاهُوۡنَۙ‏ </a:t>
            </a:r>
            <a:endParaRPr lang="en-US" sz="4800" dirty="0"/>
          </a:p>
        </p:txBody>
      </p:sp>
      <p:sp>
        <p:nvSpPr>
          <p:cNvPr id="7" name="Oval 6">
            <a:extLst>
              <a:ext uri="{FF2B5EF4-FFF2-40B4-BE49-F238E27FC236}">
                <a16:creationId xmlns:a16="http://schemas.microsoft.com/office/drawing/2014/main" id="{60294EB2-91B1-40AA-A55F-75DFEE6AF5B0}"/>
              </a:ext>
            </a:extLst>
          </p:cNvPr>
          <p:cNvSpPr/>
          <p:nvPr/>
        </p:nvSpPr>
        <p:spPr>
          <a:xfrm>
            <a:off x="8650695" y="272711"/>
            <a:ext cx="449179" cy="449179"/>
          </a:xfrm>
          <a:prstGeom prst="ellipse">
            <a:avLst/>
          </a:prstGeom>
          <a:solidFill>
            <a:srgbClr val="1C1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12" name="TextBox 11">
            <a:extLst>
              <a:ext uri="{FF2B5EF4-FFF2-40B4-BE49-F238E27FC236}">
                <a16:creationId xmlns:a16="http://schemas.microsoft.com/office/drawing/2014/main" id="{4D9B7399-F381-4FEB-81DD-746FA5BAE40B}"/>
              </a:ext>
            </a:extLst>
          </p:cNvPr>
          <p:cNvSpPr txBox="1"/>
          <p:nvPr/>
        </p:nvSpPr>
        <p:spPr>
          <a:xfrm>
            <a:off x="-348904" y="175802"/>
            <a:ext cx="4572000" cy="707886"/>
          </a:xfrm>
          <a:prstGeom prst="rect">
            <a:avLst/>
          </a:prstGeom>
          <a:noFill/>
        </p:spPr>
        <p:txBody>
          <a:bodyPr wrap="square">
            <a:spAutoFit/>
          </a:bodyPr>
          <a:lstStyle/>
          <a:p>
            <a:pPr algn="ctr"/>
            <a:r>
              <a:rPr lang="en-US" sz="2000" b="1" i="1" dirty="0">
                <a:solidFill>
                  <a:schemeClr val="bg1"/>
                </a:solidFill>
                <a:effectLst/>
                <a:latin typeface="Open Sans"/>
              </a:rPr>
              <a:t>Who are careless of </a:t>
            </a:r>
          </a:p>
          <a:p>
            <a:pPr algn="ctr"/>
            <a:r>
              <a:rPr lang="en-US" sz="2000" b="1" i="1" dirty="0">
                <a:solidFill>
                  <a:schemeClr val="bg1"/>
                </a:solidFill>
                <a:effectLst/>
                <a:latin typeface="Open Sans"/>
              </a:rPr>
              <a:t>their prayers</a:t>
            </a:r>
            <a:endParaRPr lang="en-US" sz="2000" dirty="0">
              <a:solidFill>
                <a:schemeClr val="bg1"/>
              </a:solidFill>
            </a:endParaRPr>
          </a:p>
        </p:txBody>
      </p:sp>
      <p:sp>
        <p:nvSpPr>
          <p:cNvPr id="14" name="TextBox 13">
            <a:extLst>
              <a:ext uri="{FF2B5EF4-FFF2-40B4-BE49-F238E27FC236}">
                <a16:creationId xmlns:a16="http://schemas.microsoft.com/office/drawing/2014/main" id="{BADF2E44-434A-4DE5-AE30-61B949155BB5}"/>
              </a:ext>
            </a:extLst>
          </p:cNvPr>
          <p:cNvSpPr txBox="1"/>
          <p:nvPr/>
        </p:nvSpPr>
        <p:spPr>
          <a:xfrm>
            <a:off x="188505" y="1171078"/>
            <a:ext cx="9099874" cy="959622"/>
          </a:xfrm>
          <a:prstGeom prst="rect">
            <a:avLst/>
          </a:prstGeom>
          <a:noFill/>
        </p:spPr>
        <p:txBody>
          <a:bodyPr wrap="square">
            <a:spAutoFit/>
          </a:bodyPr>
          <a:lstStyle/>
          <a:p>
            <a:pPr marL="0" marR="0" fontAlgn="base">
              <a:lnSpc>
                <a:spcPct val="107000"/>
              </a:lnSpc>
              <a:spcBef>
                <a:spcPts val="0"/>
              </a:spcBef>
              <a:spcAft>
                <a:spcPts val="0"/>
              </a:spcAft>
            </a:pPr>
            <a:r>
              <a:rPr lang="en-US" sz="1800" b="1" dirty="0">
                <a:solidFill>
                  <a:schemeClr val="accent4"/>
                </a:solidFill>
                <a:effectLst/>
                <a:latin typeface="Open Sans"/>
                <a:ea typeface="Times New Roman" panose="02020603050405020304" pitchFamily="18" charset="0"/>
                <a:cs typeface="Times New Roman" panose="02020603050405020304" pitchFamily="18" charset="0"/>
              </a:rPr>
              <a:t>SAAHOOWN – Neglectful</a:t>
            </a:r>
          </a:p>
          <a:p>
            <a:pPr marL="0" marR="0" fontAlgn="base">
              <a:lnSpc>
                <a:spcPct val="107000"/>
              </a:lnSpc>
              <a:spcBef>
                <a:spcPts val="0"/>
              </a:spcBef>
              <a:spcAft>
                <a:spcPts val="0"/>
              </a:spcAft>
            </a:pPr>
            <a:r>
              <a:rPr lang="en-US" sz="1800" dirty="0" err="1">
                <a:solidFill>
                  <a:schemeClr val="bg1"/>
                </a:solidFill>
                <a:effectLst/>
                <a:latin typeface="Open Sans"/>
                <a:ea typeface="Times New Roman" panose="02020603050405020304" pitchFamily="18" charset="0"/>
                <a:cs typeface="Times New Roman" panose="02020603050405020304" pitchFamily="18" charset="0"/>
              </a:rPr>
              <a:t>Saahoown</a:t>
            </a:r>
            <a:r>
              <a:rPr lang="en-US" sz="1800" dirty="0">
                <a:solidFill>
                  <a:schemeClr val="bg1"/>
                </a:solidFill>
                <a:effectLst/>
                <a:latin typeface="Open Sans"/>
                <a:ea typeface="Times New Roman" panose="02020603050405020304" pitchFamily="18" charset="0"/>
                <a:cs typeface="Times New Roman" panose="02020603050405020304" pitchFamily="18" charset="0"/>
              </a:rPr>
              <a:t> comes from the root word, </a:t>
            </a:r>
            <a:r>
              <a:rPr lang="en-US" sz="1800" dirty="0" err="1">
                <a:solidFill>
                  <a:schemeClr val="bg1"/>
                </a:solidFill>
                <a:effectLst/>
                <a:latin typeface="Open Sans"/>
                <a:ea typeface="Times New Roman" panose="02020603050405020304" pitchFamily="18" charset="0"/>
                <a:cs typeface="Times New Roman" panose="02020603050405020304" pitchFamily="18" charset="0"/>
              </a:rPr>
              <a:t>Sahw</a:t>
            </a:r>
            <a:r>
              <a:rPr lang="en-US" sz="1800" dirty="0">
                <a:solidFill>
                  <a:schemeClr val="bg1"/>
                </a:solidFill>
                <a:effectLst/>
                <a:latin typeface="Open Sans"/>
                <a:ea typeface="Times New Roman" panose="02020603050405020304" pitchFamily="18" charset="0"/>
                <a:cs typeface="Times New Roman" panose="02020603050405020304" pitchFamily="18" charset="0"/>
              </a:rPr>
              <a:t>.  It means to forget something out of neglectfulness because something – of a greater thought to you – was on your mind.</a:t>
            </a:r>
            <a:endParaRPr lang="en-US" sz="2400" dirty="0">
              <a:effectLst/>
              <a:latin typeface="Open Sans"/>
              <a:ea typeface="Calibri" panose="020F050202020403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631C6E4D-62C5-40F5-BB57-DAD47AADEE1C}"/>
              </a:ext>
            </a:extLst>
          </p:cNvPr>
          <p:cNvSpPr txBox="1"/>
          <p:nvPr/>
        </p:nvSpPr>
        <p:spPr>
          <a:xfrm>
            <a:off x="896337" y="2711120"/>
            <a:ext cx="7351285" cy="2039148"/>
          </a:xfrm>
          <a:prstGeom prst="rect">
            <a:avLst/>
          </a:prstGeom>
          <a:noFill/>
        </p:spPr>
        <p:txBody>
          <a:bodyPr wrap="square">
            <a:spAutoFit/>
          </a:bodyPr>
          <a:lstStyle/>
          <a:p>
            <a:pPr marL="0" marR="0" algn="ctr" fontAlgn="base">
              <a:lnSpc>
                <a:spcPct val="107000"/>
              </a:lnSpc>
              <a:spcBef>
                <a:spcPts val="0"/>
              </a:spcBef>
              <a:spcAft>
                <a:spcPts val="1650"/>
              </a:spcAft>
            </a:pPr>
            <a:r>
              <a:rPr lang="en-US" sz="2400" b="1" dirty="0">
                <a:solidFill>
                  <a:schemeClr val="bg1"/>
                </a:solidFill>
                <a:latin typeface="Open Sans"/>
                <a:ea typeface="Times New Roman" panose="02020603050405020304" pitchFamily="18" charset="0"/>
                <a:cs typeface="Times New Roman" panose="02020603050405020304" pitchFamily="18" charset="0"/>
              </a:rPr>
              <a:t>Here those are described who are neglectful about their prayers.  </a:t>
            </a:r>
            <a:r>
              <a:rPr lang="en-US" sz="2400" b="1" dirty="0">
                <a:solidFill>
                  <a:schemeClr val="bg1"/>
                </a:solidFill>
                <a:effectLst/>
                <a:latin typeface="Open Sans"/>
                <a:ea typeface="Times New Roman" panose="02020603050405020304" pitchFamily="18" charset="0"/>
                <a:cs typeface="Times New Roman" panose="02020603050405020304" pitchFamily="18" charset="0"/>
              </a:rPr>
              <a:t>They neither consider any value for their prescribed daily canonical prayers, nor lay stress on its proper time, nor observe its conditions and rites.</a:t>
            </a:r>
          </a:p>
        </p:txBody>
      </p:sp>
      <p:sp>
        <p:nvSpPr>
          <p:cNvPr id="15" name="TextBox 14">
            <a:extLst>
              <a:ext uri="{FF2B5EF4-FFF2-40B4-BE49-F238E27FC236}">
                <a16:creationId xmlns:a16="http://schemas.microsoft.com/office/drawing/2014/main" id="{D9187AB9-F4DF-40D9-AC41-6C4FEB3F316E}"/>
              </a:ext>
            </a:extLst>
          </p:cNvPr>
          <p:cNvSpPr txBox="1"/>
          <p:nvPr/>
        </p:nvSpPr>
        <p:spPr>
          <a:xfrm>
            <a:off x="453189" y="5089560"/>
            <a:ext cx="8197506" cy="1256691"/>
          </a:xfrm>
          <a:prstGeom prst="rect">
            <a:avLst/>
          </a:prstGeom>
          <a:noFill/>
        </p:spPr>
        <p:txBody>
          <a:bodyPr wrap="square">
            <a:spAutoFit/>
          </a:bodyPr>
          <a:lstStyle/>
          <a:p>
            <a:pPr marL="0" marR="0" fontAlgn="base">
              <a:lnSpc>
                <a:spcPct val="107000"/>
              </a:lnSpc>
              <a:spcBef>
                <a:spcPts val="0"/>
              </a:spcBef>
              <a:spcAft>
                <a:spcPts val="1650"/>
              </a:spcAft>
            </a:pPr>
            <a:r>
              <a:rPr lang="en-US" sz="2400" b="1" dirty="0">
                <a:solidFill>
                  <a:srgbClr val="FFFF00"/>
                </a:solidFill>
                <a:effectLst/>
                <a:latin typeface="Verdana" panose="020B0604030504040204" pitchFamily="34" charset="0"/>
                <a:ea typeface="Calibri" panose="020F0502020204030204" pitchFamily="34" charset="0"/>
                <a:cs typeface="Arial" panose="020B0604020202020204" pitchFamily="34" charset="0"/>
              </a:rPr>
              <a:t>Sajdah </a:t>
            </a:r>
            <a:r>
              <a:rPr lang="en-US" sz="2400" b="1" dirty="0" err="1">
                <a:solidFill>
                  <a:srgbClr val="FFFF00"/>
                </a:solidFill>
                <a:effectLst/>
                <a:latin typeface="Verdana" panose="020B0604030504040204" pitchFamily="34" charset="0"/>
                <a:ea typeface="Calibri" panose="020F0502020204030204" pitchFamily="34" charset="0"/>
                <a:cs typeface="Arial" panose="020B0604020202020204" pitchFamily="34" charset="0"/>
              </a:rPr>
              <a:t>Sahw</a:t>
            </a:r>
            <a:r>
              <a:rPr lang="en-US" sz="2400" dirty="0">
                <a:solidFill>
                  <a:srgbClr val="FFFF00"/>
                </a:solidFill>
                <a:effectLst/>
                <a:latin typeface="Verdana" panose="020B0604030504040204" pitchFamily="34" charset="0"/>
                <a:ea typeface="Calibri" panose="020F0502020204030204" pitchFamily="34" charset="0"/>
                <a:cs typeface="Arial" panose="020B0604020202020204" pitchFamily="34" charset="0"/>
              </a:rPr>
              <a:t> </a:t>
            </a:r>
            <a:br>
              <a:rPr lang="en-US" sz="2400" dirty="0">
                <a:solidFill>
                  <a:srgbClr val="FFFF00"/>
                </a:solidFill>
                <a:latin typeface="Verdana" panose="020B0604030504040204" pitchFamily="34" charset="0"/>
                <a:ea typeface="Calibri" panose="020F0502020204030204" pitchFamily="34" charset="0"/>
                <a:cs typeface="Arial" panose="020B0604020202020204" pitchFamily="34" charset="0"/>
              </a:rPr>
            </a:br>
            <a:r>
              <a:rPr lang="en-US" sz="2400" dirty="0">
                <a:solidFill>
                  <a:srgbClr val="FFFF00"/>
                </a:solidFill>
                <a:latin typeface="Verdana" panose="020B0604030504040204" pitchFamily="34" charset="0"/>
                <a:ea typeface="Calibri" panose="020F0502020204030204" pitchFamily="34" charset="0"/>
                <a:cs typeface="Arial" panose="020B0604020202020204" pitchFamily="34" charset="0"/>
              </a:rPr>
              <a:t>The </a:t>
            </a:r>
            <a:r>
              <a:rPr lang="en-US" sz="2400" dirty="0">
                <a:solidFill>
                  <a:srgbClr val="FFFF00"/>
                </a:solidFill>
                <a:effectLst/>
                <a:latin typeface="Verdana" panose="020B0604030504040204" pitchFamily="34" charset="0"/>
                <a:ea typeface="Calibri" panose="020F0502020204030204" pitchFamily="34" charset="0"/>
                <a:cs typeface="Arial" panose="020B0604020202020204" pitchFamily="34" charset="0"/>
              </a:rPr>
              <a:t>prostration of </a:t>
            </a:r>
            <a:r>
              <a:rPr lang="en-US" sz="2400" i="1" dirty="0">
                <a:solidFill>
                  <a:srgbClr val="FFFF00"/>
                </a:solidFill>
                <a:effectLst/>
                <a:latin typeface="Verdana" panose="020B0604030504040204" pitchFamily="34" charset="0"/>
                <a:ea typeface="Calibri" panose="020F0502020204030204" pitchFamily="34" charset="0"/>
                <a:cs typeface="Arial" panose="020B0604020202020204" pitchFamily="34" charset="0"/>
              </a:rPr>
              <a:t>forgetfulness </a:t>
            </a:r>
            <a:r>
              <a:rPr lang="en-US" sz="2400" dirty="0">
                <a:solidFill>
                  <a:srgbClr val="FFFF00"/>
                </a:solidFill>
                <a:effectLst/>
                <a:latin typeface="Verdana" panose="020B0604030504040204" pitchFamily="34" charset="0"/>
                <a:ea typeface="Calibri" panose="020F0502020204030204" pitchFamily="34" charset="0"/>
                <a:cs typeface="Arial" panose="020B0604020202020204" pitchFamily="34" charset="0"/>
              </a:rPr>
              <a:t>(because your mind was thinking about something else).</a:t>
            </a:r>
            <a:endParaRPr lang="en-US" sz="3200" dirty="0">
              <a:solidFill>
                <a:srgbClr val="FFFF0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94779917"/>
      </p:ext>
    </p:extLst>
  </p:cSld>
  <p:clrMapOvr>
    <a:masterClrMapping/>
  </p:clrMapOvr>
  <mc:AlternateContent xmlns:mc="http://schemas.openxmlformats.org/markup-compatibility/2006" xmlns:p15="http://schemas.microsoft.com/office/powerpoint/2012/main">
    <mc:Choice Requires="p15">
      <p:transition spd="slow">
        <p15:prstTrans prst="prestig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Textured rainbow painted background">
            <a:extLst>
              <a:ext uri="{FF2B5EF4-FFF2-40B4-BE49-F238E27FC236}">
                <a16:creationId xmlns:a16="http://schemas.microsoft.com/office/drawing/2014/main" id="{C0EEF51D-C9FE-4E10-97ED-5F9E2BEAA2ED}"/>
              </a:ext>
            </a:extLst>
          </p:cNvPr>
          <p:cNvPicPr>
            <a:picLocks noChangeAspect="1"/>
          </p:cNvPicPr>
          <p:nvPr/>
        </p:nvPicPr>
        <p:blipFill rotWithShape="1">
          <a:blip r:embed="rId2"/>
          <a:srcRect l="6703" r="4296" b="-1"/>
          <a:stretch/>
        </p:blipFill>
        <p:spPr>
          <a:xfrm>
            <a:off x="20" y="10"/>
            <a:ext cx="9143980" cy="6857990"/>
          </a:xfrm>
          <a:prstGeom prst="rect">
            <a:avLst/>
          </a:prstGeom>
        </p:spPr>
      </p:pic>
      <p:sp>
        <p:nvSpPr>
          <p:cNvPr id="10" name="Rectangle 7">
            <a:extLst>
              <a:ext uri="{FF2B5EF4-FFF2-40B4-BE49-F238E27FC236}">
                <a16:creationId xmlns:a16="http://schemas.microsoft.com/office/drawing/2014/main" id="{3B432D73-5C38-474F-AF96-A3228731B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a:gsLst>
              <a:gs pos="0">
                <a:schemeClr val="tx1">
                  <a:lumMod val="95000"/>
                  <a:lumOff val="5000"/>
                </a:schemeClr>
              </a:gs>
              <a:gs pos="45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68CCDABE-B8F4-4A64-AC8E-3E37D938A0E0}"/>
              </a:ext>
            </a:extLst>
          </p:cNvPr>
          <p:cNvSpPr/>
          <p:nvPr/>
        </p:nvSpPr>
        <p:spPr>
          <a:xfrm>
            <a:off x="1323476" y="1285679"/>
            <a:ext cx="7122695" cy="1783150"/>
          </a:xfrm>
          <a:prstGeom prst="ellipse">
            <a:avLst/>
          </a:prstGeom>
          <a:solidFill>
            <a:schemeClr val="dk1">
              <a:alpha val="85000"/>
            </a:schemeClr>
          </a:solidFill>
          <a:ln/>
          <a:effectLst>
            <a:softEdge rad="317500"/>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FCD9F7B5-3F71-4B7C-871E-96D7F7FD5E23}"/>
              </a:ext>
            </a:extLst>
          </p:cNvPr>
          <p:cNvSpPr/>
          <p:nvPr/>
        </p:nvSpPr>
        <p:spPr>
          <a:xfrm>
            <a:off x="-20" y="946484"/>
            <a:ext cx="9144000" cy="1540042"/>
          </a:xfrm>
          <a:prstGeom prst="rect">
            <a:avLst/>
          </a:prstGeom>
          <a:solidFill>
            <a:srgbClr val="1C1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5B066941-60E2-4A31-9D60-060A85976BB0}"/>
              </a:ext>
            </a:extLst>
          </p:cNvPr>
          <p:cNvSpPr txBox="1"/>
          <p:nvPr/>
        </p:nvSpPr>
        <p:spPr>
          <a:xfrm>
            <a:off x="3874171" y="115487"/>
            <a:ext cx="4572000" cy="830997"/>
          </a:xfrm>
          <a:prstGeom prst="rect">
            <a:avLst/>
          </a:prstGeom>
          <a:noFill/>
        </p:spPr>
        <p:txBody>
          <a:bodyPr wrap="square">
            <a:spAutoFit/>
          </a:bodyPr>
          <a:lstStyle/>
          <a:p>
            <a:pPr algn="r"/>
            <a:r>
              <a:rPr lang="ar-SA" sz="4800" b="0" i="0" dirty="0">
                <a:solidFill>
                  <a:srgbClr val="000000"/>
                </a:solidFill>
                <a:effectLst/>
                <a:latin typeface="_PDMS_Saleem_QuranFont" panose="02010000000000000000" pitchFamily="2" charset="-78"/>
                <a:cs typeface="_PDMS_Saleem_QuranFont" panose="02010000000000000000" pitchFamily="2" charset="-78"/>
              </a:rPr>
              <a:t>الَّذِيۡنَ هُمۡ يُرَآءُوۡنَۙ‏ </a:t>
            </a:r>
            <a:endParaRPr lang="en-US" sz="4800" dirty="0"/>
          </a:p>
        </p:txBody>
      </p:sp>
      <p:sp>
        <p:nvSpPr>
          <p:cNvPr id="7" name="Oval 6">
            <a:extLst>
              <a:ext uri="{FF2B5EF4-FFF2-40B4-BE49-F238E27FC236}">
                <a16:creationId xmlns:a16="http://schemas.microsoft.com/office/drawing/2014/main" id="{60294EB2-91B1-40AA-A55F-75DFEE6AF5B0}"/>
              </a:ext>
            </a:extLst>
          </p:cNvPr>
          <p:cNvSpPr/>
          <p:nvPr/>
        </p:nvSpPr>
        <p:spPr>
          <a:xfrm>
            <a:off x="8650695" y="272711"/>
            <a:ext cx="449179" cy="449179"/>
          </a:xfrm>
          <a:prstGeom prst="ellipse">
            <a:avLst/>
          </a:prstGeom>
          <a:solidFill>
            <a:srgbClr val="1C1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12" name="TextBox 11">
            <a:extLst>
              <a:ext uri="{FF2B5EF4-FFF2-40B4-BE49-F238E27FC236}">
                <a16:creationId xmlns:a16="http://schemas.microsoft.com/office/drawing/2014/main" id="{4D9B7399-F381-4FEB-81DD-746FA5BAE40B}"/>
              </a:ext>
            </a:extLst>
          </p:cNvPr>
          <p:cNvSpPr txBox="1"/>
          <p:nvPr/>
        </p:nvSpPr>
        <p:spPr>
          <a:xfrm>
            <a:off x="-348904" y="175802"/>
            <a:ext cx="4572000" cy="707886"/>
          </a:xfrm>
          <a:prstGeom prst="rect">
            <a:avLst/>
          </a:prstGeom>
          <a:noFill/>
        </p:spPr>
        <p:txBody>
          <a:bodyPr wrap="square">
            <a:spAutoFit/>
          </a:bodyPr>
          <a:lstStyle/>
          <a:p>
            <a:pPr algn="ctr"/>
            <a:r>
              <a:rPr lang="en-US" sz="2000" b="1" i="1" dirty="0">
                <a:solidFill>
                  <a:schemeClr val="bg1"/>
                </a:solidFill>
                <a:effectLst/>
                <a:latin typeface="Open Sans"/>
              </a:rPr>
              <a:t>Those who (want but) to</a:t>
            </a:r>
          </a:p>
          <a:p>
            <a:pPr algn="ctr"/>
            <a:r>
              <a:rPr lang="en-US" sz="2000" b="1" i="1" dirty="0">
                <a:solidFill>
                  <a:schemeClr val="bg1"/>
                </a:solidFill>
                <a:effectLst/>
                <a:latin typeface="Open Sans"/>
              </a:rPr>
              <a:t> be seen (of men)</a:t>
            </a:r>
            <a:endParaRPr lang="en-US" sz="2000" dirty="0">
              <a:solidFill>
                <a:schemeClr val="bg1"/>
              </a:solidFill>
            </a:endParaRPr>
          </a:p>
        </p:txBody>
      </p:sp>
      <p:sp>
        <p:nvSpPr>
          <p:cNvPr id="14" name="TextBox 13">
            <a:extLst>
              <a:ext uri="{FF2B5EF4-FFF2-40B4-BE49-F238E27FC236}">
                <a16:creationId xmlns:a16="http://schemas.microsoft.com/office/drawing/2014/main" id="{BADF2E44-434A-4DE5-AE30-61B949155BB5}"/>
              </a:ext>
            </a:extLst>
          </p:cNvPr>
          <p:cNvSpPr txBox="1"/>
          <p:nvPr/>
        </p:nvSpPr>
        <p:spPr>
          <a:xfrm>
            <a:off x="188505" y="1171078"/>
            <a:ext cx="9099874" cy="663258"/>
          </a:xfrm>
          <a:prstGeom prst="rect">
            <a:avLst/>
          </a:prstGeom>
          <a:noFill/>
        </p:spPr>
        <p:txBody>
          <a:bodyPr wrap="square">
            <a:spAutoFit/>
          </a:bodyPr>
          <a:lstStyle/>
          <a:p>
            <a:pPr marL="0" marR="0" fontAlgn="base">
              <a:lnSpc>
                <a:spcPct val="107000"/>
              </a:lnSpc>
              <a:spcBef>
                <a:spcPts val="0"/>
              </a:spcBef>
              <a:spcAft>
                <a:spcPts val="0"/>
              </a:spcAft>
            </a:pPr>
            <a:r>
              <a:rPr lang="en-US" sz="1800" b="1" dirty="0">
                <a:solidFill>
                  <a:schemeClr val="accent4"/>
                </a:solidFill>
                <a:effectLst/>
                <a:latin typeface="Open Sans"/>
                <a:ea typeface="Times New Roman" panose="02020603050405020304" pitchFamily="18" charset="0"/>
                <a:cs typeface="Times New Roman" panose="02020603050405020304" pitchFamily="18" charset="0"/>
              </a:rPr>
              <a:t>RAA’A:  Literally means “of two parties to struggle against the other”.</a:t>
            </a:r>
          </a:p>
          <a:p>
            <a:pPr marL="0" marR="0" fontAlgn="base">
              <a:lnSpc>
                <a:spcPct val="107000"/>
              </a:lnSpc>
              <a:spcBef>
                <a:spcPts val="0"/>
              </a:spcBef>
              <a:spcAft>
                <a:spcPts val="0"/>
              </a:spcAft>
            </a:pPr>
            <a:r>
              <a:rPr lang="en-US" sz="1800" dirty="0">
                <a:solidFill>
                  <a:schemeClr val="bg1"/>
                </a:solidFill>
                <a:effectLst/>
                <a:latin typeface="Open Sans"/>
                <a:ea typeface="Times New Roman" panose="02020603050405020304" pitchFamily="18" charset="0"/>
                <a:cs typeface="Times New Roman" panose="02020603050405020304" pitchFamily="18" charset="0"/>
              </a:rPr>
              <a:t>Here it means that they’re trying really hard to be seen while praying.</a:t>
            </a:r>
            <a:endParaRPr lang="en-US" sz="2400" dirty="0">
              <a:effectLst/>
              <a:latin typeface="Open Sans"/>
              <a:ea typeface="Calibri" panose="020F050202020403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631C6E4D-62C5-40F5-BB57-DAD47AADEE1C}"/>
              </a:ext>
            </a:extLst>
          </p:cNvPr>
          <p:cNvSpPr txBox="1"/>
          <p:nvPr/>
        </p:nvSpPr>
        <p:spPr>
          <a:xfrm>
            <a:off x="896337" y="3068829"/>
            <a:ext cx="7351285" cy="2039148"/>
          </a:xfrm>
          <a:prstGeom prst="rect">
            <a:avLst/>
          </a:prstGeom>
          <a:noFill/>
        </p:spPr>
        <p:txBody>
          <a:bodyPr wrap="square">
            <a:spAutoFit/>
          </a:bodyPr>
          <a:lstStyle/>
          <a:p>
            <a:pPr marL="0" marR="0" algn="ctr" fontAlgn="base">
              <a:lnSpc>
                <a:spcPct val="107000"/>
              </a:lnSpc>
              <a:spcBef>
                <a:spcPts val="0"/>
              </a:spcBef>
              <a:spcAft>
                <a:spcPts val="1650"/>
              </a:spcAft>
            </a:pPr>
            <a:r>
              <a:rPr lang="en-US" sz="2400" b="1" dirty="0">
                <a:solidFill>
                  <a:schemeClr val="bg1"/>
                </a:solidFill>
                <a:latin typeface="Open Sans"/>
                <a:ea typeface="Times New Roman" panose="02020603050405020304" pitchFamily="18" charset="0"/>
                <a:cs typeface="Times New Roman" panose="02020603050405020304" pitchFamily="18" charset="0"/>
              </a:rPr>
              <a:t>This refers to those who do these acts so others will think they are good and will spread the word that they are good people. This is a serious spiritual illness that can destroy the heart like cyanide destroys the body.</a:t>
            </a:r>
            <a:endParaRPr lang="en-US" sz="2400" b="1" dirty="0">
              <a:solidFill>
                <a:schemeClr val="bg1"/>
              </a:solidFill>
              <a:effectLst/>
              <a:latin typeface="Open Sans"/>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7244438"/>
      </p:ext>
    </p:extLst>
  </p:cSld>
  <p:clrMapOvr>
    <a:masterClrMapping/>
  </p:clrMapOvr>
  <mc:AlternateContent xmlns:mc="http://schemas.openxmlformats.org/markup-compatibility/2006" xmlns:p15="http://schemas.microsoft.com/office/powerpoint/2012/main">
    <mc:Choice Requires="p15">
      <p:transition spd="slow">
        <p15:prstTrans prst="prestig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Textured rainbow painted background">
            <a:extLst>
              <a:ext uri="{FF2B5EF4-FFF2-40B4-BE49-F238E27FC236}">
                <a16:creationId xmlns:a16="http://schemas.microsoft.com/office/drawing/2014/main" id="{C0EEF51D-C9FE-4E10-97ED-5F9E2BEAA2ED}"/>
              </a:ext>
            </a:extLst>
          </p:cNvPr>
          <p:cNvPicPr>
            <a:picLocks noChangeAspect="1"/>
          </p:cNvPicPr>
          <p:nvPr/>
        </p:nvPicPr>
        <p:blipFill rotWithShape="1">
          <a:blip r:embed="rId2"/>
          <a:srcRect l="6703" r="4296" b="-1"/>
          <a:stretch/>
        </p:blipFill>
        <p:spPr>
          <a:xfrm>
            <a:off x="20" y="10"/>
            <a:ext cx="9143980" cy="6857990"/>
          </a:xfrm>
          <a:prstGeom prst="rect">
            <a:avLst/>
          </a:prstGeom>
        </p:spPr>
      </p:pic>
      <p:sp>
        <p:nvSpPr>
          <p:cNvPr id="10" name="Rectangle 7">
            <a:extLst>
              <a:ext uri="{FF2B5EF4-FFF2-40B4-BE49-F238E27FC236}">
                <a16:creationId xmlns:a16="http://schemas.microsoft.com/office/drawing/2014/main" id="{3B432D73-5C38-474F-AF96-A3228731B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a:gsLst>
              <a:gs pos="0">
                <a:schemeClr val="tx1">
                  <a:lumMod val="95000"/>
                  <a:lumOff val="5000"/>
                </a:schemeClr>
              </a:gs>
              <a:gs pos="45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68CCDABE-B8F4-4A64-AC8E-3E37D938A0E0}"/>
              </a:ext>
            </a:extLst>
          </p:cNvPr>
          <p:cNvSpPr/>
          <p:nvPr/>
        </p:nvSpPr>
        <p:spPr>
          <a:xfrm>
            <a:off x="1323476" y="1285679"/>
            <a:ext cx="7122695" cy="1783150"/>
          </a:xfrm>
          <a:prstGeom prst="ellipse">
            <a:avLst/>
          </a:prstGeom>
          <a:solidFill>
            <a:schemeClr val="dk1">
              <a:alpha val="85000"/>
            </a:schemeClr>
          </a:solidFill>
          <a:ln/>
          <a:effectLst>
            <a:softEdge rad="317500"/>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FCD9F7B5-3F71-4B7C-871E-96D7F7FD5E23}"/>
              </a:ext>
            </a:extLst>
          </p:cNvPr>
          <p:cNvSpPr/>
          <p:nvPr/>
        </p:nvSpPr>
        <p:spPr>
          <a:xfrm>
            <a:off x="-20" y="946484"/>
            <a:ext cx="9144000" cy="1540042"/>
          </a:xfrm>
          <a:prstGeom prst="rect">
            <a:avLst/>
          </a:prstGeom>
          <a:solidFill>
            <a:srgbClr val="1C1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5B066941-60E2-4A31-9D60-060A85976BB0}"/>
              </a:ext>
            </a:extLst>
          </p:cNvPr>
          <p:cNvSpPr txBox="1"/>
          <p:nvPr/>
        </p:nvSpPr>
        <p:spPr>
          <a:xfrm>
            <a:off x="3874171" y="115487"/>
            <a:ext cx="4572000" cy="830997"/>
          </a:xfrm>
          <a:prstGeom prst="rect">
            <a:avLst/>
          </a:prstGeom>
          <a:noFill/>
        </p:spPr>
        <p:txBody>
          <a:bodyPr wrap="square">
            <a:spAutoFit/>
          </a:bodyPr>
          <a:lstStyle/>
          <a:p>
            <a:pPr algn="r"/>
            <a:r>
              <a:rPr lang="ar-SA" sz="4800" b="0" i="0" dirty="0">
                <a:solidFill>
                  <a:srgbClr val="000000"/>
                </a:solidFill>
                <a:effectLst/>
                <a:latin typeface="_PDMS_Saleem_QuranFont" panose="02010000000000000000" pitchFamily="2" charset="-78"/>
                <a:cs typeface="_PDMS_Saleem_QuranFont" panose="02010000000000000000" pitchFamily="2" charset="-78"/>
              </a:rPr>
              <a:t>وَيَمۡنَعُوۡنَ الۡمَاعُوۡنَ‏ </a:t>
            </a:r>
            <a:endParaRPr lang="en-US" sz="4800" dirty="0"/>
          </a:p>
        </p:txBody>
      </p:sp>
      <p:sp>
        <p:nvSpPr>
          <p:cNvPr id="7" name="Oval 6">
            <a:extLst>
              <a:ext uri="{FF2B5EF4-FFF2-40B4-BE49-F238E27FC236}">
                <a16:creationId xmlns:a16="http://schemas.microsoft.com/office/drawing/2014/main" id="{60294EB2-91B1-40AA-A55F-75DFEE6AF5B0}"/>
              </a:ext>
            </a:extLst>
          </p:cNvPr>
          <p:cNvSpPr/>
          <p:nvPr/>
        </p:nvSpPr>
        <p:spPr>
          <a:xfrm>
            <a:off x="8650695" y="272711"/>
            <a:ext cx="449179" cy="449179"/>
          </a:xfrm>
          <a:prstGeom prst="ellipse">
            <a:avLst/>
          </a:prstGeom>
          <a:solidFill>
            <a:srgbClr val="1C1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a:t>
            </a:r>
          </a:p>
        </p:txBody>
      </p:sp>
      <p:sp>
        <p:nvSpPr>
          <p:cNvPr id="12" name="TextBox 11">
            <a:extLst>
              <a:ext uri="{FF2B5EF4-FFF2-40B4-BE49-F238E27FC236}">
                <a16:creationId xmlns:a16="http://schemas.microsoft.com/office/drawing/2014/main" id="{4D9B7399-F381-4FEB-81DD-746FA5BAE40B}"/>
              </a:ext>
            </a:extLst>
          </p:cNvPr>
          <p:cNvSpPr txBox="1"/>
          <p:nvPr/>
        </p:nvSpPr>
        <p:spPr>
          <a:xfrm>
            <a:off x="-348904" y="175802"/>
            <a:ext cx="4572000" cy="707886"/>
          </a:xfrm>
          <a:prstGeom prst="rect">
            <a:avLst/>
          </a:prstGeom>
          <a:noFill/>
        </p:spPr>
        <p:txBody>
          <a:bodyPr wrap="square">
            <a:spAutoFit/>
          </a:bodyPr>
          <a:lstStyle/>
          <a:p>
            <a:pPr algn="ctr"/>
            <a:r>
              <a:rPr lang="en-US" sz="2000" b="1" i="1" dirty="0">
                <a:solidFill>
                  <a:schemeClr val="bg1"/>
                </a:solidFill>
                <a:effectLst/>
                <a:latin typeface="Open Sans"/>
              </a:rPr>
              <a:t>But refuse (to supply) (even) neighborly needs</a:t>
            </a:r>
            <a:endParaRPr lang="en-US" sz="2000" dirty="0">
              <a:solidFill>
                <a:schemeClr val="bg1"/>
              </a:solidFill>
            </a:endParaRPr>
          </a:p>
        </p:txBody>
      </p:sp>
      <p:sp>
        <p:nvSpPr>
          <p:cNvPr id="14" name="TextBox 13">
            <a:extLst>
              <a:ext uri="{FF2B5EF4-FFF2-40B4-BE49-F238E27FC236}">
                <a16:creationId xmlns:a16="http://schemas.microsoft.com/office/drawing/2014/main" id="{BADF2E44-434A-4DE5-AE30-61B949155BB5}"/>
              </a:ext>
            </a:extLst>
          </p:cNvPr>
          <p:cNvSpPr txBox="1"/>
          <p:nvPr/>
        </p:nvSpPr>
        <p:spPr>
          <a:xfrm>
            <a:off x="188505" y="1171078"/>
            <a:ext cx="9099874" cy="959622"/>
          </a:xfrm>
          <a:prstGeom prst="rect">
            <a:avLst/>
          </a:prstGeom>
          <a:noFill/>
        </p:spPr>
        <p:txBody>
          <a:bodyPr wrap="square">
            <a:spAutoFit/>
          </a:bodyPr>
          <a:lstStyle/>
          <a:p>
            <a:pPr marL="0" marR="0" fontAlgn="base">
              <a:lnSpc>
                <a:spcPct val="107000"/>
              </a:lnSpc>
              <a:spcBef>
                <a:spcPts val="0"/>
              </a:spcBef>
              <a:spcAft>
                <a:spcPts val="0"/>
              </a:spcAft>
            </a:pPr>
            <a:r>
              <a:rPr lang="en-US" sz="1800" b="1" dirty="0">
                <a:solidFill>
                  <a:schemeClr val="accent4"/>
                </a:solidFill>
                <a:effectLst/>
                <a:latin typeface="Open Sans"/>
                <a:ea typeface="Times New Roman" panose="02020603050405020304" pitchFamily="18" charset="0"/>
                <a:cs typeface="Times New Roman" panose="02020603050405020304" pitchFamily="18" charset="0"/>
              </a:rPr>
              <a:t>MA’UN:  Small acts of kindness</a:t>
            </a:r>
          </a:p>
          <a:p>
            <a:pPr marL="0" marR="0" fontAlgn="base">
              <a:lnSpc>
                <a:spcPct val="107000"/>
              </a:lnSpc>
              <a:spcBef>
                <a:spcPts val="0"/>
              </a:spcBef>
              <a:spcAft>
                <a:spcPts val="0"/>
              </a:spcAft>
            </a:pPr>
            <a:r>
              <a:rPr lang="en-US" sz="1800" dirty="0">
                <a:solidFill>
                  <a:schemeClr val="bg1"/>
                </a:solidFill>
                <a:effectLst/>
                <a:latin typeface="Open Sans"/>
                <a:ea typeface="Times New Roman" panose="02020603050405020304" pitchFamily="18" charset="0"/>
                <a:cs typeface="Times New Roman" panose="02020603050405020304" pitchFamily="18" charset="0"/>
              </a:rPr>
              <a:t>Referring to </a:t>
            </a:r>
            <a:r>
              <a:rPr lang="en-US" dirty="0">
                <a:solidFill>
                  <a:schemeClr val="bg1"/>
                </a:solidFill>
                <a:latin typeface="Open Sans"/>
                <a:ea typeface="Times New Roman" panose="02020603050405020304" pitchFamily="18" charset="0"/>
                <a:cs typeface="Times New Roman" panose="02020603050405020304" pitchFamily="18" charset="0"/>
              </a:rPr>
              <a:t>generally insignificant items, which these faithless people refuse to </a:t>
            </a:r>
            <a:br>
              <a:rPr lang="en-US" dirty="0">
                <a:solidFill>
                  <a:schemeClr val="bg1"/>
                </a:solidFill>
                <a:latin typeface="Open Sans"/>
                <a:ea typeface="Times New Roman" panose="02020603050405020304" pitchFamily="18" charset="0"/>
                <a:cs typeface="Times New Roman" panose="02020603050405020304" pitchFamily="18" charset="0"/>
              </a:rPr>
            </a:br>
            <a:r>
              <a:rPr lang="en-US" dirty="0">
                <a:solidFill>
                  <a:schemeClr val="bg1"/>
                </a:solidFill>
                <a:latin typeface="Open Sans"/>
                <a:ea typeface="Times New Roman" panose="02020603050405020304" pitchFamily="18" charset="0"/>
                <a:cs typeface="Times New Roman" panose="02020603050405020304" pitchFamily="18" charset="0"/>
              </a:rPr>
              <a:t>share with the needy.</a:t>
            </a:r>
            <a:endParaRPr lang="en-US" sz="2400" dirty="0">
              <a:effectLst/>
              <a:latin typeface="Open Sans"/>
              <a:ea typeface="Calibri" panose="020F050202020403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631C6E4D-62C5-40F5-BB57-DAD47AADEE1C}"/>
              </a:ext>
            </a:extLst>
          </p:cNvPr>
          <p:cNvSpPr txBox="1"/>
          <p:nvPr/>
        </p:nvSpPr>
        <p:spPr>
          <a:xfrm>
            <a:off x="128360" y="2950926"/>
            <a:ext cx="8911369" cy="3442674"/>
          </a:xfrm>
          <a:prstGeom prst="rect">
            <a:avLst/>
          </a:prstGeom>
          <a:noFill/>
        </p:spPr>
        <p:txBody>
          <a:bodyPr wrap="square">
            <a:spAutoFit/>
          </a:bodyPr>
          <a:lstStyle/>
          <a:p>
            <a:pPr marL="0" marR="0" algn="ctr" fontAlgn="base">
              <a:lnSpc>
                <a:spcPct val="107000"/>
              </a:lnSpc>
              <a:spcBef>
                <a:spcPts val="0"/>
              </a:spcBef>
              <a:spcAft>
                <a:spcPts val="1650"/>
              </a:spcAft>
            </a:pPr>
            <a:r>
              <a:rPr lang="en-US" sz="2400" b="1" dirty="0">
                <a:solidFill>
                  <a:schemeClr val="bg1"/>
                </a:solidFill>
                <a:latin typeface="Open Sans"/>
                <a:ea typeface="Times New Roman" panose="02020603050405020304" pitchFamily="18" charset="0"/>
                <a:cs typeface="Times New Roman" panose="02020603050405020304" pitchFamily="18" charset="0"/>
              </a:rPr>
              <a:t>The faithless ones are so stingy and miserly that they withhold even thing of insignificance from people, especially neighbors - things like salt, water, matches for fire, dishes, and the like, which are the necessities of life.</a:t>
            </a:r>
          </a:p>
          <a:p>
            <a:pPr marL="0" marR="0" algn="ctr" fontAlgn="base">
              <a:lnSpc>
                <a:spcPct val="107000"/>
              </a:lnSpc>
              <a:spcBef>
                <a:spcPts val="0"/>
              </a:spcBef>
              <a:spcAft>
                <a:spcPts val="1650"/>
              </a:spcAft>
            </a:pPr>
            <a:r>
              <a:rPr lang="en-US" sz="2400" b="1" dirty="0">
                <a:solidFill>
                  <a:schemeClr val="bg1"/>
                </a:solidFill>
                <a:latin typeface="Open Sans"/>
                <a:ea typeface="Times New Roman" panose="02020603050405020304" pitchFamily="18" charset="0"/>
                <a:cs typeface="Times New Roman" panose="02020603050405020304" pitchFamily="18" charset="0"/>
              </a:rPr>
              <a:t>These little things, although may not cost much, but  they are sometimes very helpful, so when they refuse to give them this produces some notable difficulties in the lives of people.</a:t>
            </a:r>
          </a:p>
        </p:txBody>
      </p:sp>
    </p:spTree>
    <p:extLst>
      <p:ext uri="{BB962C8B-B14F-4D97-AF65-F5344CB8AC3E}">
        <p14:creationId xmlns:p14="http://schemas.microsoft.com/office/powerpoint/2010/main" val="847541863"/>
      </p:ext>
    </p:extLst>
  </p:cSld>
  <p:clrMapOvr>
    <a:masterClrMapping/>
  </p:clrMapOvr>
  <mc:AlternateContent xmlns:mc="http://schemas.openxmlformats.org/markup-compatibility/2006" xmlns:p15="http://schemas.microsoft.com/office/powerpoint/2012/main">
    <mc:Choice Requires="p15">
      <p:transition spd="slow">
        <p15:prstTrans prst="prestig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459C9D9C-0AD9-450A-868C-2334710A94CF}"/>
              </a:ext>
            </a:extLst>
          </p:cNvPr>
          <p:cNvSpPr/>
          <p:nvPr/>
        </p:nvSpPr>
        <p:spPr>
          <a:xfrm>
            <a:off x="0" y="0"/>
            <a:ext cx="9141714" cy="6856718"/>
          </a:xfrm>
          <a:prstGeom prst="rect">
            <a:avLst/>
          </a:prstGeom>
          <a:gradFill flip="none" rotWithShape="1">
            <a:gsLst>
              <a:gs pos="26000">
                <a:schemeClr val="bg2">
                  <a:lumMod val="50000"/>
                </a:schemeClr>
              </a:gs>
              <a:gs pos="63000">
                <a:schemeClr val="accent3">
                  <a:lumMod val="60000"/>
                  <a:lumOff val="40000"/>
                </a:schemeClr>
              </a:gs>
              <a:gs pos="100000">
                <a:srgbClr val="E4041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2BB9E840-0551-430D-8B71-2A300BD67DEF}"/>
              </a:ext>
            </a:extLst>
          </p:cNvPr>
          <p:cNvSpPr txBox="1"/>
          <p:nvPr/>
        </p:nvSpPr>
        <p:spPr>
          <a:xfrm>
            <a:off x="112542" y="190306"/>
            <a:ext cx="4519442" cy="64633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SO THE MESSAGE IS ….</a:t>
            </a:r>
          </a:p>
        </p:txBody>
      </p:sp>
      <p:sp>
        <p:nvSpPr>
          <p:cNvPr id="10" name="TextBox 9">
            <a:extLst>
              <a:ext uri="{FF2B5EF4-FFF2-40B4-BE49-F238E27FC236}">
                <a16:creationId xmlns:a16="http://schemas.microsoft.com/office/drawing/2014/main" id="{1841B420-1662-4E34-B8E0-10D7E28E7E2B}"/>
              </a:ext>
            </a:extLst>
          </p:cNvPr>
          <p:cNvSpPr txBox="1"/>
          <p:nvPr/>
        </p:nvSpPr>
        <p:spPr>
          <a:xfrm>
            <a:off x="364958" y="1026943"/>
            <a:ext cx="8426116" cy="3746603"/>
          </a:xfrm>
          <a:prstGeom prst="rect">
            <a:avLst/>
          </a:prstGeom>
          <a:noFill/>
        </p:spPr>
        <p:txBody>
          <a:bodyPr wrap="square">
            <a:spAutoFit/>
          </a:bodyPr>
          <a:lstStyle/>
          <a:p>
            <a:pPr marL="0" marR="0" fontAlgn="base">
              <a:lnSpc>
                <a:spcPct val="107000"/>
              </a:lnSpc>
              <a:spcBef>
                <a:spcPts val="0"/>
              </a:spcBef>
              <a:spcAft>
                <a:spcPts val="0"/>
              </a:spcAft>
            </a:pPr>
            <a:r>
              <a:rPr lang="en-US" sz="2800" dirty="0">
                <a:effectLst/>
                <a:latin typeface="Open Sans"/>
                <a:ea typeface="Times New Roman" panose="02020603050405020304" pitchFamily="18" charset="0"/>
                <a:cs typeface="Times New Roman" panose="02020603050405020304" pitchFamily="18" charset="0"/>
              </a:rPr>
              <a:t>Note that the ayaah related to Divinity are in the middle while the ayaah related to the humanity on either side. </a:t>
            </a:r>
          </a:p>
          <a:p>
            <a:pPr marL="0" marR="0" fontAlgn="base">
              <a:lnSpc>
                <a:spcPct val="107000"/>
              </a:lnSpc>
              <a:spcBef>
                <a:spcPts val="0"/>
              </a:spcBef>
              <a:spcAft>
                <a:spcPts val="0"/>
              </a:spcAft>
            </a:pPr>
            <a:endParaRPr lang="en-US" sz="2800" dirty="0">
              <a:latin typeface="Open Sans"/>
              <a:ea typeface="Times New Roman" panose="02020603050405020304" pitchFamily="18" charset="0"/>
              <a:cs typeface="Times New Roman" panose="02020603050405020304" pitchFamily="18" charset="0"/>
            </a:endParaRPr>
          </a:p>
          <a:p>
            <a:pPr marL="0" marR="0" fontAlgn="base">
              <a:lnSpc>
                <a:spcPct val="107000"/>
              </a:lnSpc>
              <a:spcBef>
                <a:spcPts val="0"/>
              </a:spcBef>
              <a:spcAft>
                <a:spcPts val="0"/>
              </a:spcAft>
            </a:pPr>
            <a:r>
              <a:rPr lang="en-US" sz="2800" dirty="0">
                <a:effectLst/>
                <a:latin typeface="Open Sans"/>
                <a:ea typeface="Times New Roman" panose="02020603050405020304" pitchFamily="18" charset="0"/>
                <a:cs typeface="Times New Roman" panose="02020603050405020304" pitchFamily="18" charset="0"/>
              </a:rPr>
              <a:t>So, the Message is …. That you have to be good to the people and good to Allah. You have to have a balance of a good relationship with Allah and the people. </a:t>
            </a:r>
          </a:p>
        </p:txBody>
      </p:sp>
    </p:spTree>
    <p:extLst>
      <p:ext uri="{BB962C8B-B14F-4D97-AF65-F5344CB8AC3E}">
        <p14:creationId xmlns:p14="http://schemas.microsoft.com/office/powerpoint/2010/main" val="3590520732"/>
      </p:ext>
    </p:extLst>
  </p:cSld>
  <p:clrMapOvr>
    <a:masterClrMapping/>
  </p:clrMapOvr>
  <mc:AlternateContent xmlns:mc="http://schemas.openxmlformats.org/markup-compatibility/2006" xmlns:p15="http://schemas.microsoft.com/office/powerpoint/2012/main">
    <mc:Choice Requires="p15">
      <p:transition spd="slow">
        <p15:prstTrans prst="prestig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459C9D9C-0AD9-450A-868C-2334710A94CF}"/>
              </a:ext>
            </a:extLst>
          </p:cNvPr>
          <p:cNvSpPr/>
          <p:nvPr/>
        </p:nvSpPr>
        <p:spPr>
          <a:xfrm>
            <a:off x="0" y="0"/>
            <a:ext cx="9141714" cy="6856718"/>
          </a:xfrm>
          <a:prstGeom prst="rect">
            <a:avLst/>
          </a:prstGeom>
          <a:gradFill flip="none" rotWithShape="1">
            <a:gsLst>
              <a:gs pos="26000">
                <a:schemeClr val="bg1">
                  <a:lumMod val="75000"/>
                </a:schemeClr>
              </a:gs>
              <a:gs pos="63000">
                <a:schemeClr val="accent1">
                  <a:lumMod val="50000"/>
                </a:schemeClr>
              </a:gs>
              <a:gs pos="100000">
                <a:schemeClr val="accent2">
                  <a:lumMod val="60000"/>
                  <a:lumOff val="40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2BB9E840-0551-430D-8B71-2A300BD67DEF}"/>
              </a:ext>
            </a:extLst>
          </p:cNvPr>
          <p:cNvSpPr txBox="1"/>
          <p:nvPr/>
        </p:nvSpPr>
        <p:spPr>
          <a:xfrm>
            <a:off x="112542" y="190306"/>
            <a:ext cx="7426457" cy="64633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LASTLY … YET ANOTHER CONNECTION</a:t>
            </a:r>
          </a:p>
        </p:txBody>
      </p:sp>
      <p:sp>
        <p:nvSpPr>
          <p:cNvPr id="10" name="TextBox 9">
            <a:extLst>
              <a:ext uri="{FF2B5EF4-FFF2-40B4-BE49-F238E27FC236}">
                <a16:creationId xmlns:a16="http://schemas.microsoft.com/office/drawing/2014/main" id="{1841B420-1662-4E34-B8E0-10D7E28E7E2B}"/>
              </a:ext>
            </a:extLst>
          </p:cNvPr>
          <p:cNvSpPr txBox="1"/>
          <p:nvPr/>
        </p:nvSpPr>
        <p:spPr>
          <a:xfrm>
            <a:off x="364958" y="1026943"/>
            <a:ext cx="8426116" cy="3746603"/>
          </a:xfrm>
          <a:prstGeom prst="rect">
            <a:avLst/>
          </a:prstGeom>
          <a:noFill/>
        </p:spPr>
        <p:txBody>
          <a:bodyPr wrap="square">
            <a:spAutoFit/>
          </a:bodyPr>
          <a:lstStyle/>
          <a:p>
            <a:pPr marL="0" marR="0" fontAlgn="base">
              <a:lnSpc>
                <a:spcPct val="107000"/>
              </a:lnSpc>
              <a:spcBef>
                <a:spcPts val="0"/>
              </a:spcBef>
              <a:spcAft>
                <a:spcPts val="0"/>
              </a:spcAft>
            </a:pPr>
            <a:r>
              <a:rPr lang="en-US" sz="2800" dirty="0">
                <a:effectLst/>
                <a:latin typeface="Open Sans"/>
                <a:ea typeface="Times New Roman" panose="02020603050405020304" pitchFamily="18" charset="0"/>
                <a:cs typeface="Times New Roman" panose="02020603050405020304" pitchFamily="18" charset="0"/>
              </a:rPr>
              <a:t>Allah is telling the leaders of the Quraysh (in Surah Quraysh)…. </a:t>
            </a:r>
            <a:br>
              <a:rPr lang="en-US" sz="2800" dirty="0">
                <a:effectLst/>
                <a:latin typeface="Open Sans"/>
                <a:ea typeface="Times New Roman" panose="02020603050405020304" pitchFamily="18" charset="0"/>
                <a:cs typeface="Times New Roman" panose="02020603050405020304" pitchFamily="18" charset="0"/>
              </a:rPr>
            </a:br>
            <a:r>
              <a:rPr lang="en-US" sz="2800" dirty="0">
                <a:effectLst/>
                <a:latin typeface="Open Sans"/>
                <a:ea typeface="Times New Roman" panose="02020603050405020304" pitchFamily="18" charset="0"/>
                <a:cs typeface="Times New Roman" panose="02020603050405020304" pitchFamily="18" charset="0"/>
              </a:rPr>
              <a:t>He who gave you food (</a:t>
            </a:r>
            <a:r>
              <a:rPr lang="en-US" sz="2800" dirty="0" err="1">
                <a:effectLst/>
                <a:latin typeface="Open Sans"/>
                <a:ea typeface="Times New Roman" panose="02020603050405020304" pitchFamily="18" charset="0"/>
                <a:cs typeface="Times New Roman" panose="02020603050405020304" pitchFamily="18" charset="0"/>
              </a:rPr>
              <a:t>at’amahum</a:t>
            </a:r>
            <a:r>
              <a:rPr lang="en-US" sz="2800" dirty="0">
                <a:effectLst/>
                <a:latin typeface="Open Sans"/>
                <a:ea typeface="Times New Roman" panose="02020603050405020304" pitchFamily="18" charset="0"/>
                <a:cs typeface="Times New Roman" panose="02020603050405020304" pitchFamily="18" charset="0"/>
              </a:rPr>
              <a:t> min </a:t>
            </a:r>
            <a:r>
              <a:rPr lang="en-US" sz="2800" dirty="0" err="1">
                <a:effectLst/>
                <a:latin typeface="Open Sans"/>
                <a:ea typeface="Times New Roman" panose="02020603050405020304" pitchFamily="18" charset="0"/>
                <a:cs typeface="Times New Roman" panose="02020603050405020304" pitchFamily="18" charset="0"/>
              </a:rPr>
              <a:t>joo</a:t>
            </a:r>
            <a:r>
              <a:rPr lang="en-US" sz="2800" dirty="0">
                <a:effectLst/>
                <a:latin typeface="Open Sans"/>
                <a:ea typeface="Times New Roman" panose="02020603050405020304" pitchFamily="18" charset="0"/>
                <a:cs typeface="Times New Roman" panose="02020603050405020304" pitchFamily="18" charset="0"/>
              </a:rPr>
              <a:t>’). </a:t>
            </a:r>
          </a:p>
          <a:p>
            <a:pPr marL="0" marR="0" fontAlgn="base">
              <a:lnSpc>
                <a:spcPct val="107000"/>
              </a:lnSpc>
              <a:spcBef>
                <a:spcPts val="0"/>
              </a:spcBef>
              <a:spcAft>
                <a:spcPts val="0"/>
              </a:spcAft>
            </a:pPr>
            <a:endParaRPr lang="en-US" sz="2800" dirty="0">
              <a:latin typeface="Open Sans"/>
              <a:ea typeface="Times New Roman" panose="02020603050405020304" pitchFamily="18" charset="0"/>
              <a:cs typeface="Times New Roman" panose="02020603050405020304" pitchFamily="18" charset="0"/>
            </a:endParaRPr>
          </a:p>
          <a:p>
            <a:pPr marL="0" marR="0" fontAlgn="base">
              <a:lnSpc>
                <a:spcPct val="107000"/>
              </a:lnSpc>
              <a:spcBef>
                <a:spcPts val="0"/>
              </a:spcBef>
              <a:spcAft>
                <a:spcPts val="0"/>
              </a:spcAft>
            </a:pPr>
            <a:r>
              <a:rPr lang="en-US" sz="2800" b="1" dirty="0">
                <a:solidFill>
                  <a:schemeClr val="bg1"/>
                </a:solidFill>
                <a:effectLst/>
                <a:latin typeface="Open Sans"/>
                <a:ea typeface="Times New Roman" panose="02020603050405020304" pitchFamily="18" charset="0"/>
                <a:cs typeface="Times New Roman" panose="02020603050405020304" pitchFamily="18" charset="0"/>
              </a:rPr>
              <a:t>NOW ALLAH IS ASKING THEM</a:t>
            </a:r>
          </a:p>
          <a:p>
            <a:pPr marL="0" marR="0" fontAlgn="base">
              <a:lnSpc>
                <a:spcPct val="107000"/>
              </a:lnSpc>
              <a:spcBef>
                <a:spcPts val="0"/>
              </a:spcBef>
              <a:spcAft>
                <a:spcPts val="0"/>
              </a:spcAft>
            </a:pPr>
            <a:endParaRPr lang="en-US" sz="2800" dirty="0">
              <a:latin typeface="Open Sans"/>
              <a:ea typeface="Times New Roman" panose="02020603050405020304" pitchFamily="18" charset="0"/>
              <a:cs typeface="Times New Roman" panose="02020603050405020304" pitchFamily="18" charset="0"/>
            </a:endParaRPr>
          </a:p>
          <a:p>
            <a:pPr marL="0" marR="0" fontAlgn="base">
              <a:lnSpc>
                <a:spcPct val="107000"/>
              </a:lnSpc>
              <a:spcBef>
                <a:spcPts val="0"/>
              </a:spcBef>
              <a:spcAft>
                <a:spcPts val="0"/>
              </a:spcAft>
            </a:pPr>
            <a:r>
              <a:rPr lang="en-US" sz="2800" dirty="0">
                <a:effectLst/>
                <a:latin typeface="Open Sans"/>
                <a:ea typeface="Times New Roman" panose="02020603050405020304" pitchFamily="18" charset="0"/>
                <a:cs typeface="Times New Roman" panose="02020603050405020304" pitchFamily="18" charset="0"/>
              </a:rPr>
              <a:t>Are you not going to give even a little when Allah gave you everything you have?</a:t>
            </a:r>
          </a:p>
        </p:txBody>
      </p:sp>
    </p:spTree>
    <p:extLst>
      <p:ext uri="{BB962C8B-B14F-4D97-AF65-F5344CB8AC3E}">
        <p14:creationId xmlns:p14="http://schemas.microsoft.com/office/powerpoint/2010/main" val="3853188156"/>
      </p:ext>
    </p:extLst>
  </p:cSld>
  <p:clrMapOvr>
    <a:masterClrMapping/>
  </p:clrMapOvr>
  <mc:AlternateContent xmlns:mc="http://schemas.openxmlformats.org/markup-compatibility/2006" xmlns:p15="http://schemas.microsoft.com/office/powerpoint/2012/main">
    <mc:Choice Requires="p15">
      <p:transition spd="slow">
        <p15:prstTrans prst="prestig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D153EDB2-4AAD-43F4-AE78-4D326C8133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eiryo"/>
            </a:endParaRPr>
          </a:p>
        </p:txBody>
      </p:sp>
      <p:grpSp>
        <p:nvGrpSpPr>
          <p:cNvPr id="73" name="Group 72">
            <a:extLst>
              <a:ext uri="{FF2B5EF4-FFF2-40B4-BE49-F238E27FC236}">
                <a16:creationId xmlns:a16="http://schemas.microsoft.com/office/drawing/2014/main" id="{A3CB7779-72E2-4E92-AE18-6BBC335DD88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0717" y="0"/>
            <a:ext cx="8323428" cy="6858000"/>
            <a:chOff x="547625" y="0"/>
            <a:chExt cx="11097905" cy="6858000"/>
          </a:xfrm>
        </p:grpSpPr>
        <p:sp>
          <p:nvSpPr>
            <p:cNvPr id="74" name="Freeform: Shape 73">
              <a:extLst>
                <a:ext uri="{FF2B5EF4-FFF2-40B4-BE49-F238E27FC236}">
                  <a16:creationId xmlns:a16="http://schemas.microsoft.com/office/drawing/2014/main" id="{175B9DA5-08BD-40EA-B06C-3D3CCD06A8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907575" y="0"/>
              <a:ext cx="10345003" cy="6858000"/>
            </a:xfrm>
            <a:custGeom>
              <a:avLst/>
              <a:gdLst>
                <a:gd name="connsiteX0" fmla="*/ 7551973 w 9174595"/>
                <a:gd name="connsiteY0" fmla="*/ 0 h 6858000"/>
                <a:gd name="connsiteX1" fmla="*/ 5634635 w 9174595"/>
                <a:gd name="connsiteY1" fmla="*/ 0 h 6858000"/>
                <a:gd name="connsiteX2" fmla="*/ 5550590 w 9174595"/>
                <a:gd name="connsiteY2" fmla="*/ 0 h 6858000"/>
                <a:gd name="connsiteX3" fmla="*/ 5480986 w 9174595"/>
                <a:gd name="connsiteY3" fmla="*/ 0 h 6858000"/>
                <a:gd name="connsiteX4" fmla="*/ 4886240 w 9174595"/>
                <a:gd name="connsiteY4" fmla="*/ 0 h 6858000"/>
                <a:gd name="connsiteX5" fmla="*/ 4816638 w 9174595"/>
                <a:gd name="connsiteY5" fmla="*/ 0 h 6858000"/>
                <a:gd name="connsiteX6" fmla="*/ 4357958 w 9174595"/>
                <a:gd name="connsiteY6" fmla="*/ 0 h 6858000"/>
                <a:gd name="connsiteX7" fmla="*/ 4288354 w 9174595"/>
                <a:gd name="connsiteY7" fmla="*/ 0 h 6858000"/>
                <a:gd name="connsiteX8" fmla="*/ 3693608 w 9174595"/>
                <a:gd name="connsiteY8" fmla="*/ 0 h 6858000"/>
                <a:gd name="connsiteX9" fmla="*/ 3624006 w 9174595"/>
                <a:gd name="connsiteY9" fmla="*/ 0 h 6858000"/>
                <a:gd name="connsiteX10" fmla="*/ 3276448 w 9174595"/>
                <a:gd name="connsiteY10" fmla="*/ 0 h 6858000"/>
                <a:gd name="connsiteX11" fmla="*/ 1622622 w 9174595"/>
                <a:gd name="connsiteY11" fmla="*/ 0 h 6858000"/>
                <a:gd name="connsiteX12" fmla="*/ 1600504 w 9174595"/>
                <a:gd name="connsiteY12" fmla="*/ 14997 h 6858000"/>
                <a:gd name="connsiteX13" fmla="*/ 0 w 9174595"/>
                <a:gd name="connsiteY13" fmla="*/ 3621656 h 6858000"/>
                <a:gd name="connsiteX14" fmla="*/ 1873886 w 9174595"/>
                <a:gd name="connsiteY14" fmla="*/ 6374814 h 6858000"/>
                <a:gd name="connsiteX15" fmla="*/ 2390406 w 9174595"/>
                <a:gd name="connsiteY15" fmla="*/ 6780599 h 6858000"/>
                <a:gd name="connsiteX16" fmla="*/ 2502136 w 9174595"/>
                <a:gd name="connsiteY16" fmla="*/ 6858000 h 6858000"/>
                <a:gd name="connsiteX17" fmla="*/ 3276448 w 9174595"/>
                <a:gd name="connsiteY17" fmla="*/ 6858000 h 6858000"/>
                <a:gd name="connsiteX18" fmla="*/ 3624006 w 9174595"/>
                <a:gd name="connsiteY18" fmla="*/ 6858000 h 6858000"/>
                <a:gd name="connsiteX19" fmla="*/ 3693608 w 9174595"/>
                <a:gd name="connsiteY19" fmla="*/ 6858000 h 6858000"/>
                <a:gd name="connsiteX20" fmla="*/ 4288354 w 9174595"/>
                <a:gd name="connsiteY20" fmla="*/ 6858000 h 6858000"/>
                <a:gd name="connsiteX21" fmla="*/ 4357958 w 9174595"/>
                <a:gd name="connsiteY21" fmla="*/ 6858000 h 6858000"/>
                <a:gd name="connsiteX22" fmla="*/ 4816638 w 9174595"/>
                <a:gd name="connsiteY22" fmla="*/ 6858000 h 6858000"/>
                <a:gd name="connsiteX23" fmla="*/ 4886240 w 9174595"/>
                <a:gd name="connsiteY23" fmla="*/ 6858000 h 6858000"/>
                <a:gd name="connsiteX24" fmla="*/ 5480986 w 9174595"/>
                <a:gd name="connsiteY24" fmla="*/ 6858000 h 6858000"/>
                <a:gd name="connsiteX25" fmla="*/ 5550590 w 9174595"/>
                <a:gd name="connsiteY25" fmla="*/ 6858000 h 6858000"/>
                <a:gd name="connsiteX26" fmla="*/ 5634635 w 9174595"/>
                <a:gd name="connsiteY26" fmla="*/ 6858000 h 6858000"/>
                <a:gd name="connsiteX27" fmla="*/ 6672460 w 9174595"/>
                <a:gd name="connsiteY27" fmla="*/ 6858000 h 6858000"/>
                <a:gd name="connsiteX28" fmla="*/ 6784188 w 9174595"/>
                <a:gd name="connsiteY28" fmla="*/ 6780599 h 6858000"/>
                <a:gd name="connsiteX29" fmla="*/ 7300708 w 9174595"/>
                <a:gd name="connsiteY29" fmla="*/ 6374814 h 6858000"/>
                <a:gd name="connsiteX30" fmla="*/ 9174595 w 9174595"/>
                <a:gd name="connsiteY30" fmla="*/ 3621656 h 6858000"/>
                <a:gd name="connsiteX31" fmla="*/ 7574092 w 9174595"/>
                <a:gd name="connsiteY3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174595" h="6858000">
                  <a:moveTo>
                    <a:pt x="7551973" y="0"/>
                  </a:moveTo>
                  <a:lnTo>
                    <a:pt x="5634635" y="0"/>
                  </a:lnTo>
                  <a:lnTo>
                    <a:pt x="5550590" y="0"/>
                  </a:lnTo>
                  <a:lnTo>
                    <a:pt x="5480986" y="0"/>
                  </a:lnTo>
                  <a:lnTo>
                    <a:pt x="4886240" y="0"/>
                  </a:lnTo>
                  <a:lnTo>
                    <a:pt x="4816638" y="0"/>
                  </a:lnTo>
                  <a:lnTo>
                    <a:pt x="4357958" y="0"/>
                  </a:lnTo>
                  <a:lnTo>
                    <a:pt x="4288354" y="0"/>
                  </a:lnTo>
                  <a:lnTo>
                    <a:pt x="3693608" y="0"/>
                  </a:lnTo>
                  <a:lnTo>
                    <a:pt x="3624006" y="0"/>
                  </a:lnTo>
                  <a:lnTo>
                    <a:pt x="3276448" y="0"/>
                  </a:lnTo>
                  <a:lnTo>
                    <a:pt x="1622622" y="0"/>
                  </a:lnTo>
                  <a:lnTo>
                    <a:pt x="1600504" y="14997"/>
                  </a:lnTo>
                  <a:cubicBezTo>
                    <a:pt x="573594" y="754641"/>
                    <a:pt x="0" y="2093192"/>
                    <a:pt x="0" y="3621656"/>
                  </a:cubicBezTo>
                  <a:cubicBezTo>
                    <a:pt x="0" y="4969131"/>
                    <a:pt x="928496" y="5602839"/>
                    <a:pt x="1873886" y="6374814"/>
                  </a:cubicBezTo>
                  <a:cubicBezTo>
                    <a:pt x="2046046" y="6515397"/>
                    <a:pt x="2216632" y="6653108"/>
                    <a:pt x="2390406" y="6780599"/>
                  </a:cubicBezTo>
                  <a:lnTo>
                    <a:pt x="2502136" y="6858000"/>
                  </a:lnTo>
                  <a:lnTo>
                    <a:pt x="3276448" y="6858000"/>
                  </a:lnTo>
                  <a:lnTo>
                    <a:pt x="3624006" y="6858000"/>
                  </a:lnTo>
                  <a:lnTo>
                    <a:pt x="3693608" y="6858000"/>
                  </a:lnTo>
                  <a:lnTo>
                    <a:pt x="4288354" y="6858000"/>
                  </a:lnTo>
                  <a:lnTo>
                    <a:pt x="4357958" y="6858000"/>
                  </a:lnTo>
                  <a:lnTo>
                    <a:pt x="4816638" y="6858000"/>
                  </a:lnTo>
                  <a:lnTo>
                    <a:pt x="4886240" y="6858000"/>
                  </a:lnTo>
                  <a:lnTo>
                    <a:pt x="5480986" y="6858000"/>
                  </a:lnTo>
                  <a:lnTo>
                    <a:pt x="5550590" y="6858000"/>
                  </a:lnTo>
                  <a:lnTo>
                    <a:pt x="5634635" y="6858000"/>
                  </a:lnTo>
                  <a:lnTo>
                    <a:pt x="6672460" y="6858000"/>
                  </a:lnTo>
                  <a:lnTo>
                    <a:pt x="6784188" y="6780599"/>
                  </a:lnTo>
                  <a:cubicBezTo>
                    <a:pt x="6957963" y="6653108"/>
                    <a:pt x="7128548" y="6515397"/>
                    <a:pt x="7300708" y="6374814"/>
                  </a:cubicBezTo>
                  <a:cubicBezTo>
                    <a:pt x="8246100" y="5602839"/>
                    <a:pt x="9174595" y="4969131"/>
                    <a:pt x="9174595" y="3621656"/>
                  </a:cubicBezTo>
                  <a:cubicBezTo>
                    <a:pt x="9174595" y="2093192"/>
                    <a:pt x="8601001" y="754641"/>
                    <a:pt x="7574092" y="14997"/>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5" name="Freeform: Shape 74">
              <a:extLst>
                <a:ext uri="{FF2B5EF4-FFF2-40B4-BE49-F238E27FC236}">
                  <a16:creationId xmlns:a16="http://schemas.microsoft.com/office/drawing/2014/main" id="{9EE62D72-11EF-40E9-BF23-0FCAEACDD7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708673" y="0"/>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76" name="Freeform: Shape 75">
              <a:extLst>
                <a:ext uri="{FF2B5EF4-FFF2-40B4-BE49-F238E27FC236}">
                  <a16:creationId xmlns:a16="http://schemas.microsoft.com/office/drawing/2014/main" id="{676336F2-6633-4E26-8760-05F94D87D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75235" y="0"/>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77" name="Freeform: Shape 76">
              <a:extLst>
                <a:ext uri="{FF2B5EF4-FFF2-40B4-BE49-F238E27FC236}">
                  <a16:creationId xmlns:a16="http://schemas.microsoft.com/office/drawing/2014/main" id="{39F3102E-7749-422F-8F51-A148252B8E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547625" y="0"/>
              <a:ext cx="2209181" cy="6858000"/>
            </a:xfrm>
            <a:custGeom>
              <a:avLst/>
              <a:gdLst>
                <a:gd name="connsiteX0" fmla="*/ 955085 w 2209181"/>
                <a:gd name="connsiteY0" fmla="*/ 0 h 6858000"/>
                <a:gd name="connsiteX1" fmla="*/ 937727 w 2209181"/>
                <a:gd name="connsiteY1" fmla="*/ 0 h 6858000"/>
                <a:gd name="connsiteX2" fmla="*/ 963738 w 2209181"/>
                <a:gd name="connsiteY2" fmla="*/ 24346 h 6858000"/>
                <a:gd name="connsiteX3" fmla="*/ 2184004 w 2209181"/>
                <a:gd name="connsiteY3" fmla="*/ 3809420 h 6858000"/>
                <a:gd name="connsiteX4" fmla="*/ 218679 w 2209181"/>
                <a:gd name="connsiteY4" fmla="*/ 6681644 h 6858000"/>
                <a:gd name="connsiteX5" fmla="*/ 0 w 2209181"/>
                <a:gd name="connsiteY5" fmla="*/ 6858000 h 6858000"/>
                <a:gd name="connsiteX6" fmla="*/ 19349 w 2209181"/>
                <a:gd name="connsiteY6" fmla="*/ 6858000 h 6858000"/>
                <a:gd name="connsiteX7" fmla="*/ 236958 w 2209181"/>
                <a:gd name="connsiteY7" fmla="*/ 6682507 h 6858000"/>
                <a:gd name="connsiteX8" fmla="*/ 2202283 w 2209181"/>
                <a:gd name="connsiteY8" fmla="*/ 3810283 h 6858000"/>
                <a:gd name="connsiteX9" fmla="*/ 982018 w 2209181"/>
                <a:gd name="connsiteY9" fmla="*/ 2521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181" h="6858000">
                  <a:moveTo>
                    <a:pt x="955085" y="0"/>
                  </a:moveTo>
                  <a:lnTo>
                    <a:pt x="937727" y="0"/>
                  </a:lnTo>
                  <a:lnTo>
                    <a:pt x="963738" y="24346"/>
                  </a:lnTo>
                  <a:cubicBezTo>
                    <a:pt x="1818009" y="885455"/>
                    <a:pt x="2251801" y="2269402"/>
                    <a:pt x="2184004" y="3809420"/>
                  </a:cubicBezTo>
                  <a:cubicBezTo>
                    <a:pt x="2120250" y="5257592"/>
                    <a:pt x="1181008" y="5895709"/>
                    <a:pt x="218679" y="6681644"/>
                  </a:cubicBezTo>
                  <a:lnTo>
                    <a:pt x="0" y="6858000"/>
                  </a:lnTo>
                  <a:lnTo>
                    <a:pt x="19349" y="6858000"/>
                  </a:lnTo>
                  <a:lnTo>
                    <a:pt x="236958" y="6682507"/>
                  </a:lnTo>
                  <a:cubicBezTo>
                    <a:pt x="1199288" y="5896573"/>
                    <a:pt x="2138530" y="5258455"/>
                    <a:pt x="2202283" y="3810283"/>
                  </a:cubicBezTo>
                  <a:cubicBezTo>
                    <a:pt x="2270080" y="2270266"/>
                    <a:pt x="1836289" y="886318"/>
                    <a:pt x="982018" y="25210"/>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78" name="Freeform: Shape 77">
              <a:extLst>
                <a:ext uri="{FF2B5EF4-FFF2-40B4-BE49-F238E27FC236}">
                  <a16:creationId xmlns:a16="http://schemas.microsoft.com/office/drawing/2014/main" id="{871191CD-1211-4C40-9D45-449D9BE65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36349" y="0"/>
              <a:ext cx="2209181" cy="6858000"/>
            </a:xfrm>
            <a:custGeom>
              <a:avLst/>
              <a:gdLst>
                <a:gd name="connsiteX0" fmla="*/ 937727 w 2209181"/>
                <a:gd name="connsiteY0" fmla="*/ 0 h 6858000"/>
                <a:gd name="connsiteX1" fmla="*/ 955085 w 2209181"/>
                <a:gd name="connsiteY1" fmla="*/ 0 h 6858000"/>
                <a:gd name="connsiteX2" fmla="*/ 982018 w 2209181"/>
                <a:gd name="connsiteY2" fmla="*/ 25210 h 6858000"/>
                <a:gd name="connsiteX3" fmla="*/ 2202283 w 2209181"/>
                <a:gd name="connsiteY3" fmla="*/ 3810283 h 6858000"/>
                <a:gd name="connsiteX4" fmla="*/ 236958 w 2209181"/>
                <a:gd name="connsiteY4" fmla="*/ 6682507 h 6858000"/>
                <a:gd name="connsiteX5" fmla="*/ 19349 w 2209181"/>
                <a:gd name="connsiteY5" fmla="*/ 6858000 h 6858000"/>
                <a:gd name="connsiteX6" fmla="*/ 0 w 2209181"/>
                <a:gd name="connsiteY6" fmla="*/ 6858000 h 6858000"/>
                <a:gd name="connsiteX7" fmla="*/ 218679 w 2209181"/>
                <a:gd name="connsiteY7" fmla="*/ 6681644 h 6858000"/>
                <a:gd name="connsiteX8" fmla="*/ 2184004 w 2209181"/>
                <a:gd name="connsiteY8" fmla="*/ 3809420 h 6858000"/>
                <a:gd name="connsiteX9" fmla="*/ 963738 w 2209181"/>
                <a:gd name="connsiteY9" fmla="*/ 243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181" h="6858000">
                  <a:moveTo>
                    <a:pt x="937727" y="0"/>
                  </a:moveTo>
                  <a:lnTo>
                    <a:pt x="955085" y="0"/>
                  </a:lnTo>
                  <a:lnTo>
                    <a:pt x="982018" y="25210"/>
                  </a:lnTo>
                  <a:cubicBezTo>
                    <a:pt x="1836289" y="886318"/>
                    <a:pt x="2270080" y="2270266"/>
                    <a:pt x="2202283" y="3810283"/>
                  </a:cubicBezTo>
                  <a:cubicBezTo>
                    <a:pt x="2138530" y="5258455"/>
                    <a:pt x="1199288" y="5896573"/>
                    <a:pt x="236958" y="6682507"/>
                  </a:cubicBezTo>
                  <a:lnTo>
                    <a:pt x="19349" y="6858000"/>
                  </a:lnTo>
                  <a:lnTo>
                    <a:pt x="0" y="6858000"/>
                  </a:lnTo>
                  <a:lnTo>
                    <a:pt x="218679" y="6681644"/>
                  </a:lnTo>
                  <a:cubicBezTo>
                    <a:pt x="1181008" y="5895709"/>
                    <a:pt x="2120250" y="5257592"/>
                    <a:pt x="2184004" y="3809420"/>
                  </a:cubicBezTo>
                  <a:cubicBezTo>
                    <a:pt x="2251801" y="2269402"/>
                    <a:pt x="1818009" y="885455"/>
                    <a:pt x="963738" y="24346"/>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pic>
        <p:nvPicPr>
          <p:cNvPr id="1026" name="Picture 2" descr="Why You Love Online Quizzes - ReadWrite">
            <a:extLst>
              <a:ext uri="{FF2B5EF4-FFF2-40B4-BE49-F238E27FC236}">
                <a16:creationId xmlns:a16="http://schemas.microsoft.com/office/drawing/2014/main" id="{E9671620-BCF7-459E-A276-58C2EFAEF70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58203" y="1660930"/>
            <a:ext cx="5670645" cy="3433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4338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4" descr="Surah Al-Maun - English Translation | Quran Translate">
            <a:extLst>
              <a:ext uri="{FF2B5EF4-FFF2-40B4-BE49-F238E27FC236}">
                <a16:creationId xmlns:a16="http://schemas.microsoft.com/office/drawing/2014/main" id="{6864E471-7237-4BBF-A6B1-D8805085840A}"/>
              </a:ext>
            </a:extLst>
          </p:cNvPr>
          <p:cNvPicPr>
            <a:picLocks noChangeAspect="1" noChangeArrowheads="1"/>
          </p:cNvPicPr>
          <p:nvPr/>
        </p:nvPicPr>
        <p:blipFill>
          <a:blip r:embed="rId2">
            <a:biLevel thresh="75000"/>
            <a:extLst>
              <a:ext uri="{28A0092B-C50C-407E-A947-70E740481C1C}">
                <a14:useLocalDpi xmlns:a14="http://schemas.microsoft.com/office/drawing/2010/main" val="0"/>
              </a:ext>
            </a:extLst>
          </a:blip>
          <a:srcRect/>
          <a:stretch>
            <a:fillRect/>
          </a:stretch>
        </p:blipFill>
        <p:spPr bwMode="auto">
          <a:xfrm>
            <a:off x="1007702" y="2132586"/>
            <a:ext cx="6675120" cy="2303066"/>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459C9D9C-0AD9-450A-868C-2334710A94CF}"/>
              </a:ext>
            </a:extLst>
          </p:cNvPr>
          <p:cNvSpPr/>
          <p:nvPr/>
        </p:nvSpPr>
        <p:spPr>
          <a:xfrm>
            <a:off x="2286" y="0"/>
            <a:ext cx="9141714" cy="6856718"/>
          </a:xfrm>
          <a:prstGeom prst="rect">
            <a:avLst/>
          </a:prstGeom>
          <a:gradFill flip="none" rotWithShape="1">
            <a:gsLst>
              <a:gs pos="26000">
                <a:srgbClr val="00B0F0">
                  <a:alpha val="94000"/>
                </a:srgbClr>
              </a:gs>
              <a:gs pos="63000">
                <a:srgbClr val="E69803">
                  <a:alpha val="94000"/>
                </a:srgbClr>
              </a:gs>
              <a:gs pos="100000">
                <a:srgbClr val="FF0000">
                  <a:alpha val="90000"/>
                </a:srgb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2BB9E840-0551-430D-8B71-2A300BD67DEF}"/>
              </a:ext>
            </a:extLst>
          </p:cNvPr>
          <p:cNvSpPr txBox="1"/>
          <p:nvPr/>
        </p:nvSpPr>
        <p:spPr>
          <a:xfrm>
            <a:off x="112542" y="190306"/>
            <a:ext cx="4899675" cy="64633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GENERAL INFORMATION</a:t>
            </a:r>
          </a:p>
        </p:txBody>
      </p:sp>
      <p:sp>
        <p:nvSpPr>
          <p:cNvPr id="8" name="TextBox 7">
            <a:extLst>
              <a:ext uri="{FF2B5EF4-FFF2-40B4-BE49-F238E27FC236}">
                <a16:creationId xmlns:a16="http://schemas.microsoft.com/office/drawing/2014/main" id="{DE684D39-EDB3-415A-9FE4-50147468ABF2}"/>
              </a:ext>
            </a:extLst>
          </p:cNvPr>
          <p:cNvSpPr txBox="1"/>
          <p:nvPr/>
        </p:nvSpPr>
        <p:spPr>
          <a:xfrm>
            <a:off x="187972" y="1179095"/>
            <a:ext cx="4230424" cy="4920963"/>
          </a:xfrm>
          <a:prstGeom prst="rect">
            <a:avLst/>
          </a:prstGeom>
          <a:noFill/>
        </p:spPr>
        <p:txBody>
          <a:bodyPr wrap="square">
            <a:spAutoFit/>
          </a:bodyPr>
          <a:lstStyle/>
          <a:p>
            <a:pPr marL="0" marR="0" lvl="0" indent="0" algn="r" defTabSz="457200" rtl="0" eaLnBrk="1" fontAlgn="auto" latinLnBrk="0" hangingPunct="1">
              <a:lnSpc>
                <a:spcPct val="200000"/>
              </a:lnSpc>
              <a:spcBef>
                <a:spcPts val="0"/>
              </a:spcBef>
              <a:spcAft>
                <a:spcPts val="0"/>
              </a:spcAft>
              <a:buClrTx/>
              <a:buSzTx/>
              <a:buFontTx/>
              <a:buNone/>
              <a:tabLst/>
              <a:defRPr/>
            </a:pPr>
            <a:r>
              <a:rPr kumimoji="0" lang="en-US" sz="2000" b="1" i="0" u="none" strike="noStrike" kern="1200" cap="none" spc="0" normalizeH="0" baseline="0" noProof="0" dirty="0">
                <a:ln>
                  <a:noFill/>
                </a:ln>
                <a:effectLst/>
                <a:uLnTx/>
                <a:uFillTx/>
                <a:latin typeface="Open Sans"/>
                <a:ea typeface="+mn-ea"/>
                <a:cs typeface="+mn-cs"/>
              </a:rPr>
              <a:t>Current Order of Compilation</a:t>
            </a:r>
          </a:p>
          <a:p>
            <a:pPr marL="0" marR="0" lvl="0" indent="0" algn="r" defTabSz="457200" rtl="0" eaLnBrk="1" fontAlgn="auto" latinLnBrk="0" hangingPunct="1">
              <a:lnSpc>
                <a:spcPct val="200000"/>
              </a:lnSpc>
              <a:spcBef>
                <a:spcPts val="0"/>
              </a:spcBef>
              <a:spcAft>
                <a:spcPts val="0"/>
              </a:spcAft>
              <a:buClrTx/>
              <a:buSzTx/>
              <a:buFontTx/>
              <a:buNone/>
              <a:tabLst/>
              <a:defRPr/>
            </a:pPr>
            <a:r>
              <a:rPr kumimoji="0" lang="en-US" sz="2000" b="1" i="0" u="none" strike="noStrike" kern="1200" cap="none" spc="0" normalizeH="0" baseline="0" noProof="0" dirty="0">
                <a:ln>
                  <a:noFill/>
                </a:ln>
                <a:effectLst/>
                <a:uLnTx/>
                <a:uFillTx/>
                <a:latin typeface="Open Sans"/>
                <a:ea typeface="+mn-ea"/>
                <a:cs typeface="+mn-cs"/>
              </a:rPr>
              <a:t>Location</a:t>
            </a:r>
          </a:p>
          <a:p>
            <a:pPr marL="0" marR="0" lvl="0" indent="0" algn="r" defTabSz="457200" rtl="0" eaLnBrk="1" fontAlgn="auto" latinLnBrk="0" hangingPunct="1">
              <a:lnSpc>
                <a:spcPct val="200000"/>
              </a:lnSpc>
              <a:spcBef>
                <a:spcPts val="0"/>
              </a:spcBef>
              <a:spcAft>
                <a:spcPts val="0"/>
              </a:spcAft>
              <a:buClrTx/>
              <a:buSzTx/>
              <a:buFontTx/>
              <a:buNone/>
              <a:tabLst/>
              <a:defRPr/>
            </a:pPr>
            <a:r>
              <a:rPr kumimoji="0" lang="en-US" sz="2000" b="1" i="0" u="none" strike="noStrike" kern="1200" cap="none" spc="0" normalizeH="0" baseline="0" noProof="0" dirty="0">
                <a:ln>
                  <a:noFill/>
                </a:ln>
                <a:effectLst/>
                <a:uLnTx/>
                <a:uFillTx/>
                <a:latin typeface="Open Sans"/>
                <a:ea typeface="+mn-ea"/>
                <a:cs typeface="+mn-cs"/>
              </a:rPr>
              <a:t>Order of Revelation</a:t>
            </a:r>
          </a:p>
          <a:p>
            <a:pPr marL="0" marR="0" lvl="0" indent="0" algn="r" defTabSz="457200" rtl="0" eaLnBrk="1" fontAlgn="auto" latinLnBrk="0" hangingPunct="1">
              <a:lnSpc>
                <a:spcPct val="200000"/>
              </a:lnSpc>
              <a:spcBef>
                <a:spcPts val="0"/>
              </a:spcBef>
              <a:spcAft>
                <a:spcPts val="0"/>
              </a:spcAft>
              <a:buClrTx/>
              <a:buSzTx/>
              <a:buFontTx/>
              <a:buNone/>
              <a:tabLst/>
              <a:defRPr/>
            </a:pPr>
            <a:r>
              <a:rPr kumimoji="0" lang="en-US" sz="2000" b="1" i="0" u="none" strike="noStrike" kern="1200" cap="none" spc="0" normalizeH="0" baseline="0" noProof="0" dirty="0">
                <a:ln>
                  <a:noFill/>
                </a:ln>
                <a:effectLst/>
                <a:uLnTx/>
                <a:uFillTx/>
                <a:latin typeface="Open Sans"/>
                <a:ea typeface="+mn-ea"/>
                <a:cs typeface="+mn-cs"/>
              </a:rPr>
              <a:t>Ayaah / Words / Letters</a:t>
            </a:r>
          </a:p>
          <a:p>
            <a:pPr marL="0" marR="0" lvl="0" indent="0" algn="r" defTabSz="457200" rtl="0" eaLnBrk="1" fontAlgn="auto" latinLnBrk="0" hangingPunct="1">
              <a:lnSpc>
                <a:spcPct val="200000"/>
              </a:lnSpc>
              <a:spcBef>
                <a:spcPts val="0"/>
              </a:spcBef>
              <a:spcAft>
                <a:spcPts val="0"/>
              </a:spcAft>
              <a:buClrTx/>
              <a:buSzTx/>
              <a:buFontTx/>
              <a:buNone/>
              <a:tabLst/>
              <a:defRPr/>
            </a:pPr>
            <a:r>
              <a:rPr kumimoji="0" lang="en-US" sz="2000" b="1" i="0" u="none" strike="noStrike" kern="1200" cap="none" spc="0" normalizeH="0" baseline="0" noProof="0" dirty="0">
                <a:ln>
                  <a:noFill/>
                </a:ln>
                <a:effectLst/>
                <a:uLnTx/>
                <a:uFillTx/>
                <a:latin typeface="Open Sans"/>
                <a:ea typeface="+mn-ea"/>
                <a:cs typeface="+mn-cs"/>
              </a:rPr>
              <a:t>Revealed in</a:t>
            </a:r>
          </a:p>
          <a:p>
            <a:pPr marL="0" marR="0" lvl="0" indent="0" algn="r" defTabSz="457200" rtl="0" eaLnBrk="1" fontAlgn="auto" latinLnBrk="0" hangingPunct="1">
              <a:lnSpc>
                <a:spcPct val="200000"/>
              </a:lnSpc>
              <a:spcBef>
                <a:spcPts val="0"/>
              </a:spcBef>
              <a:spcAft>
                <a:spcPts val="0"/>
              </a:spcAft>
              <a:buClrTx/>
              <a:buSzTx/>
              <a:buFontTx/>
              <a:buNone/>
              <a:tabLst/>
              <a:defRPr/>
            </a:pPr>
            <a:r>
              <a:rPr kumimoji="0" lang="en-US" sz="2000" b="1" i="0" u="none" strike="noStrike" kern="1200" cap="none" spc="0" normalizeH="0" baseline="0" noProof="0" dirty="0">
                <a:ln>
                  <a:noFill/>
                </a:ln>
                <a:effectLst/>
                <a:uLnTx/>
                <a:uFillTx/>
                <a:latin typeface="Open Sans"/>
                <a:ea typeface="+mn-ea"/>
                <a:cs typeface="+mn-cs"/>
              </a:rPr>
              <a:t>Classification</a:t>
            </a:r>
          </a:p>
          <a:p>
            <a:pPr marL="0" marR="0" lvl="0" indent="0" algn="r" defTabSz="457200" rtl="0" eaLnBrk="1" fontAlgn="auto" latinLnBrk="0" hangingPunct="1">
              <a:lnSpc>
                <a:spcPct val="200000"/>
              </a:lnSpc>
              <a:spcBef>
                <a:spcPts val="0"/>
              </a:spcBef>
              <a:spcAft>
                <a:spcPts val="0"/>
              </a:spcAft>
              <a:buClrTx/>
              <a:buSzTx/>
              <a:buFontTx/>
              <a:buNone/>
              <a:tabLst/>
              <a:defRPr/>
            </a:pPr>
            <a:r>
              <a:rPr kumimoji="0" lang="en-US" sz="2000" b="1" i="0" u="none" strike="noStrike" kern="1200" cap="none" spc="0" normalizeH="0" baseline="0" noProof="0" dirty="0">
                <a:ln>
                  <a:noFill/>
                </a:ln>
                <a:effectLst/>
                <a:uLnTx/>
                <a:uFillTx/>
                <a:latin typeface="Open Sans"/>
                <a:ea typeface="+mn-ea"/>
                <a:cs typeface="+mn-cs"/>
              </a:rPr>
              <a:t>Other Names</a:t>
            </a:r>
          </a:p>
          <a:p>
            <a:pPr marL="0" marR="0" lvl="0" indent="0" algn="r" defTabSz="457200" rtl="0" eaLnBrk="1" fontAlgn="auto" latinLnBrk="0" hangingPunct="1">
              <a:lnSpc>
                <a:spcPct val="200000"/>
              </a:lnSpc>
              <a:spcBef>
                <a:spcPts val="0"/>
              </a:spcBef>
              <a:spcAft>
                <a:spcPts val="0"/>
              </a:spcAft>
              <a:buClrTx/>
              <a:buSzTx/>
              <a:buFontTx/>
              <a:buNone/>
              <a:tabLst/>
              <a:defRPr/>
            </a:pPr>
            <a:r>
              <a:rPr kumimoji="0" lang="en-US" sz="2000" b="1" i="0" u="none" strike="noStrike" kern="1200" cap="none" spc="0" normalizeH="0" baseline="0" noProof="0" dirty="0">
                <a:ln>
                  <a:noFill/>
                </a:ln>
                <a:effectLst/>
                <a:uLnTx/>
                <a:uFillTx/>
                <a:latin typeface="Open Sans"/>
                <a:ea typeface="+mn-ea"/>
                <a:cs typeface="+mn-cs"/>
              </a:rPr>
              <a:t>Unique Root Words</a:t>
            </a:r>
          </a:p>
        </p:txBody>
      </p:sp>
      <p:sp>
        <p:nvSpPr>
          <p:cNvPr id="7" name="TextBox 6">
            <a:extLst>
              <a:ext uri="{FF2B5EF4-FFF2-40B4-BE49-F238E27FC236}">
                <a16:creationId xmlns:a16="http://schemas.microsoft.com/office/drawing/2014/main" id="{864CE5D4-E1DB-468F-8547-3219D3F4B72B}"/>
              </a:ext>
            </a:extLst>
          </p:cNvPr>
          <p:cNvSpPr txBox="1"/>
          <p:nvPr/>
        </p:nvSpPr>
        <p:spPr>
          <a:xfrm>
            <a:off x="4601280" y="1179095"/>
            <a:ext cx="4230424" cy="4920963"/>
          </a:xfrm>
          <a:prstGeom prst="rect">
            <a:avLst/>
          </a:prstGeom>
          <a:noFill/>
        </p:spPr>
        <p:txBody>
          <a:bodyPr wrap="square">
            <a:spAutoFit/>
          </a:bodyPr>
          <a:lstStyle/>
          <a:p>
            <a:pPr marL="0" marR="0" lvl="0" indent="0" algn="l" defTabSz="457200" rtl="0" eaLnBrk="1" fontAlgn="auto" latinLnBrk="0" hangingPunct="1">
              <a:lnSpc>
                <a:spcPct val="200000"/>
              </a:lnSpc>
              <a:spcBef>
                <a:spcPts val="0"/>
              </a:spcBef>
              <a:spcAft>
                <a:spcPts val="0"/>
              </a:spcAft>
              <a:buClrTx/>
              <a:buSzTx/>
              <a:buFontTx/>
              <a:buNone/>
              <a:tabLst/>
              <a:defRPr/>
            </a:pPr>
            <a:r>
              <a:rPr kumimoji="0" lang="en-US" sz="2000" b="1" i="0" u="none" strike="noStrike" kern="1200" cap="none" spc="0" normalizeH="0" baseline="0" noProof="0" dirty="0">
                <a:ln>
                  <a:noFill/>
                </a:ln>
                <a:effectLst/>
                <a:uLnTx/>
                <a:uFillTx/>
                <a:latin typeface="Open Sans"/>
                <a:ea typeface="+mn-ea"/>
                <a:cs typeface="+mn-cs"/>
              </a:rPr>
              <a:t>107</a:t>
            </a:r>
          </a:p>
          <a:p>
            <a:pPr marL="0" marR="0" lvl="0" indent="0" algn="l" defTabSz="457200" rtl="0" eaLnBrk="1" fontAlgn="auto" latinLnBrk="0" hangingPunct="1">
              <a:lnSpc>
                <a:spcPct val="200000"/>
              </a:lnSpc>
              <a:spcBef>
                <a:spcPts val="0"/>
              </a:spcBef>
              <a:spcAft>
                <a:spcPts val="0"/>
              </a:spcAft>
              <a:buClrTx/>
              <a:buSzTx/>
              <a:buFontTx/>
              <a:buNone/>
              <a:tabLst/>
              <a:defRPr/>
            </a:pPr>
            <a:r>
              <a:rPr kumimoji="0" lang="en-US" sz="2000" b="1" i="0" u="none" strike="noStrike" kern="1200" cap="none" spc="0" normalizeH="0" baseline="0" noProof="0" dirty="0">
                <a:ln>
                  <a:noFill/>
                </a:ln>
                <a:effectLst/>
                <a:uLnTx/>
                <a:uFillTx/>
                <a:latin typeface="Open Sans"/>
                <a:ea typeface="+mn-ea"/>
                <a:cs typeface="+mn-cs"/>
              </a:rPr>
              <a:t>30</a:t>
            </a:r>
            <a:r>
              <a:rPr kumimoji="0" lang="en-US" sz="2000" b="1" i="0" u="none" strike="noStrike" kern="1200" cap="none" spc="0" normalizeH="0" baseline="30000" noProof="0" dirty="0">
                <a:ln>
                  <a:noFill/>
                </a:ln>
                <a:effectLst/>
                <a:uLnTx/>
                <a:uFillTx/>
                <a:latin typeface="Open Sans"/>
                <a:ea typeface="+mn-ea"/>
                <a:cs typeface="+mn-cs"/>
              </a:rPr>
              <a:t>th</a:t>
            </a:r>
            <a:r>
              <a:rPr kumimoji="0" lang="en-US" sz="2000" b="1" i="0" u="none" strike="noStrike" kern="1200" cap="none" spc="0" normalizeH="0" baseline="0" noProof="0" dirty="0">
                <a:ln>
                  <a:noFill/>
                </a:ln>
                <a:effectLst/>
                <a:uLnTx/>
                <a:uFillTx/>
                <a:latin typeface="Open Sans"/>
                <a:ea typeface="+mn-ea"/>
                <a:cs typeface="+mn-cs"/>
              </a:rPr>
              <a:t> Juz</a:t>
            </a:r>
          </a:p>
          <a:p>
            <a:pPr marL="0" marR="0" lvl="0" indent="0" algn="l" defTabSz="457200" rtl="0" eaLnBrk="1" fontAlgn="auto" latinLnBrk="0" hangingPunct="1">
              <a:lnSpc>
                <a:spcPct val="200000"/>
              </a:lnSpc>
              <a:spcBef>
                <a:spcPts val="0"/>
              </a:spcBef>
              <a:spcAft>
                <a:spcPts val="0"/>
              </a:spcAft>
              <a:buClrTx/>
              <a:buSzTx/>
              <a:buFontTx/>
              <a:buNone/>
              <a:tabLst/>
              <a:defRPr/>
            </a:pPr>
            <a:r>
              <a:rPr lang="en-US" sz="2000" b="1" dirty="0">
                <a:latin typeface="Open Sans"/>
              </a:rPr>
              <a:t>17</a:t>
            </a:r>
            <a:endParaRPr kumimoji="0" lang="en-US" sz="2000" b="1" i="0" u="none" strike="noStrike" kern="1200" cap="none" spc="0" normalizeH="0" baseline="0" noProof="0" dirty="0">
              <a:ln>
                <a:noFill/>
              </a:ln>
              <a:effectLst/>
              <a:uLnTx/>
              <a:uFillTx/>
              <a:latin typeface="Open Sans"/>
              <a:ea typeface="+mn-ea"/>
              <a:cs typeface="+mn-cs"/>
            </a:endParaRPr>
          </a:p>
          <a:p>
            <a:pPr marL="0" marR="0" lvl="0" indent="0" algn="l" defTabSz="457200" rtl="0" eaLnBrk="1" fontAlgn="auto" latinLnBrk="0" hangingPunct="1">
              <a:lnSpc>
                <a:spcPct val="200000"/>
              </a:lnSpc>
              <a:spcBef>
                <a:spcPts val="0"/>
              </a:spcBef>
              <a:spcAft>
                <a:spcPts val="0"/>
              </a:spcAft>
              <a:buClrTx/>
              <a:buSzTx/>
              <a:buFontTx/>
              <a:buNone/>
              <a:tabLst/>
              <a:defRPr/>
            </a:pPr>
            <a:r>
              <a:rPr kumimoji="0" lang="en-US" sz="2000" b="1" i="0" u="none" strike="noStrike" kern="1200" cap="none" spc="0" normalizeH="0" baseline="0" noProof="0" dirty="0">
                <a:ln>
                  <a:noFill/>
                </a:ln>
                <a:effectLst/>
                <a:uLnTx/>
                <a:uFillTx/>
                <a:latin typeface="Open Sans"/>
                <a:ea typeface="+mn-ea"/>
                <a:cs typeface="+mn-cs"/>
              </a:rPr>
              <a:t>07 / </a:t>
            </a:r>
            <a:r>
              <a:rPr lang="en-US" sz="2000" b="1" dirty="0">
                <a:latin typeface="Open Sans"/>
              </a:rPr>
              <a:t>25</a:t>
            </a:r>
            <a:r>
              <a:rPr kumimoji="0" lang="en-US" sz="2000" b="1" i="0" u="none" strike="noStrike" kern="1200" cap="none" spc="0" normalizeH="0" baseline="0" noProof="0" dirty="0">
                <a:ln>
                  <a:noFill/>
                </a:ln>
                <a:effectLst/>
                <a:uLnTx/>
                <a:uFillTx/>
                <a:latin typeface="Open Sans"/>
                <a:ea typeface="+mn-ea"/>
                <a:cs typeface="+mn-cs"/>
              </a:rPr>
              <a:t> / </a:t>
            </a:r>
            <a:r>
              <a:rPr lang="en-US" sz="2000" b="1" dirty="0">
                <a:latin typeface="Open Sans"/>
              </a:rPr>
              <a:t>114</a:t>
            </a:r>
            <a:endParaRPr kumimoji="0" lang="en-US" sz="2000" b="1" i="0" u="none" strike="noStrike" kern="1200" cap="none" spc="0" normalizeH="0" baseline="0" noProof="0" dirty="0">
              <a:ln>
                <a:noFill/>
              </a:ln>
              <a:effectLst/>
              <a:uLnTx/>
              <a:uFillTx/>
              <a:latin typeface="Open Sans"/>
              <a:ea typeface="+mn-ea"/>
              <a:cs typeface="+mn-cs"/>
            </a:endParaRPr>
          </a:p>
          <a:p>
            <a:pPr marL="0" marR="0" lvl="0" indent="0" algn="l" defTabSz="457200" rtl="0" eaLnBrk="1" fontAlgn="auto" latinLnBrk="0" hangingPunct="1">
              <a:lnSpc>
                <a:spcPct val="200000"/>
              </a:lnSpc>
              <a:spcBef>
                <a:spcPts val="0"/>
              </a:spcBef>
              <a:spcAft>
                <a:spcPts val="0"/>
              </a:spcAft>
              <a:buClrTx/>
              <a:buSzTx/>
              <a:buFontTx/>
              <a:buNone/>
              <a:tabLst/>
              <a:defRPr/>
            </a:pPr>
            <a:r>
              <a:rPr kumimoji="0" lang="en-US" sz="2000" b="1" i="0" u="none" strike="noStrike" kern="1200" cap="none" spc="0" normalizeH="0" baseline="0" noProof="0" dirty="0">
                <a:ln>
                  <a:noFill/>
                </a:ln>
                <a:effectLst/>
                <a:uLnTx/>
                <a:uFillTx/>
                <a:latin typeface="Open Sans"/>
                <a:ea typeface="+mn-ea"/>
                <a:cs typeface="+mn-cs"/>
              </a:rPr>
              <a:t>Makkah</a:t>
            </a:r>
          </a:p>
          <a:p>
            <a:pPr marL="0" marR="0" lvl="0" indent="0" algn="l" defTabSz="457200" rtl="0" eaLnBrk="1" fontAlgn="auto" latinLnBrk="0" hangingPunct="1">
              <a:lnSpc>
                <a:spcPct val="200000"/>
              </a:lnSpc>
              <a:spcBef>
                <a:spcPts val="0"/>
              </a:spcBef>
              <a:spcAft>
                <a:spcPts val="0"/>
              </a:spcAft>
              <a:buClrTx/>
              <a:buSzTx/>
              <a:buFontTx/>
              <a:buNone/>
              <a:tabLst/>
              <a:defRPr/>
            </a:pPr>
            <a:r>
              <a:rPr kumimoji="0" lang="en-US" sz="2000" b="1" i="0" u="none" strike="noStrike" kern="1200" cap="none" spc="0" normalizeH="0" baseline="0" noProof="0" dirty="0">
                <a:ln>
                  <a:noFill/>
                </a:ln>
                <a:effectLst/>
                <a:uLnTx/>
                <a:uFillTx/>
                <a:latin typeface="Open Sans"/>
                <a:ea typeface="+mn-ea"/>
                <a:cs typeface="+mn-cs"/>
              </a:rPr>
              <a:t>Early Makkan</a:t>
            </a:r>
          </a:p>
          <a:p>
            <a:pPr marL="0" marR="0" lvl="0" indent="0" algn="l" defTabSz="457200" rtl="0" eaLnBrk="1" fontAlgn="auto" latinLnBrk="0" hangingPunct="1">
              <a:lnSpc>
                <a:spcPct val="200000"/>
              </a:lnSpc>
              <a:spcBef>
                <a:spcPts val="0"/>
              </a:spcBef>
              <a:spcAft>
                <a:spcPts val="0"/>
              </a:spcAft>
              <a:buClrTx/>
              <a:buSzTx/>
              <a:buFontTx/>
              <a:buNone/>
              <a:tabLst/>
              <a:defRPr/>
            </a:pPr>
            <a:r>
              <a:rPr kumimoji="0" lang="en-US" sz="2000" b="1" i="0" u="none" strike="noStrike" kern="1200" cap="none" spc="0" normalizeH="0" baseline="0" noProof="0" dirty="0">
                <a:ln>
                  <a:noFill/>
                </a:ln>
                <a:effectLst/>
                <a:uLnTx/>
                <a:uFillTx/>
                <a:latin typeface="Open Sans"/>
                <a:ea typeface="+mn-ea"/>
                <a:cs typeface="+mn-cs"/>
              </a:rPr>
              <a:t>Araʾayta al-ladhī &amp; Ad-Deen</a:t>
            </a:r>
          </a:p>
          <a:p>
            <a:pPr marL="0" marR="0" lvl="0" indent="0" algn="l" defTabSz="457200" rtl="0" eaLnBrk="1" fontAlgn="auto" latinLnBrk="0" hangingPunct="1">
              <a:lnSpc>
                <a:spcPct val="200000"/>
              </a:lnSpc>
              <a:spcBef>
                <a:spcPts val="0"/>
              </a:spcBef>
              <a:spcAft>
                <a:spcPts val="0"/>
              </a:spcAft>
              <a:buClrTx/>
              <a:buSzTx/>
              <a:buFontTx/>
              <a:buNone/>
              <a:tabLst/>
              <a:defRPr/>
            </a:pPr>
            <a:r>
              <a:rPr kumimoji="0" lang="en-US" sz="2000" b="1" i="0" u="none" strike="noStrike" kern="1200" cap="none" spc="0" normalizeH="0" baseline="0" noProof="0" dirty="0">
                <a:ln>
                  <a:noFill/>
                </a:ln>
                <a:effectLst/>
                <a:uLnTx/>
                <a:uFillTx/>
                <a:latin typeface="Open Sans"/>
                <a:ea typeface="+mn-ea"/>
                <a:cs typeface="+mn-cs"/>
              </a:rPr>
              <a:t>1 (mīm ʿayn nūn)</a:t>
            </a:r>
          </a:p>
        </p:txBody>
      </p:sp>
      <p:cxnSp>
        <p:nvCxnSpPr>
          <p:cNvPr id="5" name="Straight Connector 4">
            <a:extLst>
              <a:ext uri="{FF2B5EF4-FFF2-40B4-BE49-F238E27FC236}">
                <a16:creationId xmlns:a16="http://schemas.microsoft.com/office/drawing/2014/main" id="{63A1BA10-792A-436C-9598-45ECC3C5207E}"/>
              </a:ext>
            </a:extLst>
          </p:cNvPr>
          <p:cNvCxnSpPr/>
          <p:nvPr/>
        </p:nvCxnSpPr>
        <p:spPr>
          <a:xfrm>
            <a:off x="4542721" y="1128869"/>
            <a:ext cx="0" cy="5416062"/>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3021563"/>
      </p:ext>
    </p:extLst>
  </p:cSld>
  <p:clrMapOvr>
    <a:masterClrMapping/>
  </p:clrMapOvr>
  <mc:AlternateContent xmlns:mc="http://schemas.openxmlformats.org/markup-compatibility/2006" xmlns:p15="http://schemas.microsoft.com/office/powerpoint/2012/main">
    <mc:Choice Requires="p15">
      <p:transition spd="slow">
        <p15:prstTrans prst="prestig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459C9D9C-0AD9-450A-868C-2334710A94CF}"/>
              </a:ext>
            </a:extLst>
          </p:cNvPr>
          <p:cNvSpPr/>
          <p:nvPr/>
        </p:nvSpPr>
        <p:spPr>
          <a:xfrm>
            <a:off x="2286" y="0"/>
            <a:ext cx="9141714" cy="6856718"/>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1" name="Freeform: Shape 90">
            <a:extLst>
              <a:ext uri="{FF2B5EF4-FFF2-40B4-BE49-F238E27FC236}">
                <a16:creationId xmlns:a16="http://schemas.microsoft.com/office/drawing/2014/main" id="{1EB4E669-66B7-4CB3-8861-93EC4B75E750}"/>
              </a:ext>
            </a:extLst>
          </p:cNvPr>
          <p:cNvSpPr/>
          <p:nvPr/>
        </p:nvSpPr>
        <p:spPr>
          <a:xfrm flipV="1">
            <a:off x="627608" y="1488125"/>
            <a:ext cx="721080" cy="2218191"/>
          </a:xfrm>
          <a:custGeom>
            <a:avLst/>
            <a:gdLst>
              <a:gd name="connsiteX0" fmla="*/ 209449 w 682530"/>
              <a:gd name="connsiteY0" fmla="*/ 0 h 2346037"/>
              <a:gd name="connsiteX1" fmla="*/ 475684 w 682530"/>
              <a:gd name="connsiteY1" fmla="*/ 0 h 2346037"/>
              <a:gd name="connsiteX2" fmla="*/ 475684 w 682530"/>
              <a:gd name="connsiteY2" fmla="*/ 1691185 h 2346037"/>
              <a:gd name="connsiteX3" fmla="*/ 532069 w 682530"/>
              <a:gd name="connsiteY3" fmla="*/ 1721790 h 2346037"/>
              <a:gd name="connsiteX4" fmla="*/ 682530 w 682530"/>
              <a:gd name="connsiteY4" fmla="*/ 2004772 h 2346037"/>
              <a:gd name="connsiteX5" fmla="*/ 341265 w 682530"/>
              <a:gd name="connsiteY5" fmla="*/ 2346037 h 2346037"/>
              <a:gd name="connsiteX6" fmla="*/ 0 w 682530"/>
              <a:gd name="connsiteY6" fmla="*/ 2004772 h 2346037"/>
              <a:gd name="connsiteX7" fmla="*/ 208429 w 682530"/>
              <a:gd name="connsiteY7" fmla="*/ 1690326 h 2346037"/>
              <a:gd name="connsiteX8" fmla="*/ 209449 w 682530"/>
              <a:gd name="connsiteY8" fmla="*/ 1690120 h 2346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2530" h="2346037">
                <a:moveTo>
                  <a:pt x="209449" y="0"/>
                </a:moveTo>
                <a:lnTo>
                  <a:pt x="475684" y="0"/>
                </a:lnTo>
                <a:lnTo>
                  <a:pt x="475684" y="1691185"/>
                </a:lnTo>
                <a:lnTo>
                  <a:pt x="532069" y="1721790"/>
                </a:lnTo>
                <a:cubicBezTo>
                  <a:pt x="622846" y="1783118"/>
                  <a:pt x="682530" y="1886975"/>
                  <a:pt x="682530" y="2004772"/>
                </a:cubicBezTo>
                <a:cubicBezTo>
                  <a:pt x="682530" y="2193247"/>
                  <a:pt x="529740" y="2346037"/>
                  <a:pt x="341265" y="2346037"/>
                </a:cubicBezTo>
                <a:cubicBezTo>
                  <a:pt x="152790" y="2346037"/>
                  <a:pt x="0" y="2193247"/>
                  <a:pt x="0" y="2004772"/>
                </a:cubicBezTo>
                <a:cubicBezTo>
                  <a:pt x="0" y="1863416"/>
                  <a:pt x="85944" y="1742133"/>
                  <a:pt x="208429" y="1690326"/>
                </a:cubicBezTo>
                <a:lnTo>
                  <a:pt x="209449" y="1690120"/>
                </a:lnTo>
                <a:close/>
              </a:path>
            </a:pathLst>
          </a:custGeom>
          <a:solidFill>
            <a:sysClr val="windowText" lastClr="000000">
              <a:alpha val="14000"/>
            </a:sysClr>
          </a:solidFill>
          <a:ln w="12700" cap="flat" cmpd="sng" algn="ctr">
            <a:noFill/>
            <a:prstDash val="solid"/>
            <a:miter lim="800000"/>
          </a:ln>
          <a:effectLst>
            <a:softEdge rad="50800"/>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2" name="Freeform: Shape 91">
            <a:extLst>
              <a:ext uri="{FF2B5EF4-FFF2-40B4-BE49-F238E27FC236}">
                <a16:creationId xmlns:a16="http://schemas.microsoft.com/office/drawing/2014/main" id="{FCFACE98-235F-421C-81E8-99322C022D41}"/>
              </a:ext>
            </a:extLst>
          </p:cNvPr>
          <p:cNvSpPr/>
          <p:nvPr/>
        </p:nvSpPr>
        <p:spPr>
          <a:xfrm flipV="1">
            <a:off x="4969569" y="1431980"/>
            <a:ext cx="721080" cy="2218191"/>
          </a:xfrm>
          <a:custGeom>
            <a:avLst/>
            <a:gdLst>
              <a:gd name="connsiteX0" fmla="*/ 209449 w 682530"/>
              <a:gd name="connsiteY0" fmla="*/ 0 h 2346037"/>
              <a:gd name="connsiteX1" fmla="*/ 475684 w 682530"/>
              <a:gd name="connsiteY1" fmla="*/ 0 h 2346037"/>
              <a:gd name="connsiteX2" fmla="*/ 475684 w 682530"/>
              <a:gd name="connsiteY2" fmla="*/ 1691185 h 2346037"/>
              <a:gd name="connsiteX3" fmla="*/ 532069 w 682530"/>
              <a:gd name="connsiteY3" fmla="*/ 1721790 h 2346037"/>
              <a:gd name="connsiteX4" fmla="*/ 682530 w 682530"/>
              <a:gd name="connsiteY4" fmla="*/ 2004772 h 2346037"/>
              <a:gd name="connsiteX5" fmla="*/ 341265 w 682530"/>
              <a:gd name="connsiteY5" fmla="*/ 2346037 h 2346037"/>
              <a:gd name="connsiteX6" fmla="*/ 0 w 682530"/>
              <a:gd name="connsiteY6" fmla="*/ 2004772 h 2346037"/>
              <a:gd name="connsiteX7" fmla="*/ 208429 w 682530"/>
              <a:gd name="connsiteY7" fmla="*/ 1690326 h 2346037"/>
              <a:gd name="connsiteX8" fmla="*/ 209449 w 682530"/>
              <a:gd name="connsiteY8" fmla="*/ 1690120 h 2346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2530" h="2346037">
                <a:moveTo>
                  <a:pt x="209449" y="0"/>
                </a:moveTo>
                <a:lnTo>
                  <a:pt x="475684" y="0"/>
                </a:lnTo>
                <a:lnTo>
                  <a:pt x="475684" y="1691185"/>
                </a:lnTo>
                <a:lnTo>
                  <a:pt x="532069" y="1721790"/>
                </a:lnTo>
                <a:cubicBezTo>
                  <a:pt x="622846" y="1783118"/>
                  <a:pt x="682530" y="1886975"/>
                  <a:pt x="682530" y="2004772"/>
                </a:cubicBezTo>
                <a:cubicBezTo>
                  <a:pt x="682530" y="2193247"/>
                  <a:pt x="529740" y="2346037"/>
                  <a:pt x="341265" y="2346037"/>
                </a:cubicBezTo>
                <a:cubicBezTo>
                  <a:pt x="152790" y="2346037"/>
                  <a:pt x="0" y="2193247"/>
                  <a:pt x="0" y="2004772"/>
                </a:cubicBezTo>
                <a:cubicBezTo>
                  <a:pt x="0" y="1863416"/>
                  <a:pt x="85944" y="1742133"/>
                  <a:pt x="208429" y="1690326"/>
                </a:cubicBezTo>
                <a:lnTo>
                  <a:pt x="209449" y="1690120"/>
                </a:lnTo>
                <a:close/>
              </a:path>
            </a:pathLst>
          </a:custGeom>
          <a:solidFill>
            <a:sysClr val="windowText" lastClr="000000">
              <a:alpha val="14000"/>
            </a:sysClr>
          </a:solidFill>
          <a:ln w="12700" cap="flat" cmpd="sng" algn="ctr">
            <a:noFill/>
            <a:prstDash val="solid"/>
            <a:miter lim="800000"/>
          </a:ln>
          <a:effectLst>
            <a:softEdge rad="50800"/>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3" name="Freeform: Shape 92">
            <a:extLst>
              <a:ext uri="{FF2B5EF4-FFF2-40B4-BE49-F238E27FC236}">
                <a16:creationId xmlns:a16="http://schemas.microsoft.com/office/drawing/2014/main" id="{07196FBA-EDB4-4E29-86EB-F1CC88CC0217}"/>
              </a:ext>
            </a:extLst>
          </p:cNvPr>
          <p:cNvSpPr/>
          <p:nvPr/>
        </p:nvSpPr>
        <p:spPr>
          <a:xfrm>
            <a:off x="912353" y="4367766"/>
            <a:ext cx="721080" cy="2218191"/>
          </a:xfrm>
          <a:custGeom>
            <a:avLst/>
            <a:gdLst>
              <a:gd name="connsiteX0" fmla="*/ 209449 w 682530"/>
              <a:gd name="connsiteY0" fmla="*/ 0 h 2346037"/>
              <a:gd name="connsiteX1" fmla="*/ 475684 w 682530"/>
              <a:gd name="connsiteY1" fmla="*/ 0 h 2346037"/>
              <a:gd name="connsiteX2" fmla="*/ 475684 w 682530"/>
              <a:gd name="connsiteY2" fmla="*/ 1691185 h 2346037"/>
              <a:gd name="connsiteX3" fmla="*/ 532069 w 682530"/>
              <a:gd name="connsiteY3" fmla="*/ 1721790 h 2346037"/>
              <a:gd name="connsiteX4" fmla="*/ 682530 w 682530"/>
              <a:gd name="connsiteY4" fmla="*/ 2004772 h 2346037"/>
              <a:gd name="connsiteX5" fmla="*/ 341265 w 682530"/>
              <a:gd name="connsiteY5" fmla="*/ 2346037 h 2346037"/>
              <a:gd name="connsiteX6" fmla="*/ 0 w 682530"/>
              <a:gd name="connsiteY6" fmla="*/ 2004772 h 2346037"/>
              <a:gd name="connsiteX7" fmla="*/ 208429 w 682530"/>
              <a:gd name="connsiteY7" fmla="*/ 1690326 h 2346037"/>
              <a:gd name="connsiteX8" fmla="*/ 209449 w 682530"/>
              <a:gd name="connsiteY8" fmla="*/ 1690120 h 2346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2530" h="2346037">
                <a:moveTo>
                  <a:pt x="209449" y="0"/>
                </a:moveTo>
                <a:lnTo>
                  <a:pt x="475684" y="0"/>
                </a:lnTo>
                <a:lnTo>
                  <a:pt x="475684" y="1691185"/>
                </a:lnTo>
                <a:lnTo>
                  <a:pt x="532069" y="1721790"/>
                </a:lnTo>
                <a:cubicBezTo>
                  <a:pt x="622846" y="1783118"/>
                  <a:pt x="682530" y="1886975"/>
                  <a:pt x="682530" y="2004772"/>
                </a:cubicBezTo>
                <a:cubicBezTo>
                  <a:pt x="682530" y="2193247"/>
                  <a:pt x="529740" y="2346037"/>
                  <a:pt x="341265" y="2346037"/>
                </a:cubicBezTo>
                <a:cubicBezTo>
                  <a:pt x="152790" y="2346037"/>
                  <a:pt x="0" y="2193247"/>
                  <a:pt x="0" y="2004772"/>
                </a:cubicBezTo>
                <a:cubicBezTo>
                  <a:pt x="0" y="1863416"/>
                  <a:pt x="85944" y="1742133"/>
                  <a:pt x="208429" y="1690326"/>
                </a:cubicBezTo>
                <a:lnTo>
                  <a:pt x="209449" y="1690120"/>
                </a:lnTo>
                <a:close/>
              </a:path>
            </a:pathLst>
          </a:custGeom>
          <a:solidFill>
            <a:sysClr val="windowText" lastClr="000000">
              <a:alpha val="14000"/>
            </a:sysClr>
          </a:solidFill>
          <a:ln w="12700" cap="flat" cmpd="sng" algn="ctr">
            <a:noFill/>
            <a:prstDash val="solid"/>
            <a:miter lim="800000"/>
          </a:ln>
          <a:effectLst>
            <a:softEdge rad="50800"/>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4" name="Freeform: Shape 93">
            <a:extLst>
              <a:ext uri="{FF2B5EF4-FFF2-40B4-BE49-F238E27FC236}">
                <a16:creationId xmlns:a16="http://schemas.microsoft.com/office/drawing/2014/main" id="{FC318B93-687A-4AB5-A989-E90EE456F606}"/>
              </a:ext>
            </a:extLst>
          </p:cNvPr>
          <p:cNvSpPr/>
          <p:nvPr/>
        </p:nvSpPr>
        <p:spPr>
          <a:xfrm>
            <a:off x="5316312" y="4307358"/>
            <a:ext cx="721080" cy="2218191"/>
          </a:xfrm>
          <a:custGeom>
            <a:avLst/>
            <a:gdLst>
              <a:gd name="connsiteX0" fmla="*/ 209449 w 682530"/>
              <a:gd name="connsiteY0" fmla="*/ 0 h 2346037"/>
              <a:gd name="connsiteX1" fmla="*/ 475684 w 682530"/>
              <a:gd name="connsiteY1" fmla="*/ 0 h 2346037"/>
              <a:gd name="connsiteX2" fmla="*/ 475684 w 682530"/>
              <a:gd name="connsiteY2" fmla="*/ 1691185 h 2346037"/>
              <a:gd name="connsiteX3" fmla="*/ 532069 w 682530"/>
              <a:gd name="connsiteY3" fmla="*/ 1721790 h 2346037"/>
              <a:gd name="connsiteX4" fmla="*/ 682530 w 682530"/>
              <a:gd name="connsiteY4" fmla="*/ 2004772 h 2346037"/>
              <a:gd name="connsiteX5" fmla="*/ 341265 w 682530"/>
              <a:gd name="connsiteY5" fmla="*/ 2346037 h 2346037"/>
              <a:gd name="connsiteX6" fmla="*/ 0 w 682530"/>
              <a:gd name="connsiteY6" fmla="*/ 2004772 h 2346037"/>
              <a:gd name="connsiteX7" fmla="*/ 208429 w 682530"/>
              <a:gd name="connsiteY7" fmla="*/ 1690326 h 2346037"/>
              <a:gd name="connsiteX8" fmla="*/ 209449 w 682530"/>
              <a:gd name="connsiteY8" fmla="*/ 1690120 h 2346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2530" h="2346037">
                <a:moveTo>
                  <a:pt x="209449" y="0"/>
                </a:moveTo>
                <a:lnTo>
                  <a:pt x="475684" y="0"/>
                </a:lnTo>
                <a:lnTo>
                  <a:pt x="475684" y="1691185"/>
                </a:lnTo>
                <a:lnTo>
                  <a:pt x="532069" y="1721790"/>
                </a:lnTo>
                <a:cubicBezTo>
                  <a:pt x="622846" y="1783118"/>
                  <a:pt x="682530" y="1886975"/>
                  <a:pt x="682530" y="2004772"/>
                </a:cubicBezTo>
                <a:cubicBezTo>
                  <a:pt x="682530" y="2193247"/>
                  <a:pt x="529740" y="2346037"/>
                  <a:pt x="341265" y="2346037"/>
                </a:cubicBezTo>
                <a:cubicBezTo>
                  <a:pt x="152790" y="2346037"/>
                  <a:pt x="0" y="2193247"/>
                  <a:pt x="0" y="2004772"/>
                </a:cubicBezTo>
                <a:cubicBezTo>
                  <a:pt x="0" y="1863416"/>
                  <a:pt x="85944" y="1742133"/>
                  <a:pt x="208429" y="1690326"/>
                </a:cubicBezTo>
                <a:lnTo>
                  <a:pt x="209449" y="1690120"/>
                </a:lnTo>
                <a:close/>
              </a:path>
            </a:pathLst>
          </a:custGeom>
          <a:solidFill>
            <a:sysClr val="windowText" lastClr="000000">
              <a:alpha val="14000"/>
            </a:sysClr>
          </a:solidFill>
          <a:ln w="12700" cap="flat" cmpd="sng" algn="ctr">
            <a:noFill/>
            <a:prstDash val="solid"/>
            <a:miter lim="800000"/>
          </a:ln>
          <a:effectLst>
            <a:softEdge rad="50800"/>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5" name="Rectangle: Rounded Corners 94">
            <a:extLst>
              <a:ext uri="{FF2B5EF4-FFF2-40B4-BE49-F238E27FC236}">
                <a16:creationId xmlns:a16="http://schemas.microsoft.com/office/drawing/2014/main" id="{00AF098D-0054-46F4-984A-557D57A7C1F8}"/>
              </a:ext>
            </a:extLst>
          </p:cNvPr>
          <p:cNvSpPr/>
          <p:nvPr/>
        </p:nvSpPr>
        <p:spPr>
          <a:xfrm>
            <a:off x="-142517" y="3706317"/>
            <a:ext cx="6829060" cy="1202083"/>
          </a:xfrm>
          <a:prstGeom prst="roundRect">
            <a:avLst>
              <a:gd name="adj" fmla="val 50000"/>
            </a:avLst>
          </a:prstGeom>
          <a:solidFill>
            <a:sysClr val="windowText" lastClr="000000">
              <a:alpha val="36000"/>
            </a:sysClr>
          </a:solidFill>
          <a:ln w="12700" cap="flat" cmpd="sng" algn="ctr">
            <a:noFill/>
            <a:prstDash val="solid"/>
            <a:miter lim="800000"/>
          </a:ln>
          <a:effectLst>
            <a:softEdge rad="2667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6" name="Rectangle 95">
            <a:extLst>
              <a:ext uri="{FF2B5EF4-FFF2-40B4-BE49-F238E27FC236}">
                <a16:creationId xmlns:a16="http://schemas.microsoft.com/office/drawing/2014/main" id="{BD8181F3-4B63-4E49-AFFD-0DB27C2020D7}"/>
              </a:ext>
            </a:extLst>
          </p:cNvPr>
          <p:cNvSpPr/>
          <p:nvPr/>
        </p:nvSpPr>
        <p:spPr>
          <a:xfrm>
            <a:off x="1181821" y="3594027"/>
            <a:ext cx="5167037" cy="787790"/>
          </a:xfrm>
          <a:prstGeom prst="rect">
            <a:avLst/>
          </a:prstGeom>
          <a:gradFill flip="none" rotWithShape="1">
            <a:gsLst>
              <a:gs pos="43000">
                <a:srgbClr val="FAAD2D"/>
              </a:gs>
              <a:gs pos="25000">
                <a:srgbClr val="EC9406"/>
              </a:gs>
              <a:gs pos="13000">
                <a:srgbClr val="FAAD2D"/>
              </a:gs>
              <a:gs pos="90000">
                <a:srgbClr val="FAAD2D"/>
              </a:gs>
              <a:gs pos="71000">
                <a:srgbClr val="FAAD2D"/>
              </a:gs>
              <a:gs pos="82000">
                <a:srgbClr val="EC9406"/>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7" name="Rectangle: Top Corners Rounded 96">
            <a:extLst>
              <a:ext uri="{FF2B5EF4-FFF2-40B4-BE49-F238E27FC236}">
                <a16:creationId xmlns:a16="http://schemas.microsoft.com/office/drawing/2014/main" id="{01BB221D-7B01-44B2-AB7A-81D49B5A899D}"/>
              </a:ext>
            </a:extLst>
          </p:cNvPr>
          <p:cNvSpPr/>
          <p:nvPr/>
        </p:nvSpPr>
        <p:spPr>
          <a:xfrm rot="16200000">
            <a:off x="394031" y="3594027"/>
            <a:ext cx="787790" cy="787790"/>
          </a:xfrm>
          <a:prstGeom prst="round2SameRect">
            <a:avLst>
              <a:gd name="adj1" fmla="val 50000"/>
              <a:gd name="adj2" fmla="val 0"/>
            </a:avLst>
          </a:prstGeom>
          <a:gradFill flip="none" rotWithShape="1">
            <a:gsLst>
              <a:gs pos="24000">
                <a:srgbClr val="4472C4">
                  <a:lumMod val="5000"/>
                  <a:lumOff val="95000"/>
                </a:srgbClr>
              </a:gs>
              <a:gs pos="87000">
                <a:sysClr val="window" lastClr="FFFFFF">
                  <a:lumMod val="85000"/>
                </a:sysClr>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8" name="Trapezoid 97">
            <a:extLst>
              <a:ext uri="{FF2B5EF4-FFF2-40B4-BE49-F238E27FC236}">
                <a16:creationId xmlns:a16="http://schemas.microsoft.com/office/drawing/2014/main" id="{405FD1B8-4783-462F-83CE-1575F10BA7A6}"/>
              </a:ext>
            </a:extLst>
          </p:cNvPr>
          <p:cNvSpPr/>
          <p:nvPr/>
        </p:nvSpPr>
        <p:spPr>
          <a:xfrm rot="5400000">
            <a:off x="6475466" y="3467417"/>
            <a:ext cx="787791" cy="1041009"/>
          </a:xfrm>
          <a:prstGeom prst="trapezoid">
            <a:avLst>
              <a:gd name="adj" fmla="val 46622"/>
            </a:avLst>
          </a:prstGeom>
          <a:gradFill flip="none" rotWithShape="1">
            <a:gsLst>
              <a:gs pos="0">
                <a:srgbClr val="E2C299"/>
              </a:gs>
              <a:gs pos="56000">
                <a:srgbClr val="E2C299"/>
              </a:gs>
              <a:gs pos="71000">
                <a:srgbClr val="B88973"/>
              </a:gs>
            </a:gsLst>
            <a:lin ang="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9" name="Trapezoid 98">
            <a:extLst>
              <a:ext uri="{FF2B5EF4-FFF2-40B4-BE49-F238E27FC236}">
                <a16:creationId xmlns:a16="http://schemas.microsoft.com/office/drawing/2014/main" id="{5563C588-B530-4BC6-8C8A-387DA6F334E3}"/>
              </a:ext>
            </a:extLst>
          </p:cNvPr>
          <p:cNvSpPr/>
          <p:nvPr/>
        </p:nvSpPr>
        <p:spPr>
          <a:xfrm rot="5400000">
            <a:off x="7052518" y="3803563"/>
            <a:ext cx="312138" cy="368718"/>
          </a:xfrm>
          <a:prstGeom prst="trapezoid">
            <a:avLst>
              <a:gd name="adj" fmla="val 43663"/>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0" name="Rectangle 99">
            <a:extLst>
              <a:ext uri="{FF2B5EF4-FFF2-40B4-BE49-F238E27FC236}">
                <a16:creationId xmlns:a16="http://schemas.microsoft.com/office/drawing/2014/main" id="{A9E2EE93-0A5C-49E1-8EE4-FDEB7BBCE325}"/>
              </a:ext>
            </a:extLst>
          </p:cNvPr>
          <p:cNvSpPr/>
          <p:nvPr/>
        </p:nvSpPr>
        <p:spPr>
          <a:xfrm>
            <a:off x="6128344" y="3594025"/>
            <a:ext cx="220513" cy="787790"/>
          </a:xfrm>
          <a:prstGeom prst="rect">
            <a:avLst/>
          </a:prstGeom>
          <a:gradFill flip="none" rotWithShape="1">
            <a:gsLst>
              <a:gs pos="43000">
                <a:srgbClr val="FFFF00"/>
              </a:gs>
              <a:gs pos="25000">
                <a:srgbClr val="FF9900"/>
              </a:gs>
              <a:gs pos="13000">
                <a:srgbClr val="FFFF00"/>
              </a:gs>
              <a:gs pos="90000">
                <a:srgbClr val="FFFF00"/>
              </a:gs>
              <a:gs pos="71000">
                <a:srgbClr val="FFFF00"/>
              </a:gs>
              <a:gs pos="82000">
                <a:srgbClr val="FF9900"/>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1" name="Rectangle 100">
            <a:extLst>
              <a:ext uri="{FF2B5EF4-FFF2-40B4-BE49-F238E27FC236}">
                <a16:creationId xmlns:a16="http://schemas.microsoft.com/office/drawing/2014/main" id="{3D159AFE-6E35-43BA-9DA2-6B8D0C0FC553}"/>
              </a:ext>
            </a:extLst>
          </p:cNvPr>
          <p:cNvSpPr/>
          <p:nvPr/>
        </p:nvSpPr>
        <p:spPr>
          <a:xfrm>
            <a:off x="5857231" y="3594025"/>
            <a:ext cx="266235" cy="787790"/>
          </a:xfrm>
          <a:prstGeom prst="rect">
            <a:avLst/>
          </a:prstGeom>
          <a:gradFill flip="none" rotWithShape="1">
            <a:gsLst>
              <a:gs pos="43000">
                <a:srgbClr val="FF3300"/>
              </a:gs>
              <a:gs pos="25000">
                <a:srgbClr val="9A0000"/>
              </a:gs>
              <a:gs pos="13000">
                <a:srgbClr val="FF3300"/>
              </a:gs>
              <a:gs pos="90000">
                <a:srgbClr val="FF3300"/>
              </a:gs>
              <a:gs pos="71000">
                <a:srgbClr val="FF3300"/>
              </a:gs>
              <a:gs pos="82000">
                <a:srgbClr val="9A0000"/>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2" name="Rectangle 101">
            <a:extLst>
              <a:ext uri="{FF2B5EF4-FFF2-40B4-BE49-F238E27FC236}">
                <a16:creationId xmlns:a16="http://schemas.microsoft.com/office/drawing/2014/main" id="{1681C991-6F97-4A4C-8FB2-64FBA0B2FC60}"/>
              </a:ext>
            </a:extLst>
          </p:cNvPr>
          <p:cNvSpPr/>
          <p:nvPr/>
        </p:nvSpPr>
        <p:spPr>
          <a:xfrm>
            <a:off x="5588557" y="3594025"/>
            <a:ext cx="266235" cy="787790"/>
          </a:xfrm>
          <a:prstGeom prst="rect">
            <a:avLst/>
          </a:prstGeom>
          <a:gradFill flip="none" rotWithShape="1">
            <a:gsLst>
              <a:gs pos="43000">
                <a:schemeClr val="accent5">
                  <a:lumMod val="75000"/>
                </a:schemeClr>
              </a:gs>
              <a:gs pos="25000">
                <a:srgbClr val="006666"/>
              </a:gs>
              <a:gs pos="13000">
                <a:schemeClr val="accent5">
                  <a:lumMod val="75000"/>
                </a:schemeClr>
              </a:gs>
              <a:gs pos="92000">
                <a:schemeClr val="accent5">
                  <a:lumMod val="75000"/>
                </a:schemeClr>
              </a:gs>
              <a:gs pos="71000">
                <a:schemeClr val="accent5">
                  <a:lumMod val="75000"/>
                </a:schemeClr>
              </a:gs>
              <a:gs pos="82000">
                <a:srgbClr val="006666"/>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3" name="Rectangle 102">
            <a:extLst>
              <a:ext uri="{FF2B5EF4-FFF2-40B4-BE49-F238E27FC236}">
                <a16:creationId xmlns:a16="http://schemas.microsoft.com/office/drawing/2014/main" id="{A47171B7-687A-4428-A83C-9F7166E8F4BF}"/>
              </a:ext>
            </a:extLst>
          </p:cNvPr>
          <p:cNvSpPr/>
          <p:nvPr/>
        </p:nvSpPr>
        <p:spPr>
          <a:xfrm>
            <a:off x="1703278" y="3594027"/>
            <a:ext cx="220513" cy="787790"/>
          </a:xfrm>
          <a:prstGeom prst="rect">
            <a:avLst/>
          </a:prstGeom>
          <a:gradFill flip="none" rotWithShape="1">
            <a:gsLst>
              <a:gs pos="43000">
                <a:srgbClr val="FF00FF"/>
              </a:gs>
              <a:gs pos="25000">
                <a:srgbClr val="660066"/>
              </a:gs>
              <a:gs pos="13000">
                <a:srgbClr val="FF00FF"/>
              </a:gs>
              <a:gs pos="90000">
                <a:srgbClr val="FF00FF"/>
              </a:gs>
              <a:gs pos="71000">
                <a:srgbClr val="FF00FF"/>
              </a:gs>
              <a:gs pos="82000">
                <a:srgbClr val="660066"/>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4" name="Rectangle 103">
            <a:extLst>
              <a:ext uri="{FF2B5EF4-FFF2-40B4-BE49-F238E27FC236}">
                <a16:creationId xmlns:a16="http://schemas.microsoft.com/office/drawing/2014/main" id="{D945C956-992F-4183-B6D7-EDACAEE46441}"/>
              </a:ext>
            </a:extLst>
          </p:cNvPr>
          <p:cNvSpPr/>
          <p:nvPr/>
        </p:nvSpPr>
        <p:spPr>
          <a:xfrm>
            <a:off x="1446453" y="3594027"/>
            <a:ext cx="266235" cy="787790"/>
          </a:xfrm>
          <a:prstGeom prst="rect">
            <a:avLst/>
          </a:prstGeom>
          <a:gradFill flip="none" rotWithShape="1">
            <a:gsLst>
              <a:gs pos="43000">
                <a:srgbClr val="0066CC"/>
              </a:gs>
              <a:gs pos="25000">
                <a:srgbClr val="000099"/>
              </a:gs>
              <a:gs pos="13000">
                <a:srgbClr val="0066CC"/>
              </a:gs>
              <a:gs pos="90000">
                <a:srgbClr val="0066CC"/>
              </a:gs>
              <a:gs pos="71000">
                <a:srgbClr val="0066CC"/>
              </a:gs>
              <a:gs pos="82000">
                <a:srgbClr val="000099"/>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5" name="Rectangle 104">
            <a:extLst>
              <a:ext uri="{FF2B5EF4-FFF2-40B4-BE49-F238E27FC236}">
                <a16:creationId xmlns:a16="http://schemas.microsoft.com/office/drawing/2014/main" id="{096B4BFF-40D2-4F2E-89A5-9A01FD2F0C6E}"/>
              </a:ext>
            </a:extLst>
          </p:cNvPr>
          <p:cNvSpPr/>
          <p:nvPr/>
        </p:nvSpPr>
        <p:spPr>
          <a:xfrm>
            <a:off x="1177779" y="3594027"/>
            <a:ext cx="266235" cy="787790"/>
          </a:xfrm>
          <a:prstGeom prst="rect">
            <a:avLst/>
          </a:prstGeom>
          <a:gradFill flip="none" rotWithShape="1">
            <a:gsLst>
              <a:gs pos="47000">
                <a:srgbClr val="4A8522"/>
              </a:gs>
              <a:gs pos="25000">
                <a:srgbClr val="00CC00"/>
              </a:gs>
              <a:gs pos="13000">
                <a:srgbClr val="4A8522"/>
              </a:gs>
              <a:gs pos="90000">
                <a:srgbClr val="4A8522"/>
              </a:gs>
              <a:gs pos="71000">
                <a:srgbClr val="4A8522"/>
              </a:gs>
              <a:gs pos="82000">
                <a:srgbClr val="00CC00"/>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6" name="Rectangle 105">
            <a:extLst>
              <a:ext uri="{FF2B5EF4-FFF2-40B4-BE49-F238E27FC236}">
                <a16:creationId xmlns:a16="http://schemas.microsoft.com/office/drawing/2014/main" id="{3202C099-37E6-4784-9BBC-AC8D9BB9741F}"/>
              </a:ext>
            </a:extLst>
          </p:cNvPr>
          <p:cNvSpPr/>
          <p:nvPr/>
        </p:nvSpPr>
        <p:spPr>
          <a:xfrm>
            <a:off x="5851578" y="4381815"/>
            <a:ext cx="266235" cy="1463040"/>
          </a:xfrm>
          <a:prstGeom prst="rect">
            <a:avLst/>
          </a:prstGeom>
          <a:solidFill>
            <a:srgbClr val="FF33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7" name="Rectangle 106">
            <a:extLst>
              <a:ext uri="{FF2B5EF4-FFF2-40B4-BE49-F238E27FC236}">
                <a16:creationId xmlns:a16="http://schemas.microsoft.com/office/drawing/2014/main" id="{0AA0693A-3D19-49F8-B4C3-74B74C399A13}"/>
              </a:ext>
            </a:extLst>
          </p:cNvPr>
          <p:cNvSpPr/>
          <p:nvPr/>
        </p:nvSpPr>
        <p:spPr>
          <a:xfrm>
            <a:off x="5590995" y="2150231"/>
            <a:ext cx="266235" cy="1463040"/>
          </a:xfrm>
          <a:prstGeom prst="rect">
            <a:avLst/>
          </a:prstGeom>
          <a:solidFill>
            <a:schemeClr val="accent5">
              <a:lumMod val="7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8" name="Rectangle 107">
            <a:extLst>
              <a:ext uri="{FF2B5EF4-FFF2-40B4-BE49-F238E27FC236}">
                <a16:creationId xmlns:a16="http://schemas.microsoft.com/office/drawing/2014/main" id="{AA588FAA-A93B-4289-96FA-A95C543757C3}"/>
              </a:ext>
            </a:extLst>
          </p:cNvPr>
          <p:cNvSpPr/>
          <p:nvPr/>
        </p:nvSpPr>
        <p:spPr>
          <a:xfrm>
            <a:off x="1443373" y="4381815"/>
            <a:ext cx="266235" cy="1463040"/>
          </a:xfrm>
          <a:prstGeom prst="rect">
            <a:avLst/>
          </a:prstGeom>
          <a:solidFill>
            <a:srgbClr val="0066C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9" name="Rectangle 108">
            <a:extLst>
              <a:ext uri="{FF2B5EF4-FFF2-40B4-BE49-F238E27FC236}">
                <a16:creationId xmlns:a16="http://schemas.microsoft.com/office/drawing/2014/main" id="{C3FFFFB4-3529-4443-B99F-D7ACB4B5010E}"/>
              </a:ext>
            </a:extLst>
          </p:cNvPr>
          <p:cNvSpPr/>
          <p:nvPr/>
        </p:nvSpPr>
        <p:spPr>
          <a:xfrm>
            <a:off x="1187037" y="2150231"/>
            <a:ext cx="266235" cy="1463040"/>
          </a:xfrm>
          <a:prstGeom prst="rect">
            <a:avLst/>
          </a:prstGeom>
          <a:solidFill>
            <a:srgbClr val="00B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0" name="Oval 109">
            <a:extLst>
              <a:ext uri="{FF2B5EF4-FFF2-40B4-BE49-F238E27FC236}">
                <a16:creationId xmlns:a16="http://schemas.microsoft.com/office/drawing/2014/main" id="{39C6EDD3-1239-4FB5-B953-4A53ACA2AB31}"/>
              </a:ext>
            </a:extLst>
          </p:cNvPr>
          <p:cNvSpPr/>
          <p:nvPr/>
        </p:nvSpPr>
        <p:spPr>
          <a:xfrm>
            <a:off x="5643430" y="5756566"/>
            <a:ext cx="682530" cy="682530"/>
          </a:xfrm>
          <a:prstGeom prst="ellipse">
            <a:avLst/>
          </a:prstGeom>
          <a:solidFill>
            <a:srgbClr val="FF33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D</a:t>
            </a:r>
          </a:p>
        </p:txBody>
      </p:sp>
      <p:sp>
        <p:nvSpPr>
          <p:cNvPr id="111" name="Oval 110">
            <a:extLst>
              <a:ext uri="{FF2B5EF4-FFF2-40B4-BE49-F238E27FC236}">
                <a16:creationId xmlns:a16="http://schemas.microsoft.com/office/drawing/2014/main" id="{24B67A32-FA1F-4537-9068-234FB458EC0F}"/>
              </a:ext>
            </a:extLst>
          </p:cNvPr>
          <p:cNvSpPr/>
          <p:nvPr/>
        </p:nvSpPr>
        <p:spPr>
          <a:xfrm>
            <a:off x="5380409" y="1536742"/>
            <a:ext cx="682530" cy="682530"/>
          </a:xfrm>
          <a:prstGeom prst="ellipse">
            <a:avLst/>
          </a:prstGeom>
          <a:solidFill>
            <a:schemeClr val="accent5">
              <a:lumMod val="7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B</a:t>
            </a:r>
          </a:p>
        </p:txBody>
      </p:sp>
      <p:sp>
        <p:nvSpPr>
          <p:cNvPr id="112" name="Oval 111">
            <a:extLst>
              <a:ext uri="{FF2B5EF4-FFF2-40B4-BE49-F238E27FC236}">
                <a16:creationId xmlns:a16="http://schemas.microsoft.com/office/drawing/2014/main" id="{F86D9A3A-85C6-4A82-9A34-B33BBE66AEF7}"/>
              </a:ext>
            </a:extLst>
          </p:cNvPr>
          <p:cNvSpPr/>
          <p:nvPr/>
        </p:nvSpPr>
        <p:spPr>
          <a:xfrm>
            <a:off x="969631" y="1536742"/>
            <a:ext cx="682530" cy="682530"/>
          </a:xfrm>
          <a:prstGeom prst="ellipse">
            <a:avLst/>
          </a:prstGeom>
          <a:solidFill>
            <a:srgbClr val="00B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A</a:t>
            </a:r>
          </a:p>
        </p:txBody>
      </p:sp>
      <p:sp>
        <p:nvSpPr>
          <p:cNvPr id="113" name="Oval 112">
            <a:extLst>
              <a:ext uri="{FF2B5EF4-FFF2-40B4-BE49-F238E27FC236}">
                <a16:creationId xmlns:a16="http://schemas.microsoft.com/office/drawing/2014/main" id="{A9F23793-6BC4-42D0-B7F2-360468F254B2}"/>
              </a:ext>
            </a:extLst>
          </p:cNvPr>
          <p:cNvSpPr/>
          <p:nvPr/>
        </p:nvSpPr>
        <p:spPr>
          <a:xfrm>
            <a:off x="1233924" y="5756566"/>
            <a:ext cx="682530" cy="682530"/>
          </a:xfrm>
          <a:prstGeom prst="ellipse">
            <a:avLst/>
          </a:prstGeom>
          <a:solidFill>
            <a:srgbClr val="0066C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C</a:t>
            </a:r>
          </a:p>
        </p:txBody>
      </p:sp>
      <p:sp>
        <p:nvSpPr>
          <p:cNvPr id="114" name="TextBox 113">
            <a:extLst>
              <a:ext uri="{FF2B5EF4-FFF2-40B4-BE49-F238E27FC236}">
                <a16:creationId xmlns:a16="http://schemas.microsoft.com/office/drawing/2014/main" id="{1137A786-0D63-440E-A338-4729A8F4946C}"/>
              </a:ext>
            </a:extLst>
          </p:cNvPr>
          <p:cNvSpPr txBox="1"/>
          <p:nvPr/>
        </p:nvSpPr>
        <p:spPr>
          <a:xfrm>
            <a:off x="1906319" y="3848288"/>
            <a:ext cx="3679799" cy="338554"/>
          </a:xfrm>
          <a:prstGeom prst="rect">
            <a:avLst/>
          </a:prstGeom>
          <a:noFill/>
        </p:spPr>
        <p:txBody>
          <a:bodyPr wrap="square" rtlCol="0">
            <a:spAutoFit/>
          </a:bodyPr>
          <a:lstStyle/>
          <a:p>
            <a:pPr algn="ctr" defTabSz="914400"/>
            <a:r>
              <a:rPr lang="en-US" sz="1600" b="1" dirty="0">
                <a:latin typeface="Century Gothic" panose="020B0502020202020204" pitchFamily="34" charset="0"/>
              </a:rPr>
              <a:t>QUESTION 01</a:t>
            </a:r>
          </a:p>
        </p:txBody>
      </p:sp>
      <p:sp>
        <p:nvSpPr>
          <p:cNvPr id="2" name="TextBox 1">
            <a:extLst>
              <a:ext uri="{FF2B5EF4-FFF2-40B4-BE49-F238E27FC236}">
                <a16:creationId xmlns:a16="http://schemas.microsoft.com/office/drawing/2014/main" id="{25BA4126-A7A6-4C5C-9DC9-2B648E0A8D26}"/>
              </a:ext>
            </a:extLst>
          </p:cNvPr>
          <p:cNvSpPr txBox="1"/>
          <p:nvPr/>
        </p:nvSpPr>
        <p:spPr>
          <a:xfrm>
            <a:off x="63746" y="35463"/>
            <a:ext cx="8242769" cy="954107"/>
          </a:xfrm>
          <a:prstGeom prst="rect">
            <a:avLst/>
          </a:prstGeom>
          <a:noFill/>
        </p:spPr>
        <p:txBody>
          <a:bodyPr wrap="none" rtlCol="0">
            <a:spAutoFit/>
          </a:bodyPr>
          <a:lstStyle/>
          <a:p>
            <a:r>
              <a:rPr lang="en-US" sz="2800" dirty="0"/>
              <a:t>Surah Al-Ma’un is an _________________ surah which </a:t>
            </a:r>
            <a:br>
              <a:rPr lang="en-US" sz="2800" dirty="0"/>
            </a:br>
            <a:r>
              <a:rPr lang="en-US" sz="2800" dirty="0"/>
              <a:t>is in Juz’ __________.</a:t>
            </a:r>
          </a:p>
        </p:txBody>
      </p:sp>
      <p:sp>
        <p:nvSpPr>
          <p:cNvPr id="5" name="TextBox 4">
            <a:extLst>
              <a:ext uri="{FF2B5EF4-FFF2-40B4-BE49-F238E27FC236}">
                <a16:creationId xmlns:a16="http://schemas.microsoft.com/office/drawing/2014/main" id="{D7ED79A0-92A4-4681-A9E7-B194DB501CDD}"/>
              </a:ext>
            </a:extLst>
          </p:cNvPr>
          <p:cNvSpPr txBox="1"/>
          <p:nvPr/>
        </p:nvSpPr>
        <p:spPr>
          <a:xfrm>
            <a:off x="1582265" y="2267889"/>
            <a:ext cx="2136226" cy="954107"/>
          </a:xfrm>
          <a:prstGeom prst="rect">
            <a:avLst/>
          </a:prstGeom>
          <a:noFill/>
        </p:spPr>
        <p:txBody>
          <a:bodyPr wrap="none" rtlCol="0">
            <a:spAutoFit/>
          </a:bodyPr>
          <a:lstStyle/>
          <a:p>
            <a:r>
              <a:rPr lang="en-US" sz="2800" dirty="0"/>
              <a:t>Early Makkan</a:t>
            </a:r>
            <a:br>
              <a:rPr lang="en-US" sz="2800" dirty="0"/>
            </a:br>
            <a:r>
              <a:rPr lang="en-US" sz="2800" dirty="0"/>
              <a:t>29</a:t>
            </a:r>
          </a:p>
        </p:txBody>
      </p:sp>
      <p:sp>
        <p:nvSpPr>
          <p:cNvPr id="43" name="TextBox 42">
            <a:extLst>
              <a:ext uri="{FF2B5EF4-FFF2-40B4-BE49-F238E27FC236}">
                <a16:creationId xmlns:a16="http://schemas.microsoft.com/office/drawing/2014/main" id="{35E5A7BA-8E71-4F25-A6AC-250B85A70FB1}"/>
              </a:ext>
            </a:extLst>
          </p:cNvPr>
          <p:cNvSpPr txBox="1"/>
          <p:nvPr/>
        </p:nvSpPr>
        <p:spPr>
          <a:xfrm>
            <a:off x="1844340" y="4655598"/>
            <a:ext cx="2005934" cy="954107"/>
          </a:xfrm>
          <a:prstGeom prst="rect">
            <a:avLst/>
          </a:prstGeom>
          <a:noFill/>
        </p:spPr>
        <p:txBody>
          <a:bodyPr wrap="none" rtlCol="0">
            <a:spAutoFit/>
          </a:bodyPr>
          <a:lstStyle/>
          <a:p>
            <a:r>
              <a:rPr lang="en-US" sz="2800" dirty="0"/>
              <a:t>Mid Makkan</a:t>
            </a:r>
            <a:br>
              <a:rPr lang="en-US" sz="2800" dirty="0"/>
            </a:br>
            <a:r>
              <a:rPr lang="en-US" sz="2800" dirty="0"/>
              <a:t>30</a:t>
            </a:r>
          </a:p>
        </p:txBody>
      </p:sp>
      <p:sp>
        <p:nvSpPr>
          <p:cNvPr id="44" name="TextBox 43">
            <a:extLst>
              <a:ext uri="{FF2B5EF4-FFF2-40B4-BE49-F238E27FC236}">
                <a16:creationId xmlns:a16="http://schemas.microsoft.com/office/drawing/2014/main" id="{15B504DF-39C7-423F-8B43-501FBE83199D}"/>
              </a:ext>
            </a:extLst>
          </p:cNvPr>
          <p:cNvSpPr txBox="1"/>
          <p:nvPr/>
        </p:nvSpPr>
        <p:spPr>
          <a:xfrm>
            <a:off x="6245540" y="4558684"/>
            <a:ext cx="2136226" cy="954107"/>
          </a:xfrm>
          <a:prstGeom prst="rect">
            <a:avLst/>
          </a:prstGeom>
          <a:noFill/>
        </p:spPr>
        <p:txBody>
          <a:bodyPr wrap="none" rtlCol="0">
            <a:spAutoFit/>
          </a:bodyPr>
          <a:lstStyle/>
          <a:p>
            <a:r>
              <a:rPr lang="en-US" sz="2800" dirty="0"/>
              <a:t>Early Makkan</a:t>
            </a:r>
            <a:br>
              <a:rPr lang="en-US" sz="2800" dirty="0"/>
            </a:br>
            <a:r>
              <a:rPr lang="en-US" sz="2800" dirty="0"/>
              <a:t>30</a:t>
            </a:r>
          </a:p>
        </p:txBody>
      </p:sp>
      <p:sp>
        <p:nvSpPr>
          <p:cNvPr id="45" name="TextBox 44">
            <a:extLst>
              <a:ext uri="{FF2B5EF4-FFF2-40B4-BE49-F238E27FC236}">
                <a16:creationId xmlns:a16="http://schemas.microsoft.com/office/drawing/2014/main" id="{1F2E59A3-876E-4E6C-A298-F56B4F00BC1F}"/>
              </a:ext>
            </a:extLst>
          </p:cNvPr>
          <p:cNvSpPr txBox="1"/>
          <p:nvPr/>
        </p:nvSpPr>
        <p:spPr>
          <a:xfrm>
            <a:off x="5951029" y="2211941"/>
            <a:ext cx="2005934" cy="954107"/>
          </a:xfrm>
          <a:prstGeom prst="rect">
            <a:avLst/>
          </a:prstGeom>
          <a:noFill/>
        </p:spPr>
        <p:txBody>
          <a:bodyPr wrap="none" rtlCol="0">
            <a:spAutoFit/>
          </a:bodyPr>
          <a:lstStyle/>
          <a:p>
            <a:r>
              <a:rPr lang="en-US" sz="2800" dirty="0"/>
              <a:t>Mid Makkan</a:t>
            </a:r>
            <a:br>
              <a:rPr lang="en-US" sz="2800" dirty="0"/>
            </a:br>
            <a:r>
              <a:rPr lang="en-US" sz="2800" dirty="0"/>
              <a:t>29</a:t>
            </a:r>
          </a:p>
        </p:txBody>
      </p:sp>
      <p:pic>
        <p:nvPicPr>
          <p:cNvPr id="33" name="Picture 4" descr="Surah Al-Maun - English Translation | Quran Translate">
            <a:extLst>
              <a:ext uri="{FF2B5EF4-FFF2-40B4-BE49-F238E27FC236}">
                <a16:creationId xmlns:a16="http://schemas.microsoft.com/office/drawing/2014/main" id="{E97797A9-51D6-41FE-B4B0-EF089C6DBC68}"/>
              </a:ext>
            </a:extLst>
          </p:cNvPr>
          <p:cNvPicPr>
            <a:picLocks noChangeAspect="1" noChangeArrowheads="1"/>
          </p:cNvPicPr>
          <p:nvPr/>
        </p:nvPicPr>
        <p:blipFill>
          <a:blip r:embed="rId3">
            <a:biLevel thresh="75000"/>
            <a:extLst>
              <a:ext uri="{28A0092B-C50C-407E-A947-70E740481C1C}">
                <a14:useLocalDpi xmlns:a14="http://schemas.microsoft.com/office/drawing/2010/main" val="0"/>
              </a:ext>
            </a:extLst>
          </a:blip>
          <a:srcRect/>
          <a:stretch>
            <a:fillRect/>
          </a:stretch>
        </p:blipFill>
        <p:spPr bwMode="auto">
          <a:xfrm>
            <a:off x="6429868" y="5892765"/>
            <a:ext cx="1188720" cy="410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913143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1+#ppt_w/2"/>
                                          </p:val>
                                        </p:tav>
                                        <p:tav tm="100000">
                                          <p:val>
                                            <p:strVal val="#ppt_x"/>
                                          </p:val>
                                        </p:tav>
                                      </p:tavLst>
                                    </p:anim>
                                    <p:anim calcmode="lin" valueType="num">
                                      <p:cBhvr additive="base">
                                        <p:cTn id="8" dur="5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459C9D9C-0AD9-450A-868C-2334710A94CF}"/>
              </a:ext>
            </a:extLst>
          </p:cNvPr>
          <p:cNvSpPr/>
          <p:nvPr/>
        </p:nvSpPr>
        <p:spPr>
          <a:xfrm>
            <a:off x="2286" y="0"/>
            <a:ext cx="9141714" cy="6856718"/>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1" name="Freeform: Shape 90">
            <a:extLst>
              <a:ext uri="{FF2B5EF4-FFF2-40B4-BE49-F238E27FC236}">
                <a16:creationId xmlns:a16="http://schemas.microsoft.com/office/drawing/2014/main" id="{1EB4E669-66B7-4CB3-8861-93EC4B75E750}"/>
              </a:ext>
            </a:extLst>
          </p:cNvPr>
          <p:cNvSpPr/>
          <p:nvPr/>
        </p:nvSpPr>
        <p:spPr>
          <a:xfrm flipV="1">
            <a:off x="627608" y="1488125"/>
            <a:ext cx="721080" cy="2218191"/>
          </a:xfrm>
          <a:custGeom>
            <a:avLst/>
            <a:gdLst>
              <a:gd name="connsiteX0" fmla="*/ 209449 w 682530"/>
              <a:gd name="connsiteY0" fmla="*/ 0 h 2346037"/>
              <a:gd name="connsiteX1" fmla="*/ 475684 w 682530"/>
              <a:gd name="connsiteY1" fmla="*/ 0 h 2346037"/>
              <a:gd name="connsiteX2" fmla="*/ 475684 w 682530"/>
              <a:gd name="connsiteY2" fmla="*/ 1691185 h 2346037"/>
              <a:gd name="connsiteX3" fmla="*/ 532069 w 682530"/>
              <a:gd name="connsiteY3" fmla="*/ 1721790 h 2346037"/>
              <a:gd name="connsiteX4" fmla="*/ 682530 w 682530"/>
              <a:gd name="connsiteY4" fmla="*/ 2004772 h 2346037"/>
              <a:gd name="connsiteX5" fmla="*/ 341265 w 682530"/>
              <a:gd name="connsiteY5" fmla="*/ 2346037 h 2346037"/>
              <a:gd name="connsiteX6" fmla="*/ 0 w 682530"/>
              <a:gd name="connsiteY6" fmla="*/ 2004772 h 2346037"/>
              <a:gd name="connsiteX7" fmla="*/ 208429 w 682530"/>
              <a:gd name="connsiteY7" fmla="*/ 1690326 h 2346037"/>
              <a:gd name="connsiteX8" fmla="*/ 209449 w 682530"/>
              <a:gd name="connsiteY8" fmla="*/ 1690120 h 2346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2530" h="2346037">
                <a:moveTo>
                  <a:pt x="209449" y="0"/>
                </a:moveTo>
                <a:lnTo>
                  <a:pt x="475684" y="0"/>
                </a:lnTo>
                <a:lnTo>
                  <a:pt x="475684" y="1691185"/>
                </a:lnTo>
                <a:lnTo>
                  <a:pt x="532069" y="1721790"/>
                </a:lnTo>
                <a:cubicBezTo>
                  <a:pt x="622846" y="1783118"/>
                  <a:pt x="682530" y="1886975"/>
                  <a:pt x="682530" y="2004772"/>
                </a:cubicBezTo>
                <a:cubicBezTo>
                  <a:pt x="682530" y="2193247"/>
                  <a:pt x="529740" y="2346037"/>
                  <a:pt x="341265" y="2346037"/>
                </a:cubicBezTo>
                <a:cubicBezTo>
                  <a:pt x="152790" y="2346037"/>
                  <a:pt x="0" y="2193247"/>
                  <a:pt x="0" y="2004772"/>
                </a:cubicBezTo>
                <a:cubicBezTo>
                  <a:pt x="0" y="1863416"/>
                  <a:pt x="85944" y="1742133"/>
                  <a:pt x="208429" y="1690326"/>
                </a:cubicBezTo>
                <a:lnTo>
                  <a:pt x="209449" y="1690120"/>
                </a:lnTo>
                <a:close/>
              </a:path>
            </a:pathLst>
          </a:custGeom>
          <a:solidFill>
            <a:sysClr val="windowText" lastClr="000000">
              <a:alpha val="14000"/>
            </a:sysClr>
          </a:solidFill>
          <a:ln w="12700" cap="flat" cmpd="sng" algn="ctr">
            <a:noFill/>
            <a:prstDash val="solid"/>
            <a:miter lim="800000"/>
          </a:ln>
          <a:effectLst>
            <a:softEdge rad="50800"/>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2" name="Freeform: Shape 91">
            <a:extLst>
              <a:ext uri="{FF2B5EF4-FFF2-40B4-BE49-F238E27FC236}">
                <a16:creationId xmlns:a16="http://schemas.microsoft.com/office/drawing/2014/main" id="{FCFACE98-235F-421C-81E8-99322C022D41}"/>
              </a:ext>
            </a:extLst>
          </p:cNvPr>
          <p:cNvSpPr/>
          <p:nvPr/>
        </p:nvSpPr>
        <p:spPr>
          <a:xfrm flipV="1">
            <a:off x="4969569" y="1431980"/>
            <a:ext cx="721080" cy="2218191"/>
          </a:xfrm>
          <a:custGeom>
            <a:avLst/>
            <a:gdLst>
              <a:gd name="connsiteX0" fmla="*/ 209449 w 682530"/>
              <a:gd name="connsiteY0" fmla="*/ 0 h 2346037"/>
              <a:gd name="connsiteX1" fmla="*/ 475684 w 682530"/>
              <a:gd name="connsiteY1" fmla="*/ 0 h 2346037"/>
              <a:gd name="connsiteX2" fmla="*/ 475684 w 682530"/>
              <a:gd name="connsiteY2" fmla="*/ 1691185 h 2346037"/>
              <a:gd name="connsiteX3" fmla="*/ 532069 w 682530"/>
              <a:gd name="connsiteY3" fmla="*/ 1721790 h 2346037"/>
              <a:gd name="connsiteX4" fmla="*/ 682530 w 682530"/>
              <a:gd name="connsiteY4" fmla="*/ 2004772 h 2346037"/>
              <a:gd name="connsiteX5" fmla="*/ 341265 w 682530"/>
              <a:gd name="connsiteY5" fmla="*/ 2346037 h 2346037"/>
              <a:gd name="connsiteX6" fmla="*/ 0 w 682530"/>
              <a:gd name="connsiteY6" fmla="*/ 2004772 h 2346037"/>
              <a:gd name="connsiteX7" fmla="*/ 208429 w 682530"/>
              <a:gd name="connsiteY7" fmla="*/ 1690326 h 2346037"/>
              <a:gd name="connsiteX8" fmla="*/ 209449 w 682530"/>
              <a:gd name="connsiteY8" fmla="*/ 1690120 h 2346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2530" h="2346037">
                <a:moveTo>
                  <a:pt x="209449" y="0"/>
                </a:moveTo>
                <a:lnTo>
                  <a:pt x="475684" y="0"/>
                </a:lnTo>
                <a:lnTo>
                  <a:pt x="475684" y="1691185"/>
                </a:lnTo>
                <a:lnTo>
                  <a:pt x="532069" y="1721790"/>
                </a:lnTo>
                <a:cubicBezTo>
                  <a:pt x="622846" y="1783118"/>
                  <a:pt x="682530" y="1886975"/>
                  <a:pt x="682530" y="2004772"/>
                </a:cubicBezTo>
                <a:cubicBezTo>
                  <a:pt x="682530" y="2193247"/>
                  <a:pt x="529740" y="2346037"/>
                  <a:pt x="341265" y="2346037"/>
                </a:cubicBezTo>
                <a:cubicBezTo>
                  <a:pt x="152790" y="2346037"/>
                  <a:pt x="0" y="2193247"/>
                  <a:pt x="0" y="2004772"/>
                </a:cubicBezTo>
                <a:cubicBezTo>
                  <a:pt x="0" y="1863416"/>
                  <a:pt x="85944" y="1742133"/>
                  <a:pt x="208429" y="1690326"/>
                </a:cubicBezTo>
                <a:lnTo>
                  <a:pt x="209449" y="1690120"/>
                </a:lnTo>
                <a:close/>
              </a:path>
            </a:pathLst>
          </a:custGeom>
          <a:solidFill>
            <a:sysClr val="windowText" lastClr="000000">
              <a:alpha val="14000"/>
            </a:sysClr>
          </a:solidFill>
          <a:ln w="12700" cap="flat" cmpd="sng" algn="ctr">
            <a:noFill/>
            <a:prstDash val="solid"/>
            <a:miter lim="800000"/>
          </a:ln>
          <a:effectLst>
            <a:softEdge rad="50800"/>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3" name="Freeform: Shape 92">
            <a:extLst>
              <a:ext uri="{FF2B5EF4-FFF2-40B4-BE49-F238E27FC236}">
                <a16:creationId xmlns:a16="http://schemas.microsoft.com/office/drawing/2014/main" id="{07196FBA-EDB4-4E29-86EB-F1CC88CC0217}"/>
              </a:ext>
            </a:extLst>
          </p:cNvPr>
          <p:cNvSpPr/>
          <p:nvPr/>
        </p:nvSpPr>
        <p:spPr>
          <a:xfrm>
            <a:off x="912353" y="4367766"/>
            <a:ext cx="721080" cy="2218191"/>
          </a:xfrm>
          <a:custGeom>
            <a:avLst/>
            <a:gdLst>
              <a:gd name="connsiteX0" fmla="*/ 209449 w 682530"/>
              <a:gd name="connsiteY0" fmla="*/ 0 h 2346037"/>
              <a:gd name="connsiteX1" fmla="*/ 475684 w 682530"/>
              <a:gd name="connsiteY1" fmla="*/ 0 h 2346037"/>
              <a:gd name="connsiteX2" fmla="*/ 475684 w 682530"/>
              <a:gd name="connsiteY2" fmla="*/ 1691185 h 2346037"/>
              <a:gd name="connsiteX3" fmla="*/ 532069 w 682530"/>
              <a:gd name="connsiteY3" fmla="*/ 1721790 h 2346037"/>
              <a:gd name="connsiteX4" fmla="*/ 682530 w 682530"/>
              <a:gd name="connsiteY4" fmla="*/ 2004772 h 2346037"/>
              <a:gd name="connsiteX5" fmla="*/ 341265 w 682530"/>
              <a:gd name="connsiteY5" fmla="*/ 2346037 h 2346037"/>
              <a:gd name="connsiteX6" fmla="*/ 0 w 682530"/>
              <a:gd name="connsiteY6" fmla="*/ 2004772 h 2346037"/>
              <a:gd name="connsiteX7" fmla="*/ 208429 w 682530"/>
              <a:gd name="connsiteY7" fmla="*/ 1690326 h 2346037"/>
              <a:gd name="connsiteX8" fmla="*/ 209449 w 682530"/>
              <a:gd name="connsiteY8" fmla="*/ 1690120 h 2346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2530" h="2346037">
                <a:moveTo>
                  <a:pt x="209449" y="0"/>
                </a:moveTo>
                <a:lnTo>
                  <a:pt x="475684" y="0"/>
                </a:lnTo>
                <a:lnTo>
                  <a:pt x="475684" y="1691185"/>
                </a:lnTo>
                <a:lnTo>
                  <a:pt x="532069" y="1721790"/>
                </a:lnTo>
                <a:cubicBezTo>
                  <a:pt x="622846" y="1783118"/>
                  <a:pt x="682530" y="1886975"/>
                  <a:pt x="682530" y="2004772"/>
                </a:cubicBezTo>
                <a:cubicBezTo>
                  <a:pt x="682530" y="2193247"/>
                  <a:pt x="529740" y="2346037"/>
                  <a:pt x="341265" y="2346037"/>
                </a:cubicBezTo>
                <a:cubicBezTo>
                  <a:pt x="152790" y="2346037"/>
                  <a:pt x="0" y="2193247"/>
                  <a:pt x="0" y="2004772"/>
                </a:cubicBezTo>
                <a:cubicBezTo>
                  <a:pt x="0" y="1863416"/>
                  <a:pt x="85944" y="1742133"/>
                  <a:pt x="208429" y="1690326"/>
                </a:cubicBezTo>
                <a:lnTo>
                  <a:pt x="209449" y="1690120"/>
                </a:lnTo>
                <a:close/>
              </a:path>
            </a:pathLst>
          </a:custGeom>
          <a:solidFill>
            <a:sysClr val="windowText" lastClr="000000">
              <a:alpha val="14000"/>
            </a:sysClr>
          </a:solidFill>
          <a:ln w="12700" cap="flat" cmpd="sng" algn="ctr">
            <a:noFill/>
            <a:prstDash val="solid"/>
            <a:miter lim="800000"/>
          </a:ln>
          <a:effectLst>
            <a:softEdge rad="50800"/>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4" name="Freeform: Shape 93">
            <a:extLst>
              <a:ext uri="{FF2B5EF4-FFF2-40B4-BE49-F238E27FC236}">
                <a16:creationId xmlns:a16="http://schemas.microsoft.com/office/drawing/2014/main" id="{FC318B93-687A-4AB5-A989-E90EE456F606}"/>
              </a:ext>
            </a:extLst>
          </p:cNvPr>
          <p:cNvSpPr/>
          <p:nvPr/>
        </p:nvSpPr>
        <p:spPr>
          <a:xfrm>
            <a:off x="5316312" y="4307358"/>
            <a:ext cx="721080" cy="2218191"/>
          </a:xfrm>
          <a:custGeom>
            <a:avLst/>
            <a:gdLst>
              <a:gd name="connsiteX0" fmla="*/ 209449 w 682530"/>
              <a:gd name="connsiteY0" fmla="*/ 0 h 2346037"/>
              <a:gd name="connsiteX1" fmla="*/ 475684 w 682530"/>
              <a:gd name="connsiteY1" fmla="*/ 0 h 2346037"/>
              <a:gd name="connsiteX2" fmla="*/ 475684 w 682530"/>
              <a:gd name="connsiteY2" fmla="*/ 1691185 h 2346037"/>
              <a:gd name="connsiteX3" fmla="*/ 532069 w 682530"/>
              <a:gd name="connsiteY3" fmla="*/ 1721790 h 2346037"/>
              <a:gd name="connsiteX4" fmla="*/ 682530 w 682530"/>
              <a:gd name="connsiteY4" fmla="*/ 2004772 h 2346037"/>
              <a:gd name="connsiteX5" fmla="*/ 341265 w 682530"/>
              <a:gd name="connsiteY5" fmla="*/ 2346037 h 2346037"/>
              <a:gd name="connsiteX6" fmla="*/ 0 w 682530"/>
              <a:gd name="connsiteY6" fmla="*/ 2004772 h 2346037"/>
              <a:gd name="connsiteX7" fmla="*/ 208429 w 682530"/>
              <a:gd name="connsiteY7" fmla="*/ 1690326 h 2346037"/>
              <a:gd name="connsiteX8" fmla="*/ 209449 w 682530"/>
              <a:gd name="connsiteY8" fmla="*/ 1690120 h 2346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2530" h="2346037">
                <a:moveTo>
                  <a:pt x="209449" y="0"/>
                </a:moveTo>
                <a:lnTo>
                  <a:pt x="475684" y="0"/>
                </a:lnTo>
                <a:lnTo>
                  <a:pt x="475684" y="1691185"/>
                </a:lnTo>
                <a:lnTo>
                  <a:pt x="532069" y="1721790"/>
                </a:lnTo>
                <a:cubicBezTo>
                  <a:pt x="622846" y="1783118"/>
                  <a:pt x="682530" y="1886975"/>
                  <a:pt x="682530" y="2004772"/>
                </a:cubicBezTo>
                <a:cubicBezTo>
                  <a:pt x="682530" y="2193247"/>
                  <a:pt x="529740" y="2346037"/>
                  <a:pt x="341265" y="2346037"/>
                </a:cubicBezTo>
                <a:cubicBezTo>
                  <a:pt x="152790" y="2346037"/>
                  <a:pt x="0" y="2193247"/>
                  <a:pt x="0" y="2004772"/>
                </a:cubicBezTo>
                <a:cubicBezTo>
                  <a:pt x="0" y="1863416"/>
                  <a:pt x="85944" y="1742133"/>
                  <a:pt x="208429" y="1690326"/>
                </a:cubicBezTo>
                <a:lnTo>
                  <a:pt x="209449" y="1690120"/>
                </a:lnTo>
                <a:close/>
              </a:path>
            </a:pathLst>
          </a:custGeom>
          <a:solidFill>
            <a:sysClr val="windowText" lastClr="000000">
              <a:alpha val="14000"/>
            </a:sysClr>
          </a:solidFill>
          <a:ln w="12700" cap="flat" cmpd="sng" algn="ctr">
            <a:noFill/>
            <a:prstDash val="solid"/>
            <a:miter lim="800000"/>
          </a:ln>
          <a:effectLst>
            <a:softEdge rad="50800"/>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5" name="Rectangle: Rounded Corners 94">
            <a:extLst>
              <a:ext uri="{FF2B5EF4-FFF2-40B4-BE49-F238E27FC236}">
                <a16:creationId xmlns:a16="http://schemas.microsoft.com/office/drawing/2014/main" id="{00AF098D-0054-46F4-984A-557D57A7C1F8}"/>
              </a:ext>
            </a:extLst>
          </p:cNvPr>
          <p:cNvSpPr/>
          <p:nvPr/>
        </p:nvSpPr>
        <p:spPr>
          <a:xfrm>
            <a:off x="-142517" y="3706317"/>
            <a:ext cx="6829060" cy="1202083"/>
          </a:xfrm>
          <a:prstGeom prst="roundRect">
            <a:avLst>
              <a:gd name="adj" fmla="val 50000"/>
            </a:avLst>
          </a:prstGeom>
          <a:solidFill>
            <a:sysClr val="windowText" lastClr="000000">
              <a:alpha val="36000"/>
            </a:sysClr>
          </a:solidFill>
          <a:ln w="12700" cap="flat" cmpd="sng" algn="ctr">
            <a:noFill/>
            <a:prstDash val="solid"/>
            <a:miter lim="800000"/>
          </a:ln>
          <a:effectLst>
            <a:softEdge rad="2667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6" name="Rectangle 95">
            <a:extLst>
              <a:ext uri="{FF2B5EF4-FFF2-40B4-BE49-F238E27FC236}">
                <a16:creationId xmlns:a16="http://schemas.microsoft.com/office/drawing/2014/main" id="{BD8181F3-4B63-4E49-AFFD-0DB27C2020D7}"/>
              </a:ext>
            </a:extLst>
          </p:cNvPr>
          <p:cNvSpPr/>
          <p:nvPr/>
        </p:nvSpPr>
        <p:spPr>
          <a:xfrm>
            <a:off x="1181821" y="3594027"/>
            <a:ext cx="5167037" cy="787790"/>
          </a:xfrm>
          <a:prstGeom prst="rect">
            <a:avLst/>
          </a:prstGeom>
          <a:gradFill flip="none" rotWithShape="1">
            <a:gsLst>
              <a:gs pos="43000">
                <a:srgbClr val="FAAD2D"/>
              </a:gs>
              <a:gs pos="25000">
                <a:srgbClr val="EC9406"/>
              </a:gs>
              <a:gs pos="13000">
                <a:srgbClr val="FAAD2D"/>
              </a:gs>
              <a:gs pos="90000">
                <a:srgbClr val="FAAD2D"/>
              </a:gs>
              <a:gs pos="71000">
                <a:srgbClr val="FAAD2D"/>
              </a:gs>
              <a:gs pos="82000">
                <a:srgbClr val="EC9406"/>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7" name="Rectangle: Top Corners Rounded 96">
            <a:extLst>
              <a:ext uri="{FF2B5EF4-FFF2-40B4-BE49-F238E27FC236}">
                <a16:creationId xmlns:a16="http://schemas.microsoft.com/office/drawing/2014/main" id="{01BB221D-7B01-44B2-AB7A-81D49B5A899D}"/>
              </a:ext>
            </a:extLst>
          </p:cNvPr>
          <p:cNvSpPr/>
          <p:nvPr/>
        </p:nvSpPr>
        <p:spPr>
          <a:xfrm rot="16200000">
            <a:off x="394031" y="3594027"/>
            <a:ext cx="787790" cy="787790"/>
          </a:xfrm>
          <a:prstGeom prst="round2SameRect">
            <a:avLst>
              <a:gd name="adj1" fmla="val 50000"/>
              <a:gd name="adj2" fmla="val 0"/>
            </a:avLst>
          </a:prstGeom>
          <a:gradFill flip="none" rotWithShape="1">
            <a:gsLst>
              <a:gs pos="24000">
                <a:srgbClr val="4472C4">
                  <a:lumMod val="5000"/>
                  <a:lumOff val="95000"/>
                </a:srgbClr>
              </a:gs>
              <a:gs pos="87000">
                <a:sysClr val="window" lastClr="FFFFFF">
                  <a:lumMod val="85000"/>
                </a:sysClr>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8" name="Trapezoid 97">
            <a:extLst>
              <a:ext uri="{FF2B5EF4-FFF2-40B4-BE49-F238E27FC236}">
                <a16:creationId xmlns:a16="http://schemas.microsoft.com/office/drawing/2014/main" id="{405FD1B8-4783-462F-83CE-1575F10BA7A6}"/>
              </a:ext>
            </a:extLst>
          </p:cNvPr>
          <p:cNvSpPr/>
          <p:nvPr/>
        </p:nvSpPr>
        <p:spPr>
          <a:xfrm rot="5400000">
            <a:off x="6475466" y="3467417"/>
            <a:ext cx="787791" cy="1041009"/>
          </a:xfrm>
          <a:prstGeom prst="trapezoid">
            <a:avLst>
              <a:gd name="adj" fmla="val 46622"/>
            </a:avLst>
          </a:prstGeom>
          <a:gradFill flip="none" rotWithShape="1">
            <a:gsLst>
              <a:gs pos="0">
                <a:srgbClr val="E2C299"/>
              </a:gs>
              <a:gs pos="56000">
                <a:srgbClr val="E2C299"/>
              </a:gs>
              <a:gs pos="71000">
                <a:srgbClr val="B88973"/>
              </a:gs>
            </a:gsLst>
            <a:lin ang="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9" name="Trapezoid 98">
            <a:extLst>
              <a:ext uri="{FF2B5EF4-FFF2-40B4-BE49-F238E27FC236}">
                <a16:creationId xmlns:a16="http://schemas.microsoft.com/office/drawing/2014/main" id="{5563C588-B530-4BC6-8C8A-387DA6F334E3}"/>
              </a:ext>
            </a:extLst>
          </p:cNvPr>
          <p:cNvSpPr/>
          <p:nvPr/>
        </p:nvSpPr>
        <p:spPr>
          <a:xfrm rot="5400000">
            <a:off x="7052518" y="3803563"/>
            <a:ext cx="312138" cy="368718"/>
          </a:xfrm>
          <a:prstGeom prst="trapezoid">
            <a:avLst>
              <a:gd name="adj" fmla="val 43663"/>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0" name="Rectangle 99">
            <a:extLst>
              <a:ext uri="{FF2B5EF4-FFF2-40B4-BE49-F238E27FC236}">
                <a16:creationId xmlns:a16="http://schemas.microsoft.com/office/drawing/2014/main" id="{A9E2EE93-0A5C-49E1-8EE4-FDEB7BBCE325}"/>
              </a:ext>
            </a:extLst>
          </p:cNvPr>
          <p:cNvSpPr/>
          <p:nvPr/>
        </p:nvSpPr>
        <p:spPr>
          <a:xfrm>
            <a:off x="6128344" y="3594025"/>
            <a:ext cx="220513" cy="787790"/>
          </a:xfrm>
          <a:prstGeom prst="rect">
            <a:avLst/>
          </a:prstGeom>
          <a:gradFill flip="none" rotWithShape="1">
            <a:gsLst>
              <a:gs pos="43000">
                <a:srgbClr val="FFFF00"/>
              </a:gs>
              <a:gs pos="25000">
                <a:srgbClr val="FF9900"/>
              </a:gs>
              <a:gs pos="13000">
                <a:srgbClr val="FFFF00"/>
              </a:gs>
              <a:gs pos="90000">
                <a:srgbClr val="FFFF00"/>
              </a:gs>
              <a:gs pos="71000">
                <a:srgbClr val="FFFF00"/>
              </a:gs>
              <a:gs pos="82000">
                <a:srgbClr val="FF9900"/>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1" name="Rectangle 100">
            <a:extLst>
              <a:ext uri="{FF2B5EF4-FFF2-40B4-BE49-F238E27FC236}">
                <a16:creationId xmlns:a16="http://schemas.microsoft.com/office/drawing/2014/main" id="{3D159AFE-6E35-43BA-9DA2-6B8D0C0FC553}"/>
              </a:ext>
            </a:extLst>
          </p:cNvPr>
          <p:cNvSpPr/>
          <p:nvPr/>
        </p:nvSpPr>
        <p:spPr>
          <a:xfrm>
            <a:off x="5857231" y="3594025"/>
            <a:ext cx="266235" cy="787790"/>
          </a:xfrm>
          <a:prstGeom prst="rect">
            <a:avLst/>
          </a:prstGeom>
          <a:gradFill flip="none" rotWithShape="1">
            <a:gsLst>
              <a:gs pos="43000">
                <a:srgbClr val="FF3300"/>
              </a:gs>
              <a:gs pos="25000">
                <a:srgbClr val="9A0000"/>
              </a:gs>
              <a:gs pos="13000">
                <a:srgbClr val="FF3300"/>
              </a:gs>
              <a:gs pos="90000">
                <a:srgbClr val="FF3300"/>
              </a:gs>
              <a:gs pos="71000">
                <a:srgbClr val="FF3300"/>
              </a:gs>
              <a:gs pos="82000">
                <a:srgbClr val="9A0000"/>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2" name="Rectangle 101">
            <a:extLst>
              <a:ext uri="{FF2B5EF4-FFF2-40B4-BE49-F238E27FC236}">
                <a16:creationId xmlns:a16="http://schemas.microsoft.com/office/drawing/2014/main" id="{1681C991-6F97-4A4C-8FB2-64FBA0B2FC60}"/>
              </a:ext>
            </a:extLst>
          </p:cNvPr>
          <p:cNvSpPr/>
          <p:nvPr/>
        </p:nvSpPr>
        <p:spPr>
          <a:xfrm>
            <a:off x="5588557" y="3594025"/>
            <a:ext cx="266235" cy="787790"/>
          </a:xfrm>
          <a:prstGeom prst="rect">
            <a:avLst/>
          </a:prstGeom>
          <a:gradFill flip="none" rotWithShape="1">
            <a:gsLst>
              <a:gs pos="43000">
                <a:schemeClr val="accent5">
                  <a:lumMod val="75000"/>
                </a:schemeClr>
              </a:gs>
              <a:gs pos="25000">
                <a:srgbClr val="006666"/>
              </a:gs>
              <a:gs pos="13000">
                <a:schemeClr val="accent5">
                  <a:lumMod val="75000"/>
                </a:schemeClr>
              </a:gs>
              <a:gs pos="92000">
                <a:schemeClr val="accent5">
                  <a:lumMod val="75000"/>
                </a:schemeClr>
              </a:gs>
              <a:gs pos="71000">
                <a:schemeClr val="accent5">
                  <a:lumMod val="75000"/>
                </a:schemeClr>
              </a:gs>
              <a:gs pos="82000">
                <a:srgbClr val="006666"/>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3" name="Rectangle 102">
            <a:extLst>
              <a:ext uri="{FF2B5EF4-FFF2-40B4-BE49-F238E27FC236}">
                <a16:creationId xmlns:a16="http://schemas.microsoft.com/office/drawing/2014/main" id="{A47171B7-687A-4428-A83C-9F7166E8F4BF}"/>
              </a:ext>
            </a:extLst>
          </p:cNvPr>
          <p:cNvSpPr/>
          <p:nvPr/>
        </p:nvSpPr>
        <p:spPr>
          <a:xfrm>
            <a:off x="1703278" y="3594027"/>
            <a:ext cx="220513" cy="787790"/>
          </a:xfrm>
          <a:prstGeom prst="rect">
            <a:avLst/>
          </a:prstGeom>
          <a:gradFill flip="none" rotWithShape="1">
            <a:gsLst>
              <a:gs pos="43000">
                <a:srgbClr val="FF00FF"/>
              </a:gs>
              <a:gs pos="25000">
                <a:srgbClr val="660066"/>
              </a:gs>
              <a:gs pos="13000">
                <a:srgbClr val="FF00FF"/>
              </a:gs>
              <a:gs pos="90000">
                <a:srgbClr val="FF00FF"/>
              </a:gs>
              <a:gs pos="71000">
                <a:srgbClr val="FF00FF"/>
              </a:gs>
              <a:gs pos="82000">
                <a:srgbClr val="660066"/>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4" name="Rectangle 103">
            <a:extLst>
              <a:ext uri="{FF2B5EF4-FFF2-40B4-BE49-F238E27FC236}">
                <a16:creationId xmlns:a16="http://schemas.microsoft.com/office/drawing/2014/main" id="{D945C956-992F-4183-B6D7-EDACAEE46441}"/>
              </a:ext>
            </a:extLst>
          </p:cNvPr>
          <p:cNvSpPr/>
          <p:nvPr/>
        </p:nvSpPr>
        <p:spPr>
          <a:xfrm>
            <a:off x="1446453" y="3594027"/>
            <a:ext cx="266235" cy="787790"/>
          </a:xfrm>
          <a:prstGeom prst="rect">
            <a:avLst/>
          </a:prstGeom>
          <a:gradFill flip="none" rotWithShape="1">
            <a:gsLst>
              <a:gs pos="43000">
                <a:srgbClr val="0066CC"/>
              </a:gs>
              <a:gs pos="25000">
                <a:srgbClr val="000099"/>
              </a:gs>
              <a:gs pos="13000">
                <a:srgbClr val="0066CC"/>
              </a:gs>
              <a:gs pos="90000">
                <a:srgbClr val="0066CC"/>
              </a:gs>
              <a:gs pos="71000">
                <a:srgbClr val="0066CC"/>
              </a:gs>
              <a:gs pos="82000">
                <a:srgbClr val="000099"/>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5" name="Rectangle 104">
            <a:extLst>
              <a:ext uri="{FF2B5EF4-FFF2-40B4-BE49-F238E27FC236}">
                <a16:creationId xmlns:a16="http://schemas.microsoft.com/office/drawing/2014/main" id="{096B4BFF-40D2-4F2E-89A5-9A01FD2F0C6E}"/>
              </a:ext>
            </a:extLst>
          </p:cNvPr>
          <p:cNvSpPr/>
          <p:nvPr/>
        </p:nvSpPr>
        <p:spPr>
          <a:xfrm>
            <a:off x="1177779" y="3594027"/>
            <a:ext cx="266235" cy="787790"/>
          </a:xfrm>
          <a:prstGeom prst="rect">
            <a:avLst/>
          </a:prstGeom>
          <a:gradFill flip="none" rotWithShape="1">
            <a:gsLst>
              <a:gs pos="47000">
                <a:srgbClr val="4A8522"/>
              </a:gs>
              <a:gs pos="25000">
                <a:srgbClr val="00CC00"/>
              </a:gs>
              <a:gs pos="13000">
                <a:srgbClr val="4A8522"/>
              </a:gs>
              <a:gs pos="90000">
                <a:srgbClr val="4A8522"/>
              </a:gs>
              <a:gs pos="71000">
                <a:srgbClr val="4A8522"/>
              </a:gs>
              <a:gs pos="82000">
                <a:srgbClr val="00CC00"/>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6" name="Rectangle 105">
            <a:extLst>
              <a:ext uri="{FF2B5EF4-FFF2-40B4-BE49-F238E27FC236}">
                <a16:creationId xmlns:a16="http://schemas.microsoft.com/office/drawing/2014/main" id="{3202C099-37E6-4784-9BBC-AC8D9BB9741F}"/>
              </a:ext>
            </a:extLst>
          </p:cNvPr>
          <p:cNvSpPr/>
          <p:nvPr/>
        </p:nvSpPr>
        <p:spPr>
          <a:xfrm>
            <a:off x="5851578" y="4381815"/>
            <a:ext cx="266235" cy="1463040"/>
          </a:xfrm>
          <a:prstGeom prst="rect">
            <a:avLst/>
          </a:prstGeom>
          <a:solidFill>
            <a:srgbClr val="FF33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7" name="Rectangle 106">
            <a:extLst>
              <a:ext uri="{FF2B5EF4-FFF2-40B4-BE49-F238E27FC236}">
                <a16:creationId xmlns:a16="http://schemas.microsoft.com/office/drawing/2014/main" id="{0AA0693A-3D19-49F8-B4C3-74B74C399A13}"/>
              </a:ext>
            </a:extLst>
          </p:cNvPr>
          <p:cNvSpPr/>
          <p:nvPr/>
        </p:nvSpPr>
        <p:spPr>
          <a:xfrm>
            <a:off x="5590995" y="2150231"/>
            <a:ext cx="266235" cy="1463040"/>
          </a:xfrm>
          <a:prstGeom prst="rect">
            <a:avLst/>
          </a:prstGeom>
          <a:solidFill>
            <a:schemeClr val="accent5">
              <a:lumMod val="7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8" name="Rectangle 107">
            <a:extLst>
              <a:ext uri="{FF2B5EF4-FFF2-40B4-BE49-F238E27FC236}">
                <a16:creationId xmlns:a16="http://schemas.microsoft.com/office/drawing/2014/main" id="{AA588FAA-A93B-4289-96FA-A95C543757C3}"/>
              </a:ext>
            </a:extLst>
          </p:cNvPr>
          <p:cNvSpPr/>
          <p:nvPr/>
        </p:nvSpPr>
        <p:spPr>
          <a:xfrm>
            <a:off x="1443373" y="4381815"/>
            <a:ext cx="266235" cy="1463040"/>
          </a:xfrm>
          <a:prstGeom prst="rect">
            <a:avLst/>
          </a:prstGeom>
          <a:solidFill>
            <a:srgbClr val="0066C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9" name="Rectangle 108">
            <a:extLst>
              <a:ext uri="{FF2B5EF4-FFF2-40B4-BE49-F238E27FC236}">
                <a16:creationId xmlns:a16="http://schemas.microsoft.com/office/drawing/2014/main" id="{C3FFFFB4-3529-4443-B99F-D7ACB4B5010E}"/>
              </a:ext>
            </a:extLst>
          </p:cNvPr>
          <p:cNvSpPr/>
          <p:nvPr/>
        </p:nvSpPr>
        <p:spPr>
          <a:xfrm>
            <a:off x="1187037" y="2150231"/>
            <a:ext cx="266235" cy="1463040"/>
          </a:xfrm>
          <a:prstGeom prst="rect">
            <a:avLst/>
          </a:prstGeom>
          <a:solidFill>
            <a:srgbClr val="00B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0" name="Oval 109">
            <a:extLst>
              <a:ext uri="{FF2B5EF4-FFF2-40B4-BE49-F238E27FC236}">
                <a16:creationId xmlns:a16="http://schemas.microsoft.com/office/drawing/2014/main" id="{39C6EDD3-1239-4FB5-B953-4A53ACA2AB31}"/>
              </a:ext>
            </a:extLst>
          </p:cNvPr>
          <p:cNvSpPr/>
          <p:nvPr/>
        </p:nvSpPr>
        <p:spPr>
          <a:xfrm>
            <a:off x="5643430" y="5756566"/>
            <a:ext cx="682530" cy="682530"/>
          </a:xfrm>
          <a:prstGeom prst="ellipse">
            <a:avLst/>
          </a:prstGeom>
          <a:solidFill>
            <a:srgbClr val="FF33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D</a:t>
            </a:r>
          </a:p>
        </p:txBody>
      </p:sp>
      <p:sp>
        <p:nvSpPr>
          <p:cNvPr id="111" name="Oval 110">
            <a:extLst>
              <a:ext uri="{FF2B5EF4-FFF2-40B4-BE49-F238E27FC236}">
                <a16:creationId xmlns:a16="http://schemas.microsoft.com/office/drawing/2014/main" id="{24B67A32-FA1F-4537-9068-234FB458EC0F}"/>
              </a:ext>
            </a:extLst>
          </p:cNvPr>
          <p:cNvSpPr/>
          <p:nvPr/>
        </p:nvSpPr>
        <p:spPr>
          <a:xfrm>
            <a:off x="5380409" y="1536742"/>
            <a:ext cx="682530" cy="682530"/>
          </a:xfrm>
          <a:prstGeom prst="ellipse">
            <a:avLst/>
          </a:prstGeom>
          <a:solidFill>
            <a:schemeClr val="accent5">
              <a:lumMod val="7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B</a:t>
            </a:r>
          </a:p>
        </p:txBody>
      </p:sp>
      <p:sp>
        <p:nvSpPr>
          <p:cNvPr id="112" name="Oval 111">
            <a:extLst>
              <a:ext uri="{FF2B5EF4-FFF2-40B4-BE49-F238E27FC236}">
                <a16:creationId xmlns:a16="http://schemas.microsoft.com/office/drawing/2014/main" id="{F86D9A3A-85C6-4A82-9A34-B33BBE66AEF7}"/>
              </a:ext>
            </a:extLst>
          </p:cNvPr>
          <p:cNvSpPr/>
          <p:nvPr/>
        </p:nvSpPr>
        <p:spPr>
          <a:xfrm>
            <a:off x="969631" y="1536742"/>
            <a:ext cx="682530" cy="682530"/>
          </a:xfrm>
          <a:prstGeom prst="ellipse">
            <a:avLst/>
          </a:prstGeom>
          <a:solidFill>
            <a:srgbClr val="00B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A</a:t>
            </a:r>
          </a:p>
        </p:txBody>
      </p:sp>
      <p:sp>
        <p:nvSpPr>
          <p:cNvPr id="113" name="Oval 112">
            <a:extLst>
              <a:ext uri="{FF2B5EF4-FFF2-40B4-BE49-F238E27FC236}">
                <a16:creationId xmlns:a16="http://schemas.microsoft.com/office/drawing/2014/main" id="{A9F23793-6BC4-42D0-B7F2-360468F254B2}"/>
              </a:ext>
            </a:extLst>
          </p:cNvPr>
          <p:cNvSpPr/>
          <p:nvPr/>
        </p:nvSpPr>
        <p:spPr>
          <a:xfrm>
            <a:off x="1233924" y="5756566"/>
            <a:ext cx="682530" cy="682530"/>
          </a:xfrm>
          <a:prstGeom prst="ellipse">
            <a:avLst/>
          </a:prstGeom>
          <a:solidFill>
            <a:srgbClr val="0066C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C</a:t>
            </a:r>
          </a:p>
        </p:txBody>
      </p:sp>
      <p:sp>
        <p:nvSpPr>
          <p:cNvPr id="114" name="TextBox 113">
            <a:extLst>
              <a:ext uri="{FF2B5EF4-FFF2-40B4-BE49-F238E27FC236}">
                <a16:creationId xmlns:a16="http://schemas.microsoft.com/office/drawing/2014/main" id="{1137A786-0D63-440E-A338-4729A8F4946C}"/>
              </a:ext>
            </a:extLst>
          </p:cNvPr>
          <p:cNvSpPr txBox="1"/>
          <p:nvPr/>
        </p:nvSpPr>
        <p:spPr>
          <a:xfrm>
            <a:off x="1906319" y="3848288"/>
            <a:ext cx="3679799" cy="338554"/>
          </a:xfrm>
          <a:prstGeom prst="rect">
            <a:avLst/>
          </a:prstGeom>
          <a:noFill/>
        </p:spPr>
        <p:txBody>
          <a:bodyPr wrap="square" rtlCol="0">
            <a:spAutoFit/>
          </a:bodyPr>
          <a:lstStyle/>
          <a:p>
            <a:pPr algn="ctr" defTabSz="914400"/>
            <a:r>
              <a:rPr lang="en-US" sz="1600" b="1" dirty="0">
                <a:latin typeface="Century Gothic" panose="020B0502020202020204" pitchFamily="34" charset="0"/>
              </a:rPr>
              <a:t>QUESTION 02</a:t>
            </a:r>
          </a:p>
        </p:txBody>
      </p:sp>
      <p:sp>
        <p:nvSpPr>
          <p:cNvPr id="2" name="TextBox 1">
            <a:extLst>
              <a:ext uri="{FF2B5EF4-FFF2-40B4-BE49-F238E27FC236}">
                <a16:creationId xmlns:a16="http://schemas.microsoft.com/office/drawing/2014/main" id="{25BA4126-A7A6-4C5C-9DC9-2B648E0A8D26}"/>
              </a:ext>
            </a:extLst>
          </p:cNvPr>
          <p:cNvSpPr txBox="1"/>
          <p:nvPr/>
        </p:nvSpPr>
        <p:spPr>
          <a:xfrm>
            <a:off x="63746" y="35463"/>
            <a:ext cx="8784392" cy="523220"/>
          </a:xfrm>
          <a:prstGeom prst="rect">
            <a:avLst/>
          </a:prstGeom>
          <a:noFill/>
        </p:spPr>
        <p:txBody>
          <a:bodyPr wrap="none" rtlCol="0">
            <a:spAutoFit/>
          </a:bodyPr>
          <a:lstStyle/>
          <a:p>
            <a:r>
              <a:rPr lang="en-US" sz="2800" dirty="0"/>
              <a:t>How many unique root words are there in Surah Al-Ma’un?</a:t>
            </a:r>
          </a:p>
        </p:txBody>
      </p:sp>
      <p:sp>
        <p:nvSpPr>
          <p:cNvPr id="5" name="TextBox 4">
            <a:extLst>
              <a:ext uri="{FF2B5EF4-FFF2-40B4-BE49-F238E27FC236}">
                <a16:creationId xmlns:a16="http://schemas.microsoft.com/office/drawing/2014/main" id="{D7ED79A0-92A4-4681-A9E7-B194DB501CDD}"/>
              </a:ext>
            </a:extLst>
          </p:cNvPr>
          <p:cNvSpPr txBox="1"/>
          <p:nvPr/>
        </p:nvSpPr>
        <p:spPr>
          <a:xfrm>
            <a:off x="1582265" y="2267889"/>
            <a:ext cx="788999" cy="523220"/>
          </a:xfrm>
          <a:prstGeom prst="rect">
            <a:avLst/>
          </a:prstGeom>
          <a:noFill/>
        </p:spPr>
        <p:txBody>
          <a:bodyPr wrap="none" rtlCol="0">
            <a:spAutoFit/>
          </a:bodyPr>
          <a:lstStyle/>
          <a:p>
            <a:r>
              <a:rPr lang="en-US" sz="2800" dirty="0"/>
              <a:t>One</a:t>
            </a:r>
          </a:p>
        </p:txBody>
      </p:sp>
      <p:sp>
        <p:nvSpPr>
          <p:cNvPr id="43" name="TextBox 42">
            <a:extLst>
              <a:ext uri="{FF2B5EF4-FFF2-40B4-BE49-F238E27FC236}">
                <a16:creationId xmlns:a16="http://schemas.microsoft.com/office/drawing/2014/main" id="{35E5A7BA-8E71-4F25-A6AC-250B85A70FB1}"/>
              </a:ext>
            </a:extLst>
          </p:cNvPr>
          <p:cNvSpPr txBox="1"/>
          <p:nvPr/>
        </p:nvSpPr>
        <p:spPr>
          <a:xfrm>
            <a:off x="1844340" y="4655598"/>
            <a:ext cx="1024704" cy="523220"/>
          </a:xfrm>
          <a:prstGeom prst="rect">
            <a:avLst/>
          </a:prstGeom>
          <a:noFill/>
        </p:spPr>
        <p:txBody>
          <a:bodyPr wrap="none" rtlCol="0">
            <a:spAutoFit/>
          </a:bodyPr>
          <a:lstStyle/>
          <a:p>
            <a:r>
              <a:rPr lang="en-US" sz="2800" dirty="0"/>
              <a:t>Three</a:t>
            </a:r>
          </a:p>
        </p:txBody>
      </p:sp>
      <p:sp>
        <p:nvSpPr>
          <p:cNvPr id="44" name="TextBox 43">
            <a:extLst>
              <a:ext uri="{FF2B5EF4-FFF2-40B4-BE49-F238E27FC236}">
                <a16:creationId xmlns:a16="http://schemas.microsoft.com/office/drawing/2014/main" id="{15B504DF-39C7-423F-8B43-501FBE83199D}"/>
              </a:ext>
            </a:extLst>
          </p:cNvPr>
          <p:cNvSpPr txBox="1"/>
          <p:nvPr/>
        </p:nvSpPr>
        <p:spPr>
          <a:xfrm>
            <a:off x="6245540" y="4558684"/>
            <a:ext cx="848181" cy="523220"/>
          </a:xfrm>
          <a:prstGeom prst="rect">
            <a:avLst/>
          </a:prstGeom>
          <a:noFill/>
        </p:spPr>
        <p:txBody>
          <a:bodyPr wrap="none" rtlCol="0">
            <a:spAutoFit/>
          </a:bodyPr>
          <a:lstStyle/>
          <a:p>
            <a:r>
              <a:rPr lang="en-US" sz="2800" dirty="0"/>
              <a:t>Four</a:t>
            </a:r>
          </a:p>
        </p:txBody>
      </p:sp>
      <p:sp>
        <p:nvSpPr>
          <p:cNvPr id="45" name="TextBox 44">
            <a:extLst>
              <a:ext uri="{FF2B5EF4-FFF2-40B4-BE49-F238E27FC236}">
                <a16:creationId xmlns:a16="http://schemas.microsoft.com/office/drawing/2014/main" id="{1F2E59A3-876E-4E6C-A298-F56B4F00BC1F}"/>
              </a:ext>
            </a:extLst>
          </p:cNvPr>
          <p:cNvSpPr txBox="1"/>
          <p:nvPr/>
        </p:nvSpPr>
        <p:spPr>
          <a:xfrm>
            <a:off x="5951029" y="2211941"/>
            <a:ext cx="786626" cy="523220"/>
          </a:xfrm>
          <a:prstGeom prst="rect">
            <a:avLst/>
          </a:prstGeom>
          <a:noFill/>
        </p:spPr>
        <p:txBody>
          <a:bodyPr wrap="none" rtlCol="0">
            <a:spAutoFit/>
          </a:bodyPr>
          <a:lstStyle/>
          <a:p>
            <a:r>
              <a:rPr lang="en-US" sz="2800" dirty="0"/>
              <a:t>Two</a:t>
            </a:r>
          </a:p>
        </p:txBody>
      </p:sp>
      <p:pic>
        <p:nvPicPr>
          <p:cNvPr id="33" name="Picture 4" descr="Surah Al-Maun - English Translation | Quran Translate">
            <a:extLst>
              <a:ext uri="{FF2B5EF4-FFF2-40B4-BE49-F238E27FC236}">
                <a16:creationId xmlns:a16="http://schemas.microsoft.com/office/drawing/2014/main" id="{333F1AB0-5A69-44F3-AABF-FFBEE2804710}"/>
              </a:ext>
            </a:extLst>
          </p:cNvPr>
          <p:cNvPicPr>
            <a:picLocks noChangeAspect="1" noChangeArrowheads="1"/>
          </p:cNvPicPr>
          <p:nvPr/>
        </p:nvPicPr>
        <p:blipFill>
          <a:blip r:embed="rId3">
            <a:biLevel thresh="75000"/>
            <a:extLst>
              <a:ext uri="{28A0092B-C50C-407E-A947-70E740481C1C}">
                <a14:useLocalDpi xmlns:a14="http://schemas.microsoft.com/office/drawing/2010/main" val="0"/>
              </a:ext>
            </a:extLst>
          </a:blip>
          <a:srcRect/>
          <a:stretch>
            <a:fillRect/>
          </a:stretch>
        </p:blipFill>
        <p:spPr bwMode="auto">
          <a:xfrm>
            <a:off x="1690711" y="1618286"/>
            <a:ext cx="1188720" cy="410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126091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1+#ppt_w/2"/>
                                          </p:val>
                                        </p:tav>
                                        <p:tav tm="100000">
                                          <p:val>
                                            <p:strVal val="#ppt_x"/>
                                          </p:val>
                                        </p:tav>
                                      </p:tavLst>
                                    </p:anim>
                                    <p:anim calcmode="lin" valueType="num">
                                      <p:cBhvr additive="base">
                                        <p:cTn id="8" dur="5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459C9D9C-0AD9-450A-868C-2334710A94CF}"/>
              </a:ext>
            </a:extLst>
          </p:cNvPr>
          <p:cNvSpPr/>
          <p:nvPr/>
        </p:nvSpPr>
        <p:spPr>
          <a:xfrm>
            <a:off x="2286" y="0"/>
            <a:ext cx="9141714" cy="6856718"/>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1" name="Freeform: Shape 90">
            <a:extLst>
              <a:ext uri="{FF2B5EF4-FFF2-40B4-BE49-F238E27FC236}">
                <a16:creationId xmlns:a16="http://schemas.microsoft.com/office/drawing/2014/main" id="{1EB4E669-66B7-4CB3-8861-93EC4B75E750}"/>
              </a:ext>
            </a:extLst>
          </p:cNvPr>
          <p:cNvSpPr/>
          <p:nvPr/>
        </p:nvSpPr>
        <p:spPr>
          <a:xfrm flipV="1">
            <a:off x="627608" y="1488125"/>
            <a:ext cx="721080" cy="2218191"/>
          </a:xfrm>
          <a:custGeom>
            <a:avLst/>
            <a:gdLst>
              <a:gd name="connsiteX0" fmla="*/ 209449 w 682530"/>
              <a:gd name="connsiteY0" fmla="*/ 0 h 2346037"/>
              <a:gd name="connsiteX1" fmla="*/ 475684 w 682530"/>
              <a:gd name="connsiteY1" fmla="*/ 0 h 2346037"/>
              <a:gd name="connsiteX2" fmla="*/ 475684 w 682530"/>
              <a:gd name="connsiteY2" fmla="*/ 1691185 h 2346037"/>
              <a:gd name="connsiteX3" fmla="*/ 532069 w 682530"/>
              <a:gd name="connsiteY3" fmla="*/ 1721790 h 2346037"/>
              <a:gd name="connsiteX4" fmla="*/ 682530 w 682530"/>
              <a:gd name="connsiteY4" fmla="*/ 2004772 h 2346037"/>
              <a:gd name="connsiteX5" fmla="*/ 341265 w 682530"/>
              <a:gd name="connsiteY5" fmla="*/ 2346037 h 2346037"/>
              <a:gd name="connsiteX6" fmla="*/ 0 w 682530"/>
              <a:gd name="connsiteY6" fmla="*/ 2004772 h 2346037"/>
              <a:gd name="connsiteX7" fmla="*/ 208429 w 682530"/>
              <a:gd name="connsiteY7" fmla="*/ 1690326 h 2346037"/>
              <a:gd name="connsiteX8" fmla="*/ 209449 w 682530"/>
              <a:gd name="connsiteY8" fmla="*/ 1690120 h 2346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2530" h="2346037">
                <a:moveTo>
                  <a:pt x="209449" y="0"/>
                </a:moveTo>
                <a:lnTo>
                  <a:pt x="475684" y="0"/>
                </a:lnTo>
                <a:lnTo>
                  <a:pt x="475684" y="1691185"/>
                </a:lnTo>
                <a:lnTo>
                  <a:pt x="532069" y="1721790"/>
                </a:lnTo>
                <a:cubicBezTo>
                  <a:pt x="622846" y="1783118"/>
                  <a:pt x="682530" y="1886975"/>
                  <a:pt x="682530" y="2004772"/>
                </a:cubicBezTo>
                <a:cubicBezTo>
                  <a:pt x="682530" y="2193247"/>
                  <a:pt x="529740" y="2346037"/>
                  <a:pt x="341265" y="2346037"/>
                </a:cubicBezTo>
                <a:cubicBezTo>
                  <a:pt x="152790" y="2346037"/>
                  <a:pt x="0" y="2193247"/>
                  <a:pt x="0" y="2004772"/>
                </a:cubicBezTo>
                <a:cubicBezTo>
                  <a:pt x="0" y="1863416"/>
                  <a:pt x="85944" y="1742133"/>
                  <a:pt x="208429" y="1690326"/>
                </a:cubicBezTo>
                <a:lnTo>
                  <a:pt x="209449" y="1690120"/>
                </a:lnTo>
                <a:close/>
              </a:path>
            </a:pathLst>
          </a:custGeom>
          <a:solidFill>
            <a:sysClr val="windowText" lastClr="000000">
              <a:alpha val="14000"/>
            </a:sysClr>
          </a:solidFill>
          <a:ln w="12700" cap="flat" cmpd="sng" algn="ctr">
            <a:noFill/>
            <a:prstDash val="solid"/>
            <a:miter lim="800000"/>
          </a:ln>
          <a:effectLst>
            <a:softEdge rad="50800"/>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2" name="Freeform: Shape 91">
            <a:extLst>
              <a:ext uri="{FF2B5EF4-FFF2-40B4-BE49-F238E27FC236}">
                <a16:creationId xmlns:a16="http://schemas.microsoft.com/office/drawing/2014/main" id="{FCFACE98-235F-421C-81E8-99322C022D41}"/>
              </a:ext>
            </a:extLst>
          </p:cNvPr>
          <p:cNvSpPr/>
          <p:nvPr/>
        </p:nvSpPr>
        <p:spPr>
          <a:xfrm flipV="1">
            <a:off x="4969569" y="1431980"/>
            <a:ext cx="721080" cy="2218191"/>
          </a:xfrm>
          <a:custGeom>
            <a:avLst/>
            <a:gdLst>
              <a:gd name="connsiteX0" fmla="*/ 209449 w 682530"/>
              <a:gd name="connsiteY0" fmla="*/ 0 h 2346037"/>
              <a:gd name="connsiteX1" fmla="*/ 475684 w 682530"/>
              <a:gd name="connsiteY1" fmla="*/ 0 h 2346037"/>
              <a:gd name="connsiteX2" fmla="*/ 475684 w 682530"/>
              <a:gd name="connsiteY2" fmla="*/ 1691185 h 2346037"/>
              <a:gd name="connsiteX3" fmla="*/ 532069 w 682530"/>
              <a:gd name="connsiteY3" fmla="*/ 1721790 h 2346037"/>
              <a:gd name="connsiteX4" fmla="*/ 682530 w 682530"/>
              <a:gd name="connsiteY4" fmla="*/ 2004772 h 2346037"/>
              <a:gd name="connsiteX5" fmla="*/ 341265 w 682530"/>
              <a:gd name="connsiteY5" fmla="*/ 2346037 h 2346037"/>
              <a:gd name="connsiteX6" fmla="*/ 0 w 682530"/>
              <a:gd name="connsiteY6" fmla="*/ 2004772 h 2346037"/>
              <a:gd name="connsiteX7" fmla="*/ 208429 w 682530"/>
              <a:gd name="connsiteY7" fmla="*/ 1690326 h 2346037"/>
              <a:gd name="connsiteX8" fmla="*/ 209449 w 682530"/>
              <a:gd name="connsiteY8" fmla="*/ 1690120 h 2346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2530" h="2346037">
                <a:moveTo>
                  <a:pt x="209449" y="0"/>
                </a:moveTo>
                <a:lnTo>
                  <a:pt x="475684" y="0"/>
                </a:lnTo>
                <a:lnTo>
                  <a:pt x="475684" y="1691185"/>
                </a:lnTo>
                <a:lnTo>
                  <a:pt x="532069" y="1721790"/>
                </a:lnTo>
                <a:cubicBezTo>
                  <a:pt x="622846" y="1783118"/>
                  <a:pt x="682530" y="1886975"/>
                  <a:pt x="682530" y="2004772"/>
                </a:cubicBezTo>
                <a:cubicBezTo>
                  <a:pt x="682530" y="2193247"/>
                  <a:pt x="529740" y="2346037"/>
                  <a:pt x="341265" y="2346037"/>
                </a:cubicBezTo>
                <a:cubicBezTo>
                  <a:pt x="152790" y="2346037"/>
                  <a:pt x="0" y="2193247"/>
                  <a:pt x="0" y="2004772"/>
                </a:cubicBezTo>
                <a:cubicBezTo>
                  <a:pt x="0" y="1863416"/>
                  <a:pt x="85944" y="1742133"/>
                  <a:pt x="208429" y="1690326"/>
                </a:cubicBezTo>
                <a:lnTo>
                  <a:pt x="209449" y="1690120"/>
                </a:lnTo>
                <a:close/>
              </a:path>
            </a:pathLst>
          </a:custGeom>
          <a:solidFill>
            <a:sysClr val="windowText" lastClr="000000">
              <a:alpha val="14000"/>
            </a:sysClr>
          </a:solidFill>
          <a:ln w="12700" cap="flat" cmpd="sng" algn="ctr">
            <a:noFill/>
            <a:prstDash val="solid"/>
            <a:miter lim="800000"/>
          </a:ln>
          <a:effectLst>
            <a:softEdge rad="50800"/>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3" name="Freeform: Shape 92">
            <a:extLst>
              <a:ext uri="{FF2B5EF4-FFF2-40B4-BE49-F238E27FC236}">
                <a16:creationId xmlns:a16="http://schemas.microsoft.com/office/drawing/2014/main" id="{07196FBA-EDB4-4E29-86EB-F1CC88CC0217}"/>
              </a:ext>
            </a:extLst>
          </p:cNvPr>
          <p:cNvSpPr/>
          <p:nvPr/>
        </p:nvSpPr>
        <p:spPr>
          <a:xfrm>
            <a:off x="912353" y="4367766"/>
            <a:ext cx="721080" cy="2218191"/>
          </a:xfrm>
          <a:custGeom>
            <a:avLst/>
            <a:gdLst>
              <a:gd name="connsiteX0" fmla="*/ 209449 w 682530"/>
              <a:gd name="connsiteY0" fmla="*/ 0 h 2346037"/>
              <a:gd name="connsiteX1" fmla="*/ 475684 w 682530"/>
              <a:gd name="connsiteY1" fmla="*/ 0 h 2346037"/>
              <a:gd name="connsiteX2" fmla="*/ 475684 w 682530"/>
              <a:gd name="connsiteY2" fmla="*/ 1691185 h 2346037"/>
              <a:gd name="connsiteX3" fmla="*/ 532069 w 682530"/>
              <a:gd name="connsiteY3" fmla="*/ 1721790 h 2346037"/>
              <a:gd name="connsiteX4" fmla="*/ 682530 w 682530"/>
              <a:gd name="connsiteY4" fmla="*/ 2004772 h 2346037"/>
              <a:gd name="connsiteX5" fmla="*/ 341265 w 682530"/>
              <a:gd name="connsiteY5" fmla="*/ 2346037 h 2346037"/>
              <a:gd name="connsiteX6" fmla="*/ 0 w 682530"/>
              <a:gd name="connsiteY6" fmla="*/ 2004772 h 2346037"/>
              <a:gd name="connsiteX7" fmla="*/ 208429 w 682530"/>
              <a:gd name="connsiteY7" fmla="*/ 1690326 h 2346037"/>
              <a:gd name="connsiteX8" fmla="*/ 209449 w 682530"/>
              <a:gd name="connsiteY8" fmla="*/ 1690120 h 2346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2530" h="2346037">
                <a:moveTo>
                  <a:pt x="209449" y="0"/>
                </a:moveTo>
                <a:lnTo>
                  <a:pt x="475684" y="0"/>
                </a:lnTo>
                <a:lnTo>
                  <a:pt x="475684" y="1691185"/>
                </a:lnTo>
                <a:lnTo>
                  <a:pt x="532069" y="1721790"/>
                </a:lnTo>
                <a:cubicBezTo>
                  <a:pt x="622846" y="1783118"/>
                  <a:pt x="682530" y="1886975"/>
                  <a:pt x="682530" y="2004772"/>
                </a:cubicBezTo>
                <a:cubicBezTo>
                  <a:pt x="682530" y="2193247"/>
                  <a:pt x="529740" y="2346037"/>
                  <a:pt x="341265" y="2346037"/>
                </a:cubicBezTo>
                <a:cubicBezTo>
                  <a:pt x="152790" y="2346037"/>
                  <a:pt x="0" y="2193247"/>
                  <a:pt x="0" y="2004772"/>
                </a:cubicBezTo>
                <a:cubicBezTo>
                  <a:pt x="0" y="1863416"/>
                  <a:pt x="85944" y="1742133"/>
                  <a:pt x="208429" y="1690326"/>
                </a:cubicBezTo>
                <a:lnTo>
                  <a:pt x="209449" y="1690120"/>
                </a:lnTo>
                <a:close/>
              </a:path>
            </a:pathLst>
          </a:custGeom>
          <a:solidFill>
            <a:sysClr val="windowText" lastClr="000000">
              <a:alpha val="14000"/>
            </a:sysClr>
          </a:solidFill>
          <a:ln w="12700" cap="flat" cmpd="sng" algn="ctr">
            <a:noFill/>
            <a:prstDash val="solid"/>
            <a:miter lim="800000"/>
          </a:ln>
          <a:effectLst>
            <a:softEdge rad="50800"/>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4" name="Freeform: Shape 93">
            <a:extLst>
              <a:ext uri="{FF2B5EF4-FFF2-40B4-BE49-F238E27FC236}">
                <a16:creationId xmlns:a16="http://schemas.microsoft.com/office/drawing/2014/main" id="{FC318B93-687A-4AB5-A989-E90EE456F606}"/>
              </a:ext>
            </a:extLst>
          </p:cNvPr>
          <p:cNvSpPr/>
          <p:nvPr/>
        </p:nvSpPr>
        <p:spPr>
          <a:xfrm>
            <a:off x="5316312" y="4307358"/>
            <a:ext cx="721080" cy="2218191"/>
          </a:xfrm>
          <a:custGeom>
            <a:avLst/>
            <a:gdLst>
              <a:gd name="connsiteX0" fmla="*/ 209449 w 682530"/>
              <a:gd name="connsiteY0" fmla="*/ 0 h 2346037"/>
              <a:gd name="connsiteX1" fmla="*/ 475684 w 682530"/>
              <a:gd name="connsiteY1" fmla="*/ 0 h 2346037"/>
              <a:gd name="connsiteX2" fmla="*/ 475684 w 682530"/>
              <a:gd name="connsiteY2" fmla="*/ 1691185 h 2346037"/>
              <a:gd name="connsiteX3" fmla="*/ 532069 w 682530"/>
              <a:gd name="connsiteY3" fmla="*/ 1721790 h 2346037"/>
              <a:gd name="connsiteX4" fmla="*/ 682530 w 682530"/>
              <a:gd name="connsiteY4" fmla="*/ 2004772 h 2346037"/>
              <a:gd name="connsiteX5" fmla="*/ 341265 w 682530"/>
              <a:gd name="connsiteY5" fmla="*/ 2346037 h 2346037"/>
              <a:gd name="connsiteX6" fmla="*/ 0 w 682530"/>
              <a:gd name="connsiteY6" fmla="*/ 2004772 h 2346037"/>
              <a:gd name="connsiteX7" fmla="*/ 208429 w 682530"/>
              <a:gd name="connsiteY7" fmla="*/ 1690326 h 2346037"/>
              <a:gd name="connsiteX8" fmla="*/ 209449 w 682530"/>
              <a:gd name="connsiteY8" fmla="*/ 1690120 h 2346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2530" h="2346037">
                <a:moveTo>
                  <a:pt x="209449" y="0"/>
                </a:moveTo>
                <a:lnTo>
                  <a:pt x="475684" y="0"/>
                </a:lnTo>
                <a:lnTo>
                  <a:pt x="475684" y="1691185"/>
                </a:lnTo>
                <a:lnTo>
                  <a:pt x="532069" y="1721790"/>
                </a:lnTo>
                <a:cubicBezTo>
                  <a:pt x="622846" y="1783118"/>
                  <a:pt x="682530" y="1886975"/>
                  <a:pt x="682530" y="2004772"/>
                </a:cubicBezTo>
                <a:cubicBezTo>
                  <a:pt x="682530" y="2193247"/>
                  <a:pt x="529740" y="2346037"/>
                  <a:pt x="341265" y="2346037"/>
                </a:cubicBezTo>
                <a:cubicBezTo>
                  <a:pt x="152790" y="2346037"/>
                  <a:pt x="0" y="2193247"/>
                  <a:pt x="0" y="2004772"/>
                </a:cubicBezTo>
                <a:cubicBezTo>
                  <a:pt x="0" y="1863416"/>
                  <a:pt x="85944" y="1742133"/>
                  <a:pt x="208429" y="1690326"/>
                </a:cubicBezTo>
                <a:lnTo>
                  <a:pt x="209449" y="1690120"/>
                </a:lnTo>
                <a:close/>
              </a:path>
            </a:pathLst>
          </a:custGeom>
          <a:solidFill>
            <a:sysClr val="windowText" lastClr="000000">
              <a:alpha val="14000"/>
            </a:sysClr>
          </a:solidFill>
          <a:ln w="12700" cap="flat" cmpd="sng" algn="ctr">
            <a:noFill/>
            <a:prstDash val="solid"/>
            <a:miter lim="800000"/>
          </a:ln>
          <a:effectLst>
            <a:softEdge rad="50800"/>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5" name="Rectangle: Rounded Corners 94">
            <a:extLst>
              <a:ext uri="{FF2B5EF4-FFF2-40B4-BE49-F238E27FC236}">
                <a16:creationId xmlns:a16="http://schemas.microsoft.com/office/drawing/2014/main" id="{00AF098D-0054-46F4-984A-557D57A7C1F8}"/>
              </a:ext>
            </a:extLst>
          </p:cNvPr>
          <p:cNvSpPr/>
          <p:nvPr/>
        </p:nvSpPr>
        <p:spPr>
          <a:xfrm>
            <a:off x="-142517" y="3706317"/>
            <a:ext cx="6829060" cy="1202083"/>
          </a:xfrm>
          <a:prstGeom prst="roundRect">
            <a:avLst>
              <a:gd name="adj" fmla="val 50000"/>
            </a:avLst>
          </a:prstGeom>
          <a:solidFill>
            <a:sysClr val="windowText" lastClr="000000">
              <a:alpha val="36000"/>
            </a:sysClr>
          </a:solidFill>
          <a:ln w="12700" cap="flat" cmpd="sng" algn="ctr">
            <a:noFill/>
            <a:prstDash val="solid"/>
            <a:miter lim="800000"/>
          </a:ln>
          <a:effectLst>
            <a:softEdge rad="2667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6" name="Rectangle 95">
            <a:extLst>
              <a:ext uri="{FF2B5EF4-FFF2-40B4-BE49-F238E27FC236}">
                <a16:creationId xmlns:a16="http://schemas.microsoft.com/office/drawing/2014/main" id="{BD8181F3-4B63-4E49-AFFD-0DB27C2020D7}"/>
              </a:ext>
            </a:extLst>
          </p:cNvPr>
          <p:cNvSpPr/>
          <p:nvPr/>
        </p:nvSpPr>
        <p:spPr>
          <a:xfrm>
            <a:off x="1181821" y="3594027"/>
            <a:ext cx="5167037" cy="787790"/>
          </a:xfrm>
          <a:prstGeom prst="rect">
            <a:avLst/>
          </a:prstGeom>
          <a:gradFill flip="none" rotWithShape="1">
            <a:gsLst>
              <a:gs pos="43000">
                <a:srgbClr val="FAAD2D"/>
              </a:gs>
              <a:gs pos="25000">
                <a:srgbClr val="EC9406"/>
              </a:gs>
              <a:gs pos="13000">
                <a:srgbClr val="FAAD2D"/>
              </a:gs>
              <a:gs pos="90000">
                <a:srgbClr val="FAAD2D"/>
              </a:gs>
              <a:gs pos="71000">
                <a:srgbClr val="FAAD2D"/>
              </a:gs>
              <a:gs pos="82000">
                <a:srgbClr val="EC9406"/>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7" name="Rectangle: Top Corners Rounded 96">
            <a:extLst>
              <a:ext uri="{FF2B5EF4-FFF2-40B4-BE49-F238E27FC236}">
                <a16:creationId xmlns:a16="http://schemas.microsoft.com/office/drawing/2014/main" id="{01BB221D-7B01-44B2-AB7A-81D49B5A899D}"/>
              </a:ext>
            </a:extLst>
          </p:cNvPr>
          <p:cNvSpPr/>
          <p:nvPr/>
        </p:nvSpPr>
        <p:spPr>
          <a:xfrm rot="16200000">
            <a:off x="394031" y="3594027"/>
            <a:ext cx="787790" cy="787790"/>
          </a:xfrm>
          <a:prstGeom prst="round2SameRect">
            <a:avLst>
              <a:gd name="adj1" fmla="val 50000"/>
              <a:gd name="adj2" fmla="val 0"/>
            </a:avLst>
          </a:prstGeom>
          <a:gradFill flip="none" rotWithShape="1">
            <a:gsLst>
              <a:gs pos="24000">
                <a:srgbClr val="4472C4">
                  <a:lumMod val="5000"/>
                  <a:lumOff val="95000"/>
                </a:srgbClr>
              </a:gs>
              <a:gs pos="87000">
                <a:sysClr val="window" lastClr="FFFFFF">
                  <a:lumMod val="85000"/>
                </a:sysClr>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8" name="Trapezoid 97">
            <a:extLst>
              <a:ext uri="{FF2B5EF4-FFF2-40B4-BE49-F238E27FC236}">
                <a16:creationId xmlns:a16="http://schemas.microsoft.com/office/drawing/2014/main" id="{405FD1B8-4783-462F-83CE-1575F10BA7A6}"/>
              </a:ext>
            </a:extLst>
          </p:cNvPr>
          <p:cNvSpPr/>
          <p:nvPr/>
        </p:nvSpPr>
        <p:spPr>
          <a:xfrm rot="5400000">
            <a:off x="6475466" y="3467417"/>
            <a:ext cx="787791" cy="1041009"/>
          </a:xfrm>
          <a:prstGeom prst="trapezoid">
            <a:avLst>
              <a:gd name="adj" fmla="val 46622"/>
            </a:avLst>
          </a:prstGeom>
          <a:gradFill flip="none" rotWithShape="1">
            <a:gsLst>
              <a:gs pos="0">
                <a:srgbClr val="E2C299"/>
              </a:gs>
              <a:gs pos="56000">
                <a:srgbClr val="E2C299"/>
              </a:gs>
              <a:gs pos="71000">
                <a:srgbClr val="B88973"/>
              </a:gs>
            </a:gsLst>
            <a:lin ang="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9" name="Trapezoid 98">
            <a:extLst>
              <a:ext uri="{FF2B5EF4-FFF2-40B4-BE49-F238E27FC236}">
                <a16:creationId xmlns:a16="http://schemas.microsoft.com/office/drawing/2014/main" id="{5563C588-B530-4BC6-8C8A-387DA6F334E3}"/>
              </a:ext>
            </a:extLst>
          </p:cNvPr>
          <p:cNvSpPr/>
          <p:nvPr/>
        </p:nvSpPr>
        <p:spPr>
          <a:xfrm rot="5400000">
            <a:off x="7052518" y="3803563"/>
            <a:ext cx="312138" cy="368718"/>
          </a:xfrm>
          <a:prstGeom prst="trapezoid">
            <a:avLst>
              <a:gd name="adj" fmla="val 43663"/>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0" name="Rectangle 99">
            <a:extLst>
              <a:ext uri="{FF2B5EF4-FFF2-40B4-BE49-F238E27FC236}">
                <a16:creationId xmlns:a16="http://schemas.microsoft.com/office/drawing/2014/main" id="{A9E2EE93-0A5C-49E1-8EE4-FDEB7BBCE325}"/>
              </a:ext>
            </a:extLst>
          </p:cNvPr>
          <p:cNvSpPr/>
          <p:nvPr/>
        </p:nvSpPr>
        <p:spPr>
          <a:xfrm>
            <a:off x="6128344" y="3594025"/>
            <a:ext cx="220513" cy="787790"/>
          </a:xfrm>
          <a:prstGeom prst="rect">
            <a:avLst/>
          </a:prstGeom>
          <a:gradFill flip="none" rotWithShape="1">
            <a:gsLst>
              <a:gs pos="43000">
                <a:srgbClr val="FFFF00"/>
              </a:gs>
              <a:gs pos="25000">
                <a:srgbClr val="FF9900"/>
              </a:gs>
              <a:gs pos="13000">
                <a:srgbClr val="FFFF00"/>
              </a:gs>
              <a:gs pos="90000">
                <a:srgbClr val="FFFF00"/>
              </a:gs>
              <a:gs pos="71000">
                <a:srgbClr val="FFFF00"/>
              </a:gs>
              <a:gs pos="82000">
                <a:srgbClr val="FF9900"/>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1" name="Rectangle 100">
            <a:extLst>
              <a:ext uri="{FF2B5EF4-FFF2-40B4-BE49-F238E27FC236}">
                <a16:creationId xmlns:a16="http://schemas.microsoft.com/office/drawing/2014/main" id="{3D159AFE-6E35-43BA-9DA2-6B8D0C0FC553}"/>
              </a:ext>
            </a:extLst>
          </p:cNvPr>
          <p:cNvSpPr/>
          <p:nvPr/>
        </p:nvSpPr>
        <p:spPr>
          <a:xfrm>
            <a:off x="5857231" y="3594025"/>
            <a:ext cx="266235" cy="787790"/>
          </a:xfrm>
          <a:prstGeom prst="rect">
            <a:avLst/>
          </a:prstGeom>
          <a:gradFill flip="none" rotWithShape="1">
            <a:gsLst>
              <a:gs pos="43000">
                <a:srgbClr val="FF3300"/>
              </a:gs>
              <a:gs pos="25000">
                <a:srgbClr val="9A0000"/>
              </a:gs>
              <a:gs pos="13000">
                <a:srgbClr val="FF3300"/>
              </a:gs>
              <a:gs pos="90000">
                <a:srgbClr val="FF3300"/>
              </a:gs>
              <a:gs pos="71000">
                <a:srgbClr val="FF3300"/>
              </a:gs>
              <a:gs pos="82000">
                <a:srgbClr val="9A0000"/>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2" name="Rectangle 101">
            <a:extLst>
              <a:ext uri="{FF2B5EF4-FFF2-40B4-BE49-F238E27FC236}">
                <a16:creationId xmlns:a16="http://schemas.microsoft.com/office/drawing/2014/main" id="{1681C991-6F97-4A4C-8FB2-64FBA0B2FC60}"/>
              </a:ext>
            </a:extLst>
          </p:cNvPr>
          <p:cNvSpPr/>
          <p:nvPr/>
        </p:nvSpPr>
        <p:spPr>
          <a:xfrm>
            <a:off x="5588557" y="3594025"/>
            <a:ext cx="266235" cy="787790"/>
          </a:xfrm>
          <a:prstGeom prst="rect">
            <a:avLst/>
          </a:prstGeom>
          <a:gradFill flip="none" rotWithShape="1">
            <a:gsLst>
              <a:gs pos="43000">
                <a:schemeClr val="accent5">
                  <a:lumMod val="75000"/>
                </a:schemeClr>
              </a:gs>
              <a:gs pos="25000">
                <a:srgbClr val="006666"/>
              </a:gs>
              <a:gs pos="13000">
                <a:schemeClr val="accent5">
                  <a:lumMod val="75000"/>
                </a:schemeClr>
              </a:gs>
              <a:gs pos="92000">
                <a:schemeClr val="accent5">
                  <a:lumMod val="75000"/>
                </a:schemeClr>
              </a:gs>
              <a:gs pos="71000">
                <a:schemeClr val="accent5">
                  <a:lumMod val="75000"/>
                </a:schemeClr>
              </a:gs>
              <a:gs pos="82000">
                <a:srgbClr val="006666"/>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3" name="Rectangle 102">
            <a:extLst>
              <a:ext uri="{FF2B5EF4-FFF2-40B4-BE49-F238E27FC236}">
                <a16:creationId xmlns:a16="http://schemas.microsoft.com/office/drawing/2014/main" id="{A47171B7-687A-4428-A83C-9F7166E8F4BF}"/>
              </a:ext>
            </a:extLst>
          </p:cNvPr>
          <p:cNvSpPr/>
          <p:nvPr/>
        </p:nvSpPr>
        <p:spPr>
          <a:xfrm>
            <a:off x="1703278" y="3594027"/>
            <a:ext cx="220513" cy="787790"/>
          </a:xfrm>
          <a:prstGeom prst="rect">
            <a:avLst/>
          </a:prstGeom>
          <a:gradFill flip="none" rotWithShape="1">
            <a:gsLst>
              <a:gs pos="43000">
                <a:srgbClr val="FF00FF"/>
              </a:gs>
              <a:gs pos="25000">
                <a:srgbClr val="660066"/>
              </a:gs>
              <a:gs pos="13000">
                <a:srgbClr val="FF00FF"/>
              </a:gs>
              <a:gs pos="90000">
                <a:srgbClr val="FF00FF"/>
              </a:gs>
              <a:gs pos="71000">
                <a:srgbClr val="FF00FF"/>
              </a:gs>
              <a:gs pos="82000">
                <a:srgbClr val="660066"/>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4" name="Rectangle 103">
            <a:extLst>
              <a:ext uri="{FF2B5EF4-FFF2-40B4-BE49-F238E27FC236}">
                <a16:creationId xmlns:a16="http://schemas.microsoft.com/office/drawing/2014/main" id="{D945C956-992F-4183-B6D7-EDACAEE46441}"/>
              </a:ext>
            </a:extLst>
          </p:cNvPr>
          <p:cNvSpPr/>
          <p:nvPr/>
        </p:nvSpPr>
        <p:spPr>
          <a:xfrm>
            <a:off x="1446453" y="3594027"/>
            <a:ext cx="266235" cy="787790"/>
          </a:xfrm>
          <a:prstGeom prst="rect">
            <a:avLst/>
          </a:prstGeom>
          <a:gradFill flip="none" rotWithShape="1">
            <a:gsLst>
              <a:gs pos="43000">
                <a:srgbClr val="0066CC"/>
              </a:gs>
              <a:gs pos="25000">
                <a:srgbClr val="000099"/>
              </a:gs>
              <a:gs pos="13000">
                <a:srgbClr val="0066CC"/>
              </a:gs>
              <a:gs pos="90000">
                <a:srgbClr val="0066CC"/>
              </a:gs>
              <a:gs pos="71000">
                <a:srgbClr val="0066CC"/>
              </a:gs>
              <a:gs pos="82000">
                <a:srgbClr val="000099"/>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5" name="Rectangle 104">
            <a:extLst>
              <a:ext uri="{FF2B5EF4-FFF2-40B4-BE49-F238E27FC236}">
                <a16:creationId xmlns:a16="http://schemas.microsoft.com/office/drawing/2014/main" id="{096B4BFF-40D2-4F2E-89A5-9A01FD2F0C6E}"/>
              </a:ext>
            </a:extLst>
          </p:cNvPr>
          <p:cNvSpPr/>
          <p:nvPr/>
        </p:nvSpPr>
        <p:spPr>
          <a:xfrm>
            <a:off x="1177779" y="3594027"/>
            <a:ext cx="266235" cy="787790"/>
          </a:xfrm>
          <a:prstGeom prst="rect">
            <a:avLst/>
          </a:prstGeom>
          <a:gradFill flip="none" rotWithShape="1">
            <a:gsLst>
              <a:gs pos="47000">
                <a:srgbClr val="4A8522"/>
              </a:gs>
              <a:gs pos="25000">
                <a:srgbClr val="00CC00"/>
              </a:gs>
              <a:gs pos="13000">
                <a:srgbClr val="4A8522"/>
              </a:gs>
              <a:gs pos="90000">
                <a:srgbClr val="4A8522"/>
              </a:gs>
              <a:gs pos="71000">
                <a:srgbClr val="4A8522"/>
              </a:gs>
              <a:gs pos="82000">
                <a:srgbClr val="00CC00"/>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6" name="Rectangle 105">
            <a:extLst>
              <a:ext uri="{FF2B5EF4-FFF2-40B4-BE49-F238E27FC236}">
                <a16:creationId xmlns:a16="http://schemas.microsoft.com/office/drawing/2014/main" id="{3202C099-37E6-4784-9BBC-AC8D9BB9741F}"/>
              </a:ext>
            </a:extLst>
          </p:cNvPr>
          <p:cNvSpPr/>
          <p:nvPr/>
        </p:nvSpPr>
        <p:spPr>
          <a:xfrm>
            <a:off x="5851578" y="4381815"/>
            <a:ext cx="266235" cy="1463040"/>
          </a:xfrm>
          <a:prstGeom prst="rect">
            <a:avLst/>
          </a:prstGeom>
          <a:solidFill>
            <a:srgbClr val="FF33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7" name="Rectangle 106">
            <a:extLst>
              <a:ext uri="{FF2B5EF4-FFF2-40B4-BE49-F238E27FC236}">
                <a16:creationId xmlns:a16="http://schemas.microsoft.com/office/drawing/2014/main" id="{0AA0693A-3D19-49F8-B4C3-74B74C399A13}"/>
              </a:ext>
            </a:extLst>
          </p:cNvPr>
          <p:cNvSpPr/>
          <p:nvPr/>
        </p:nvSpPr>
        <p:spPr>
          <a:xfrm>
            <a:off x="5590995" y="2150231"/>
            <a:ext cx="266235" cy="1463040"/>
          </a:xfrm>
          <a:prstGeom prst="rect">
            <a:avLst/>
          </a:prstGeom>
          <a:solidFill>
            <a:schemeClr val="accent5">
              <a:lumMod val="7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8" name="Rectangle 107">
            <a:extLst>
              <a:ext uri="{FF2B5EF4-FFF2-40B4-BE49-F238E27FC236}">
                <a16:creationId xmlns:a16="http://schemas.microsoft.com/office/drawing/2014/main" id="{AA588FAA-A93B-4289-96FA-A95C543757C3}"/>
              </a:ext>
            </a:extLst>
          </p:cNvPr>
          <p:cNvSpPr/>
          <p:nvPr/>
        </p:nvSpPr>
        <p:spPr>
          <a:xfrm>
            <a:off x="1443373" y="4381815"/>
            <a:ext cx="266235" cy="1463040"/>
          </a:xfrm>
          <a:prstGeom prst="rect">
            <a:avLst/>
          </a:prstGeom>
          <a:solidFill>
            <a:srgbClr val="0066C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9" name="Rectangle 108">
            <a:extLst>
              <a:ext uri="{FF2B5EF4-FFF2-40B4-BE49-F238E27FC236}">
                <a16:creationId xmlns:a16="http://schemas.microsoft.com/office/drawing/2014/main" id="{C3FFFFB4-3529-4443-B99F-D7ACB4B5010E}"/>
              </a:ext>
            </a:extLst>
          </p:cNvPr>
          <p:cNvSpPr/>
          <p:nvPr/>
        </p:nvSpPr>
        <p:spPr>
          <a:xfrm>
            <a:off x="1187037" y="2150231"/>
            <a:ext cx="266235" cy="1463040"/>
          </a:xfrm>
          <a:prstGeom prst="rect">
            <a:avLst/>
          </a:prstGeom>
          <a:solidFill>
            <a:srgbClr val="00B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0" name="Oval 109">
            <a:extLst>
              <a:ext uri="{FF2B5EF4-FFF2-40B4-BE49-F238E27FC236}">
                <a16:creationId xmlns:a16="http://schemas.microsoft.com/office/drawing/2014/main" id="{39C6EDD3-1239-4FB5-B953-4A53ACA2AB31}"/>
              </a:ext>
            </a:extLst>
          </p:cNvPr>
          <p:cNvSpPr/>
          <p:nvPr/>
        </p:nvSpPr>
        <p:spPr>
          <a:xfrm>
            <a:off x="5643430" y="5756566"/>
            <a:ext cx="682530" cy="682530"/>
          </a:xfrm>
          <a:prstGeom prst="ellipse">
            <a:avLst/>
          </a:prstGeom>
          <a:solidFill>
            <a:srgbClr val="FF33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D</a:t>
            </a:r>
          </a:p>
        </p:txBody>
      </p:sp>
      <p:sp>
        <p:nvSpPr>
          <p:cNvPr id="111" name="Oval 110">
            <a:extLst>
              <a:ext uri="{FF2B5EF4-FFF2-40B4-BE49-F238E27FC236}">
                <a16:creationId xmlns:a16="http://schemas.microsoft.com/office/drawing/2014/main" id="{24B67A32-FA1F-4537-9068-234FB458EC0F}"/>
              </a:ext>
            </a:extLst>
          </p:cNvPr>
          <p:cNvSpPr/>
          <p:nvPr/>
        </p:nvSpPr>
        <p:spPr>
          <a:xfrm>
            <a:off x="5380409" y="1536742"/>
            <a:ext cx="682530" cy="682530"/>
          </a:xfrm>
          <a:prstGeom prst="ellipse">
            <a:avLst/>
          </a:prstGeom>
          <a:solidFill>
            <a:schemeClr val="accent5">
              <a:lumMod val="7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B</a:t>
            </a:r>
          </a:p>
        </p:txBody>
      </p:sp>
      <p:sp>
        <p:nvSpPr>
          <p:cNvPr id="112" name="Oval 111">
            <a:extLst>
              <a:ext uri="{FF2B5EF4-FFF2-40B4-BE49-F238E27FC236}">
                <a16:creationId xmlns:a16="http://schemas.microsoft.com/office/drawing/2014/main" id="{F86D9A3A-85C6-4A82-9A34-B33BBE66AEF7}"/>
              </a:ext>
            </a:extLst>
          </p:cNvPr>
          <p:cNvSpPr/>
          <p:nvPr/>
        </p:nvSpPr>
        <p:spPr>
          <a:xfrm>
            <a:off x="969631" y="1536742"/>
            <a:ext cx="682530" cy="682530"/>
          </a:xfrm>
          <a:prstGeom prst="ellipse">
            <a:avLst/>
          </a:prstGeom>
          <a:solidFill>
            <a:srgbClr val="00B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A</a:t>
            </a:r>
          </a:p>
        </p:txBody>
      </p:sp>
      <p:sp>
        <p:nvSpPr>
          <p:cNvPr id="113" name="Oval 112">
            <a:extLst>
              <a:ext uri="{FF2B5EF4-FFF2-40B4-BE49-F238E27FC236}">
                <a16:creationId xmlns:a16="http://schemas.microsoft.com/office/drawing/2014/main" id="{A9F23793-6BC4-42D0-B7F2-360468F254B2}"/>
              </a:ext>
            </a:extLst>
          </p:cNvPr>
          <p:cNvSpPr/>
          <p:nvPr/>
        </p:nvSpPr>
        <p:spPr>
          <a:xfrm>
            <a:off x="1233924" y="5756566"/>
            <a:ext cx="682530" cy="682530"/>
          </a:xfrm>
          <a:prstGeom prst="ellipse">
            <a:avLst/>
          </a:prstGeom>
          <a:solidFill>
            <a:srgbClr val="0066C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C</a:t>
            </a:r>
          </a:p>
        </p:txBody>
      </p:sp>
      <p:sp>
        <p:nvSpPr>
          <p:cNvPr id="114" name="TextBox 113">
            <a:extLst>
              <a:ext uri="{FF2B5EF4-FFF2-40B4-BE49-F238E27FC236}">
                <a16:creationId xmlns:a16="http://schemas.microsoft.com/office/drawing/2014/main" id="{1137A786-0D63-440E-A338-4729A8F4946C}"/>
              </a:ext>
            </a:extLst>
          </p:cNvPr>
          <p:cNvSpPr txBox="1"/>
          <p:nvPr/>
        </p:nvSpPr>
        <p:spPr>
          <a:xfrm>
            <a:off x="1906319" y="3848288"/>
            <a:ext cx="3679799" cy="338554"/>
          </a:xfrm>
          <a:prstGeom prst="rect">
            <a:avLst/>
          </a:prstGeom>
          <a:noFill/>
        </p:spPr>
        <p:txBody>
          <a:bodyPr wrap="square" rtlCol="0">
            <a:spAutoFit/>
          </a:bodyPr>
          <a:lstStyle/>
          <a:p>
            <a:pPr algn="ctr" defTabSz="914400"/>
            <a:r>
              <a:rPr lang="en-US" sz="1600" b="1" dirty="0">
                <a:latin typeface="Century Gothic" panose="020B0502020202020204" pitchFamily="34" charset="0"/>
              </a:rPr>
              <a:t>QUESTION 03</a:t>
            </a:r>
          </a:p>
        </p:txBody>
      </p:sp>
      <p:sp>
        <p:nvSpPr>
          <p:cNvPr id="2" name="TextBox 1">
            <a:extLst>
              <a:ext uri="{FF2B5EF4-FFF2-40B4-BE49-F238E27FC236}">
                <a16:creationId xmlns:a16="http://schemas.microsoft.com/office/drawing/2014/main" id="{25BA4126-A7A6-4C5C-9DC9-2B648E0A8D26}"/>
              </a:ext>
            </a:extLst>
          </p:cNvPr>
          <p:cNvSpPr txBox="1"/>
          <p:nvPr/>
        </p:nvSpPr>
        <p:spPr>
          <a:xfrm>
            <a:off x="63746" y="35463"/>
            <a:ext cx="6720751" cy="523220"/>
          </a:xfrm>
          <a:prstGeom prst="rect">
            <a:avLst/>
          </a:prstGeom>
          <a:noFill/>
        </p:spPr>
        <p:txBody>
          <a:bodyPr wrap="none" rtlCol="0">
            <a:spAutoFit/>
          </a:bodyPr>
          <a:lstStyle/>
          <a:p>
            <a:r>
              <a:rPr lang="en-US" sz="2800" dirty="0"/>
              <a:t>Pick the other two names of Surah Al-Ma’un.</a:t>
            </a:r>
          </a:p>
        </p:txBody>
      </p:sp>
      <p:sp>
        <p:nvSpPr>
          <p:cNvPr id="5" name="TextBox 4">
            <a:extLst>
              <a:ext uri="{FF2B5EF4-FFF2-40B4-BE49-F238E27FC236}">
                <a16:creationId xmlns:a16="http://schemas.microsoft.com/office/drawing/2014/main" id="{D7ED79A0-92A4-4681-A9E7-B194DB501CDD}"/>
              </a:ext>
            </a:extLst>
          </p:cNvPr>
          <p:cNvSpPr txBox="1"/>
          <p:nvPr/>
        </p:nvSpPr>
        <p:spPr>
          <a:xfrm>
            <a:off x="1582265" y="2267889"/>
            <a:ext cx="1704506" cy="523220"/>
          </a:xfrm>
          <a:prstGeom prst="rect">
            <a:avLst/>
          </a:prstGeom>
          <a:noFill/>
        </p:spPr>
        <p:txBody>
          <a:bodyPr wrap="none" rtlCol="0">
            <a:spAutoFit/>
          </a:bodyPr>
          <a:lstStyle/>
          <a:p>
            <a:r>
              <a:rPr lang="en-US" sz="2800" dirty="0" err="1"/>
              <a:t>Saahoown</a:t>
            </a:r>
            <a:endParaRPr lang="en-US" sz="2800" dirty="0"/>
          </a:p>
        </p:txBody>
      </p:sp>
      <p:sp>
        <p:nvSpPr>
          <p:cNvPr id="43" name="TextBox 42">
            <a:extLst>
              <a:ext uri="{FF2B5EF4-FFF2-40B4-BE49-F238E27FC236}">
                <a16:creationId xmlns:a16="http://schemas.microsoft.com/office/drawing/2014/main" id="{35E5A7BA-8E71-4F25-A6AC-250B85A70FB1}"/>
              </a:ext>
            </a:extLst>
          </p:cNvPr>
          <p:cNvSpPr txBox="1"/>
          <p:nvPr/>
        </p:nvSpPr>
        <p:spPr>
          <a:xfrm>
            <a:off x="1844340" y="4655598"/>
            <a:ext cx="1428596" cy="523220"/>
          </a:xfrm>
          <a:prstGeom prst="rect">
            <a:avLst/>
          </a:prstGeom>
          <a:noFill/>
        </p:spPr>
        <p:txBody>
          <a:bodyPr wrap="none" rtlCol="0">
            <a:spAutoFit/>
          </a:bodyPr>
          <a:lstStyle/>
          <a:p>
            <a:r>
              <a:rPr lang="en-US" sz="2800" dirty="0" err="1"/>
              <a:t>Musallin</a:t>
            </a:r>
            <a:endParaRPr lang="en-US" sz="2800" dirty="0"/>
          </a:p>
        </p:txBody>
      </p:sp>
      <p:sp>
        <p:nvSpPr>
          <p:cNvPr id="44" name="TextBox 43">
            <a:extLst>
              <a:ext uri="{FF2B5EF4-FFF2-40B4-BE49-F238E27FC236}">
                <a16:creationId xmlns:a16="http://schemas.microsoft.com/office/drawing/2014/main" id="{15B504DF-39C7-423F-8B43-501FBE83199D}"/>
              </a:ext>
            </a:extLst>
          </p:cNvPr>
          <p:cNvSpPr txBox="1"/>
          <p:nvPr/>
        </p:nvSpPr>
        <p:spPr>
          <a:xfrm>
            <a:off x="6245540" y="4558684"/>
            <a:ext cx="1459054" cy="523220"/>
          </a:xfrm>
          <a:prstGeom prst="rect">
            <a:avLst/>
          </a:prstGeom>
          <a:noFill/>
        </p:spPr>
        <p:txBody>
          <a:bodyPr wrap="none" rtlCol="0">
            <a:spAutoFit/>
          </a:bodyPr>
          <a:lstStyle/>
          <a:p>
            <a:r>
              <a:rPr lang="en-US" sz="2800" dirty="0"/>
              <a:t>Ad-Deen</a:t>
            </a:r>
          </a:p>
        </p:txBody>
      </p:sp>
      <p:sp>
        <p:nvSpPr>
          <p:cNvPr id="45" name="TextBox 44">
            <a:extLst>
              <a:ext uri="{FF2B5EF4-FFF2-40B4-BE49-F238E27FC236}">
                <a16:creationId xmlns:a16="http://schemas.microsoft.com/office/drawing/2014/main" id="{1F2E59A3-876E-4E6C-A298-F56B4F00BC1F}"/>
              </a:ext>
            </a:extLst>
          </p:cNvPr>
          <p:cNvSpPr txBox="1"/>
          <p:nvPr/>
        </p:nvSpPr>
        <p:spPr>
          <a:xfrm>
            <a:off x="5951029" y="2211941"/>
            <a:ext cx="2620589" cy="523220"/>
          </a:xfrm>
          <a:prstGeom prst="rect">
            <a:avLst/>
          </a:prstGeom>
          <a:noFill/>
        </p:spPr>
        <p:txBody>
          <a:bodyPr wrap="none" rtlCol="0">
            <a:spAutoFit/>
          </a:bodyPr>
          <a:lstStyle/>
          <a:p>
            <a:r>
              <a:rPr lang="en-US" sz="2800" dirty="0"/>
              <a:t>Araʾayta al-ladhī </a:t>
            </a:r>
          </a:p>
        </p:txBody>
      </p:sp>
      <p:pic>
        <p:nvPicPr>
          <p:cNvPr id="33" name="Picture 4" descr="Surah Al-Maun - English Translation | Quran Translate">
            <a:extLst>
              <a:ext uri="{FF2B5EF4-FFF2-40B4-BE49-F238E27FC236}">
                <a16:creationId xmlns:a16="http://schemas.microsoft.com/office/drawing/2014/main" id="{922D894B-2216-4319-AE19-8F6978293C86}"/>
              </a:ext>
            </a:extLst>
          </p:cNvPr>
          <p:cNvPicPr>
            <a:picLocks noChangeAspect="1" noChangeArrowheads="1"/>
          </p:cNvPicPr>
          <p:nvPr/>
        </p:nvPicPr>
        <p:blipFill>
          <a:blip r:embed="rId3">
            <a:biLevel thresh="75000"/>
            <a:extLst>
              <a:ext uri="{28A0092B-C50C-407E-A947-70E740481C1C}">
                <a14:useLocalDpi xmlns:a14="http://schemas.microsoft.com/office/drawing/2010/main" val="0"/>
              </a:ext>
            </a:extLst>
          </a:blip>
          <a:srcRect/>
          <a:stretch>
            <a:fillRect/>
          </a:stretch>
        </p:blipFill>
        <p:spPr bwMode="auto">
          <a:xfrm>
            <a:off x="6184727" y="1646908"/>
            <a:ext cx="1188720" cy="410131"/>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descr="Surah Al-Maun - English Translation | Quran Translate">
            <a:extLst>
              <a:ext uri="{FF2B5EF4-FFF2-40B4-BE49-F238E27FC236}">
                <a16:creationId xmlns:a16="http://schemas.microsoft.com/office/drawing/2014/main" id="{B24C92CD-DEA0-40FF-8F3F-73A5B20E94C5}"/>
              </a:ext>
            </a:extLst>
          </p:cNvPr>
          <p:cNvPicPr>
            <a:picLocks noChangeAspect="1" noChangeArrowheads="1"/>
          </p:cNvPicPr>
          <p:nvPr/>
        </p:nvPicPr>
        <p:blipFill>
          <a:blip r:embed="rId3">
            <a:biLevel thresh="75000"/>
            <a:extLst>
              <a:ext uri="{28A0092B-C50C-407E-A947-70E740481C1C}">
                <a14:useLocalDpi xmlns:a14="http://schemas.microsoft.com/office/drawing/2010/main" val="0"/>
              </a:ext>
            </a:extLst>
          </a:blip>
          <a:srcRect/>
          <a:stretch>
            <a:fillRect/>
          </a:stretch>
        </p:blipFill>
        <p:spPr bwMode="auto">
          <a:xfrm>
            <a:off x="6429868" y="5892765"/>
            <a:ext cx="1188720" cy="410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756411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1+#ppt_w/2"/>
                                          </p:val>
                                        </p:tav>
                                        <p:tav tm="100000">
                                          <p:val>
                                            <p:strVal val="#ppt_x"/>
                                          </p:val>
                                        </p:tav>
                                      </p:tavLst>
                                    </p:anim>
                                    <p:anim calcmode="lin" valueType="num">
                                      <p:cBhvr additive="base">
                                        <p:cTn id="8" dur="500" fill="hold"/>
                                        <p:tgtEl>
                                          <p:spTgt spid="3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1+#ppt_w/2"/>
                                          </p:val>
                                        </p:tav>
                                        <p:tav tm="100000">
                                          <p:val>
                                            <p:strVal val="#ppt_x"/>
                                          </p:val>
                                        </p:tav>
                                      </p:tavLst>
                                    </p:anim>
                                    <p:anim calcmode="lin" valueType="num">
                                      <p:cBhvr additive="base">
                                        <p:cTn id="12"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459C9D9C-0AD9-450A-868C-2334710A94CF}"/>
              </a:ext>
            </a:extLst>
          </p:cNvPr>
          <p:cNvSpPr/>
          <p:nvPr/>
        </p:nvSpPr>
        <p:spPr>
          <a:xfrm>
            <a:off x="2286" y="0"/>
            <a:ext cx="9141714" cy="6856718"/>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1" name="Freeform: Shape 90">
            <a:extLst>
              <a:ext uri="{FF2B5EF4-FFF2-40B4-BE49-F238E27FC236}">
                <a16:creationId xmlns:a16="http://schemas.microsoft.com/office/drawing/2014/main" id="{1EB4E669-66B7-4CB3-8861-93EC4B75E750}"/>
              </a:ext>
            </a:extLst>
          </p:cNvPr>
          <p:cNvSpPr/>
          <p:nvPr/>
        </p:nvSpPr>
        <p:spPr>
          <a:xfrm flipV="1">
            <a:off x="627608" y="1488125"/>
            <a:ext cx="721080" cy="2218191"/>
          </a:xfrm>
          <a:custGeom>
            <a:avLst/>
            <a:gdLst>
              <a:gd name="connsiteX0" fmla="*/ 209449 w 682530"/>
              <a:gd name="connsiteY0" fmla="*/ 0 h 2346037"/>
              <a:gd name="connsiteX1" fmla="*/ 475684 w 682530"/>
              <a:gd name="connsiteY1" fmla="*/ 0 h 2346037"/>
              <a:gd name="connsiteX2" fmla="*/ 475684 w 682530"/>
              <a:gd name="connsiteY2" fmla="*/ 1691185 h 2346037"/>
              <a:gd name="connsiteX3" fmla="*/ 532069 w 682530"/>
              <a:gd name="connsiteY3" fmla="*/ 1721790 h 2346037"/>
              <a:gd name="connsiteX4" fmla="*/ 682530 w 682530"/>
              <a:gd name="connsiteY4" fmla="*/ 2004772 h 2346037"/>
              <a:gd name="connsiteX5" fmla="*/ 341265 w 682530"/>
              <a:gd name="connsiteY5" fmla="*/ 2346037 h 2346037"/>
              <a:gd name="connsiteX6" fmla="*/ 0 w 682530"/>
              <a:gd name="connsiteY6" fmla="*/ 2004772 h 2346037"/>
              <a:gd name="connsiteX7" fmla="*/ 208429 w 682530"/>
              <a:gd name="connsiteY7" fmla="*/ 1690326 h 2346037"/>
              <a:gd name="connsiteX8" fmla="*/ 209449 w 682530"/>
              <a:gd name="connsiteY8" fmla="*/ 1690120 h 2346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2530" h="2346037">
                <a:moveTo>
                  <a:pt x="209449" y="0"/>
                </a:moveTo>
                <a:lnTo>
                  <a:pt x="475684" y="0"/>
                </a:lnTo>
                <a:lnTo>
                  <a:pt x="475684" y="1691185"/>
                </a:lnTo>
                <a:lnTo>
                  <a:pt x="532069" y="1721790"/>
                </a:lnTo>
                <a:cubicBezTo>
                  <a:pt x="622846" y="1783118"/>
                  <a:pt x="682530" y="1886975"/>
                  <a:pt x="682530" y="2004772"/>
                </a:cubicBezTo>
                <a:cubicBezTo>
                  <a:pt x="682530" y="2193247"/>
                  <a:pt x="529740" y="2346037"/>
                  <a:pt x="341265" y="2346037"/>
                </a:cubicBezTo>
                <a:cubicBezTo>
                  <a:pt x="152790" y="2346037"/>
                  <a:pt x="0" y="2193247"/>
                  <a:pt x="0" y="2004772"/>
                </a:cubicBezTo>
                <a:cubicBezTo>
                  <a:pt x="0" y="1863416"/>
                  <a:pt x="85944" y="1742133"/>
                  <a:pt x="208429" y="1690326"/>
                </a:cubicBezTo>
                <a:lnTo>
                  <a:pt x="209449" y="1690120"/>
                </a:lnTo>
                <a:close/>
              </a:path>
            </a:pathLst>
          </a:custGeom>
          <a:solidFill>
            <a:sysClr val="windowText" lastClr="000000">
              <a:alpha val="14000"/>
            </a:sysClr>
          </a:solidFill>
          <a:ln w="12700" cap="flat" cmpd="sng" algn="ctr">
            <a:noFill/>
            <a:prstDash val="solid"/>
            <a:miter lim="800000"/>
          </a:ln>
          <a:effectLst>
            <a:softEdge rad="50800"/>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2" name="Freeform: Shape 91">
            <a:extLst>
              <a:ext uri="{FF2B5EF4-FFF2-40B4-BE49-F238E27FC236}">
                <a16:creationId xmlns:a16="http://schemas.microsoft.com/office/drawing/2014/main" id="{FCFACE98-235F-421C-81E8-99322C022D41}"/>
              </a:ext>
            </a:extLst>
          </p:cNvPr>
          <p:cNvSpPr/>
          <p:nvPr/>
        </p:nvSpPr>
        <p:spPr>
          <a:xfrm flipV="1">
            <a:off x="4969569" y="1431980"/>
            <a:ext cx="721080" cy="2218191"/>
          </a:xfrm>
          <a:custGeom>
            <a:avLst/>
            <a:gdLst>
              <a:gd name="connsiteX0" fmla="*/ 209449 w 682530"/>
              <a:gd name="connsiteY0" fmla="*/ 0 h 2346037"/>
              <a:gd name="connsiteX1" fmla="*/ 475684 w 682530"/>
              <a:gd name="connsiteY1" fmla="*/ 0 h 2346037"/>
              <a:gd name="connsiteX2" fmla="*/ 475684 w 682530"/>
              <a:gd name="connsiteY2" fmla="*/ 1691185 h 2346037"/>
              <a:gd name="connsiteX3" fmla="*/ 532069 w 682530"/>
              <a:gd name="connsiteY3" fmla="*/ 1721790 h 2346037"/>
              <a:gd name="connsiteX4" fmla="*/ 682530 w 682530"/>
              <a:gd name="connsiteY4" fmla="*/ 2004772 h 2346037"/>
              <a:gd name="connsiteX5" fmla="*/ 341265 w 682530"/>
              <a:gd name="connsiteY5" fmla="*/ 2346037 h 2346037"/>
              <a:gd name="connsiteX6" fmla="*/ 0 w 682530"/>
              <a:gd name="connsiteY6" fmla="*/ 2004772 h 2346037"/>
              <a:gd name="connsiteX7" fmla="*/ 208429 w 682530"/>
              <a:gd name="connsiteY7" fmla="*/ 1690326 h 2346037"/>
              <a:gd name="connsiteX8" fmla="*/ 209449 w 682530"/>
              <a:gd name="connsiteY8" fmla="*/ 1690120 h 2346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2530" h="2346037">
                <a:moveTo>
                  <a:pt x="209449" y="0"/>
                </a:moveTo>
                <a:lnTo>
                  <a:pt x="475684" y="0"/>
                </a:lnTo>
                <a:lnTo>
                  <a:pt x="475684" y="1691185"/>
                </a:lnTo>
                <a:lnTo>
                  <a:pt x="532069" y="1721790"/>
                </a:lnTo>
                <a:cubicBezTo>
                  <a:pt x="622846" y="1783118"/>
                  <a:pt x="682530" y="1886975"/>
                  <a:pt x="682530" y="2004772"/>
                </a:cubicBezTo>
                <a:cubicBezTo>
                  <a:pt x="682530" y="2193247"/>
                  <a:pt x="529740" y="2346037"/>
                  <a:pt x="341265" y="2346037"/>
                </a:cubicBezTo>
                <a:cubicBezTo>
                  <a:pt x="152790" y="2346037"/>
                  <a:pt x="0" y="2193247"/>
                  <a:pt x="0" y="2004772"/>
                </a:cubicBezTo>
                <a:cubicBezTo>
                  <a:pt x="0" y="1863416"/>
                  <a:pt x="85944" y="1742133"/>
                  <a:pt x="208429" y="1690326"/>
                </a:cubicBezTo>
                <a:lnTo>
                  <a:pt x="209449" y="1690120"/>
                </a:lnTo>
                <a:close/>
              </a:path>
            </a:pathLst>
          </a:custGeom>
          <a:solidFill>
            <a:sysClr val="windowText" lastClr="000000">
              <a:alpha val="14000"/>
            </a:sysClr>
          </a:solidFill>
          <a:ln w="12700" cap="flat" cmpd="sng" algn="ctr">
            <a:noFill/>
            <a:prstDash val="solid"/>
            <a:miter lim="800000"/>
          </a:ln>
          <a:effectLst>
            <a:softEdge rad="50800"/>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3" name="Freeform: Shape 92">
            <a:extLst>
              <a:ext uri="{FF2B5EF4-FFF2-40B4-BE49-F238E27FC236}">
                <a16:creationId xmlns:a16="http://schemas.microsoft.com/office/drawing/2014/main" id="{07196FBA-EDB4-4E29-86EB-F1CC88CC0217}"/>
              </a:ext>
            </a:extLst>
          </p:cNvPr>
          <p:cNvSpPr/>
          <p:nvPr/>
        </p:nvSpPr>
        <p:spPr>
          <a:xfrm>
            <a:off x="912353" y="4367766"/>
            <a:ext cx="721080" cy="2218191"/>
          </a:xfrm>
          <a:custGeom>
            <a:avLst/>
            <a:gdLst>
              <a:gd name="connsiteX0" fmla="*/ 209449 w 682530"/>
              <a:gd name="connsiteY0" fmla="*/ 0 h 2346037"/>
              <a:gd name="connsiteX1" fmla="*/ 475684 w 682530"/>
              <a:gd name="connsiteY1" fmla="*/ 0 h 2346037"/>
              <a:gd name="connsiteX2" fmla="*/ 475684 w 682530"/>
              <a:gd name="connsiteY2" fmla="*/ 1691185 h 2346037"/>
              <a:gd name="connsiteX3" fmla="*/ 532069 w 682530"/>
              <a:gd name="connsiteY3" fmla="*/ 1721790 h 2346037"/>
              <a:gd name="connsiteX4" fmla="*/ 682530 w 682530"/>
              <a:gd name="connsiteY4" fmla="*/ 2004772 h 2346037"/>
              <a:gd name="connsiteX5" fmla="*/ 341265 w 682530"/>
              <a:gd name="connsiteY5" fmla="*/ 2346037 h 2346037"/>
              <a:gd name="connsiteX6" fmla="*/ 0 w 682530"/>
              <a:gd name="connsiteY6" fmla="*/ 2004772 h 2346037"/>
              <a:gd name="connsiteX7" fmla="*/ 208429 w 682530"/>
              <a:gd name="connsiteY7" fmla="*/ 1690326 h 2346037"/>
              <a:gd name="connsiteX8" fmla="*/ 209449 w 682530"/>
              <a:gd name="connsiteY8" fmla="*/ 1690120 h 2346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2530" h="2346037">
                <a:moveTo>
                  <a:pt x="209449" y="0"/>
                </a:moveTo>
                <a:lnTo>
                  <a:pt x="475684" y="0"/>
                </a:lnTo>
                <a:lnTo>
                  <a:pt x="475684" y="1691185"/>
                </a:lnTo>
                <a:lnTo>
                  <a:pt x="532069" y="1721790"/>
                </a:lnTo>
                <a:cubicBezTo>
                  <a:pt x="622846" y="1783118"/>
                  <a:pt x="682530" y="1886975"/>
                  <a:pt x="682530" y="2004772"/>
                </a:cubicBezTo>
                <a:cubicBezTo>
                  <a:pt x="682530" y="2193247"/>
                  <a:pt x="529740" y="2346037"/>
                  <a:pt x="341265" y="2346037"/>
                </a:cubicBezTo>
                <a:cubicBezTo>
                  <a:pt x="152790" y="2346037"/>
                  <a:pt x="0" y="2193247"/>
                  <a:pt x="0" y="2004772"/>
                </a:cubicBezTo>
                <a:cubicBezTo>
                  <a:pt x="0" y="1863416"/>
                  <a:pt x="85944" y="1742133"/>
                  <a:pt x="208429" y="1690326"/>
                </a:cubicBezTo>
                <a:lnTo>
                  <a:pt x="209449" y="1690120"/>
                </a:lnTo>
                <a:close/>
              </a:path>
            </a:pathLst>
          </a:custGeom>
          <a:solidFill>
            <a:sysClr val="windowText" lastClr="000000">
              <a:alpha val="14000"/>
            </a:sysClr>
          </a:solidFill>
          <a:ln w="12700" cap="flat" cmpd="sng" algn="ctr">
            <a:noFill/>
            <a:prstDash val="solid"/>
            <a:miter lim="800000"/>
          </a:ln>
          <a:effectLst>
            <a:softEdge rad="50800"/>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4" name="Freeform: Shape 93">
            <a:extLst>
              <a:ext uri="{FF2B5EF4-FFF2-40B4-BE49-F238E27FC236}">
                <a16:creationId xmlns:a16="http://schemas.microsoft.com/office/drawing/2014/main" id="{FC318B93-687A-4AB5-A989-E90EE456F606}"/>
              </a:ext>
            </a:extLst>
          </p:cNvPr>
          <p:cNvSpPr/>
          <p:nvPr/>
        </p:nvSpPr>
        <p:spPr>
          <a:xfrm>
            <a:off x="5316312" y="4307358"/>
            <a:ext cx="721080" cy="2218191"/>
          </a:xfrm>
          <a:custGeom>
            <a:avLst/>
            <a:gdLst>
              <a:gd name="connsiteX0" fmla="*/ 209449 w 682530"/>
              <a:gd name="connsiteY0" fmla="*/ 0 h 2346037"/>
              <a:gd name="connsiteX1" fmla="*/ 475684 w 682530"/>
              <a:gd name="connsiteY1" fmla="*/ 0 h 2346037"/>
              <a:gd name="connsiteX2" fmla="*/ 475684 w 682530"/>
              <a:gd name="connsiteY2" fmla="*/ 1691185 h 2346037"/>
              <a:gd name="connsiteX3" fmla="*/ 532069 w 682530"/>
              <a:gd name="connsiteY3" fmla="*/ 1721790 h 2346037"/>
              <a:gd name="connsiteX4" fmla="*/ 682530 w 682530"/>
              <a:gd name="connsiteY4" fmla="*/ 2004772 h 2346037"/>
              <a:gd name="connsiteX5" fmla="*/ 341265 w 682530"/>
              <a:gd name="connsiteY5" fmla="*/ 2346037 h 2346037"/>
              <a:gd name="connsiteX6" fmla="*/ 0 w 682530"/>
              <a:gd name="connsiteY6" fmla="*/ 2004772 h 2346037"/>
              <a:gd name="connsiteX7" fmla="*/ 208429 w 682530"/>
              <a:gd name="connsiteY7" fmla="*/ 1690326 h 2346037"/>
              <a:gd name="connsiteX8" fmla="*/ 209449 w 682530"/>
              <a:gd name="connsiteY8" fmla="*/ 1690120 h 2346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2530" h="2346037">
                <a:moveTo>
                  <a:pt x="209449" y="0"/>
                </a:moveTo>
                <a:lnTo>
                  <a:pt x="475684" y="0"/>
                </a:lnTo>
                <a:lnTo>
                  <a:pt x="475684" y="1691185"/>
                </a:lnTo>
                <a:lnTo>
                  <a:pt x="532069" y="1721790"/>
                </a:lnTo>
                <a:cubicBezTo>
                  <a:pt x="622846" y="1783118"/>
                  <a:pt x="682530" y="1886975"/>
                  <a:pt x="682530" y="2004772"/>
                </a:cubicBezTo>
                <a:cubicBezTo>
                  <a:pt x="682530" y="2193247"/>
                  <a:pt x="529740" y="2346037"/>
                  <a:pt x="341265" y="2346037"/>
                </a:cubicBezTo>
                <a:cubicBezTo>
                  <a:pt x="152790" y="2346037"/>
                  <a:pt x="0" y="2193247"/>
                  <a:pt x="0" y="2004772"/>
                </a:cubicBezTo>
                <a:cubicBezTo>
                  <a:pt x="0" y="1863416"/>
                  <a:pt x="85944" y="1742133"/>
                  <a:pt x="208429" y="1690326"/>
                </a:cubicBezTo>
                <a:lnTo>
                  <a:pt x="209449" y="1690120"/>
                </a:lnTo>
                <a:close/>
              </a:path>
            </a:pathLst>
          </a:custGeom>
          <a:solidFill>
            <a:sysClr val="windowText" lastClr="000000">
              <a:alpha val="14000"/>
            </a:sysClr>
          </a:solidFill>
          <a:ln w="12700" cap="flat" cmpd="sng" algn="ctr">
            <a:noFill/>
            <a:prstDash val="solid"/>
            <a:miter lim="800000"/>
          </a:ln>
          <a:effectLst>
            <a:softEdge rad="50800"/>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5" name="Rectangle: Rounded Corners 94">
            <a:extLst>
              <a:ext uri="{FF2B5EF4-FFF2-40B4-BE49-F238E27FC236}">
                <a16:creationId xmlns:a16="http://schemas.microsoft.com/office/drawing/2014/main" id="{00AF098D-0054-46F4-984A-557D57A7C1F8}"/>
              </a:ext>
            </a:extLst>
          </p:cNvPr>
          <p:cNvSpPr/>
          <p:nvPr/>
        </p:nvSpPr>
        <p:spPr>
          <a:xfrm>
            <a:off x="-142517" y="3706317"/>
            <a:ext cx="6829060" cy="1202083"/>
          </a:xfrm>
          <a:prstGeom prst="roundRect">
            <a:avLst>
              <a:gd name="adj" fmla="val 50000"/>
            </a:avLst>
          </a:prstGeom>
          <a:solidFill>
            <a:sysClr val="windowText" lastClr="000000">
              <a:alpha val="36000"/>
            </a:sysClr>
          </a:solidFill>
          <a:ln w="12700" cap="flat" cmpd="sng" algn="ctr">
            <a:noFill/>
            <a:prstDash val="solid"/>
            <a:miter lim="800000"/>
          </a:ln>
          <a:effectLst>
            <a:softEdge rad="2667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6" name="Rectangle 95">
            <a:extLst>
              <a:ext uri="{FF2B5EF4-FFF2-40B4-BE49-F238E27FC236}">
                <a16:creationId xmlns:a16="http://schemas.microsoft.com/office/drawing/2014/main" id="{BD8181F3-4B63-4E49-AFFD-0DB27C2020D7}"/>
              </a:ext>
            </a:extLst>
          </p:cNvPr>
          <p:cNvSpPr/>
          <p:nvPr/>
        </p:nvSpPr>
        <p:spPr>
          <a:xfrm>
            <a:off x="1181821" y="3594027"/>
            <a:ext cx="5167037" cy="787790"/>
          </a:xfrm>
          <a:prstGeom prst="rect">
            <a:avLst/>
          </a:prstGeom>
          <a:gradFill flip="none" rotWithShape="1">
            <a:gsLst>
              <a:gs pos="43000">
                <a:srgbClr val="FAAD2D"/>
              </a:gs>
              <a:gs pos="25000">
                <a:srgbClr val="EC9406"/>
              </a:gs>
              <a:gs pos="13000">
                <a:srgbClr val="FAAD2D"/>
              </a:gs>
              <a:gs pos="90000">
                <a:srgbClr val="FAAD2D"/>
              </a:gs>
              <a:gs pos="71000">
                <a:srgbClr val="FAAD2D"/>
              </a:gs>
              <a:gs pos="82000">
                <a:srgbClr val="EC9406"/>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7" name="Rectangle: Top Corners Rounded 96">
            <a:extLst>
              <a:ext uri="{FF2B5EF4-FFF2-40B4-BE49-F238E27FC236}">
                <a16:creationId xmlns:a16="http://schemas.microsoft.com/office/drawing/2014/main" id="{01BB221D-7B01-44B2-AB7A-81D49B5A899D}"/>
              </a:ext>
            </a:extLst>
          </p:cNvPr>
          <p:cNvSpPr/>
          <p:nvPr/>
        </p:nvSpPr>
        <p:spPr>
          <a:xfrm rot="16200000">
            <a:off x="394031" y="3594027"/>
            <a:ext cx="787790" cy="787790"/>
          </a:xfrm>
          <a:prstGeom prst="round2SameRect">
            <a:avLst>
              <a:gd name="adj1" fmla="val 50000"/>
              <a:gd name="adj2" fmla="val 0"/>
            </a:avLst>
          </a:prstGeom>
          <a:gradFill flip="none" rotWithShape="1">
            <a:gsLst>
              <a:gs pos="24000">
                <a:srgbClr val="4472C4">
                  <a:lumMod val="5000"/>
                  <a:lumOff val="95000"/>
                </a:srgbClr>
              </a:gs>
              <a:gs pos="87000">
                <a:sysClr val="window" lastClr="FFFFFF">
                  <a:lumMod val="85000"/>
                </a:sysClr>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8" name="Trapezoid 97">
            <a:extLst>
              <a:ext uri="{FF2B5EF4-FFF2-40B4-BE49-F238E27FC236}">
                <a16:creationId xmlns:a16="http://schemas.microsoft.com/office/drawing/2014/main" id="{405FD1B8-4783-462F-83CE-1575F10BA7A6}"/>
              </a:ext>
            </a:extLst>
          </p:cNvPr>
          <p:cNvSpPr/>
          <p:nvPr/>
        </p:nvSpPr>
        <p:spPr>
          <a:xfrm rot="5400000">
            <a:off x="6475466" y="3467417"/>
            <a:ext cx="787791" cy="1041009"/>
          </a:xfrm>
          <a:prstGeom prst="trapezoid">
            <a:avLst>
              <a:gd name="adj" fmla="val 46622"/>
            </a:avLst>
          </a:prstGeom>
          <a:gradFill flip="none" rotWithShape="1">
            <a:gsLst>
              <a:gs pos="0">
                <a:srgbClr val="E2C299"/>
              </a:gs>
              <a:gs pos="56000">
                <a:srgbClr val="E2C299"/>
              </a:gs>
              <a:gs pos="71000">
                <a:srgbClr val="B88973"/>
              </a:gs>
            </a:gsLst>
            <a:lin ang="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9" name="Trapezoid 98">
            <a:extLst>
              <a:ext uri="{FF2B5EF4-FFF2-40B4-BE49-F238E27FC236}">
                <a16:creationId xmlns:a16="http://schemas.microsoft.com/office/drawing/2014/main" id="{5563C588-B530-4BC6-8C8A-387DA6F334E3}"/>
              </a:ext>
            </a:extLst>
          </p:cNvPr>
          <p:cNvSpPr/>
          <p:nvPr/>
        </p:nvSpPr>
        <p:spPr>
          <a:xfrm rot="5400000">
            <a:off x="7052518" y="3803563"/>
            <a:ext cx="312138" cy="368718"/>
          </a:xfrm>
          <a:prstGeom prst="trapezoid">
            <a:avLst>
              <a:gd name="adj" fmla="val 43663"/>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0" name="Rectangle 99">
            <a:extLst>
              <a:ext uri="{FF2B5EF4-FFF2-40B4-BE49-F238E27FC236}">
                <a16:creationId xmlns:a16="http://schemas.microsoft.com/office/drawing/2014/main" id="{A9E2EE93-0A5C-49E1-8EE4-FDEB7BBCE325}"/>
              </a:ext>
            </a:extLst>
          </p:cNvPr>
          <p:cNvSpPr/>
          <p:nvPr/>
        </p:nvSpPr>
        <p:spPr>
          <a:xfrm>
            <a:off x="6128344" y="3594025"/>
            <a:ext cx="220513" cy="787790"/>
          </a:xfrm>
          <a:prstGeom prst="rect">
            <a:avLst/>
          </a:prstGeom>
          <a:gradFill flip="none" rotWithShape="1">
            <a:gsLst>
              <a:gs pos="43000">
                <a:srgbClr val="FFFF00"/>
              </a:gs>
              <a:gs pos="25000">
                <a:srgbClr val="FF9900"/>
              </a:gs>
              <a:gs pos="13000">
                <a:srgbClr val="FFFF00"/>
              </a:gs>
              <a:gs pos="90000">
                <a:srgbClr val="FFFF00"/>
              </a:gs>
              <a:gs pos="71000">
                <a:srgbClr val="FFFF00"/>
              </a:gs>
              <a:gs pos="82000">
                <a:srgbClr val="FF9900"/>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1" name="Rectangle 100">
            <a:extLst>
              <a:ext uri="{FF2B5EF4-FFF2-40B4-BE49-F238E27FC236}">
                <a16:creationId xmlns:a16="http://schemas.microsoft.com/office/drawing/2014/main" id="{3D159AFE-6E35-43BA-9DA2-6B8D0C0FC553}"/>
              </a:ext>
            </a:extLst>
          </p:cNvPr>
          <p:cNvSpPr/>
          <p:nvPr/>
        </p:nvSpPr>
        <p:spPr>
          <a:xfrm>
            <a:off x="5857231" y="3594025"/>
            <a:ext cx="266235" cy="787790"/>
          </a:xfrm>
          <a:prstGeom prst="rect">
            <a:avLst/>
          </a:prstGeom>
          <a:gradFill flip="none" rotWithShape="1">
            <a:gsLst>
              <a:gs pos="43000">
                <a:srgbClr val="FF3300"/>
              </a:gs>
              <a:gs pos="25000">
                <a:srgbClr val="9A0000"/>
              </a:gs>
              <a:gs pos="13000">
                <a:srgbClr val="FF3300"/>
              </a:gs>
              <a:gs pos="90000">
                <a:srgbClr val="FF3300"/>
              </a:gs>
              <a:gs pos="71000">
                <a:srgbClr val="FF3300"/>
              </a:gs>
              <a:gs pos="82000">
                <a:srgbClr val="9A0000"/>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2" name="Rectangle 101">
            <a:extLst>
              <a:ext uri="{FF2B5EF4-FFF2-40B4-BE49-F238E27FC236}">
                <a16:creationId xmlns:a16="http://schemas.microsoft.com/office/drawing/2014/main" id="{1681C991-6F97-4A4C-8FB2-64FBA0B2FC60}"/>
              </a:ext>
            </a:extLst>
          </p:cNvPr>
          <p:cNvSpPr/>
          <p:nvPr/>
        </p:nvSpPr>
        <p:spPr>
          <a:xfrm>
            <a:off x="5588557" y="3594025"/>
            <a:ext cx="266235" cy="787790"/>
          </a:xfrm>
          <a:prstGeom prst="rect">
            <a:avLst/>
          </a:prstGeom>
          <a:gradFill flip="none" rotWithShape="1">
            <a:gsLst>
              <a:gs pos="43000">
                <a:schemeClr val="accent5">
                  <a:lumMod val="75000"/>
                </a:schemeClr>
              </a:gs>
              <a:gs pos="25000">
                <a:srgbClr val="006666"/>
              </a:gs>
              <a:gs pos="13000">
                <a:schemeClr val="accent5">
                  <a:lumMod val="75000"/>
                </a:schemeClr>
              </a:gs>
              <a:gs pos="92000">
                <a:schemeClr val="accent5">
                  <a:lumMod val="75000"/>
                </a:schemeClr>
              </a:gs>
              <a:gs pos="71000">
                <a:schemeClr val="accent5">
                  <a:lumMod val="75000"/>
                </a:schemeClr>
              </a:gs>
              <a:gs pos="82000">
                <a:srgbClr val="006666"/>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3" name="Rectangle 102">
            <a:extLst>
              <a:ext uri="{FF2B5EF4-FFF2-40B4-BE49-F238E27FC236}">
                <a16:creationId xmlns:a16="http://schemas.microsoft.com/office/drawing/2014/main" id="{A47171B7-687A-4428-A83C-9F7166E8F4BF}"/>
              </a:ext>
            </a:extLst>
          </p:cNvPr>
          <p:cNvSpPr/>
          <p:nvPr/>
        </p:nvSpPr>
        <p:spPr>
          <a:xfrm>
            <a:off x="1703278" y="3594027"/>
            <a:ext cx="220513" cy="787790"/>
          </a:xfrm>
          <a:prstGeom prst="rect">
            <a:avLst/>
          </a:prstGeom>
          <a:gradFill flip="none" rotWithShape="1">
            <a:gsLst>
              <a:gs pos="43000">
                <a:srgbClr val="FF00FF"/>
              </a:gs>
              <a:gs pos="25000">
                <a:srgbClr val="660066"/>
              </a:gs>
              <a:gs pos="13000">
                <a:srgbClr val="FF00FF"/>
              </a:gs>
              <a:gs pos="90000">
                <a:srgbClr val="FF00FF"/>
              </a:gs>
              <a:gs pos="71000">
                <a:srgbClr val="FF00FF"/>
              </a:gs>
              <a:gs pos="82000">
                <a:srgbClr val="660066"/>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4" name="Rectangle 103">
            <a:extLst>
              <a:ext uri="{FF2B5EF4-FFF2-40B4-BE49-F238E27FC236}">
                <a16:creationId xmlns:a16="http://schemas.microsoft.com/office/drawing/2014/main" id="{D945C956-992F-4183-B6D7-EDACAEE46441}"/>
              </a:ext>
            </a:extLst>
          </p:cNvPr>
          <p:cNvSpPr/>
          <p:nvPr/>
        </p:nvSpPr>
        <p:spPr>
          <a:xfrm>
            <a:off x="1446453" y="3594027"/>
            <a:ext cx="266235" cy="787790"/>
          </a:xfrm>
          <a:prstGeom prst="rect">
            <a:avLst/>
          </a:prstGeom>
          <a:gradFill flip="none" rotWithShape="1">
            <a:gsLst>
              <a:gs pos="43000">
                <a:srgbClr val="0066CC"/>
              </a:gs>
              <a:gs pos="25000">
                <a:srgbClr val="000099"/>
              </a:gs>
              <a:gs pos="13000">
                <a:srgbClr val="0066CC"/>
              </a:gs>
              <a:gs pos="90000">
                <a:srgbClr val="0066CC"/>
              </a:gs>
              <a:gs pos="71000">
                <a:srgbClr val="0066CC"/>
              </a:gs>
              <a:gs pos="82000">
                <a:srgbClr val="000099"/>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5" name="Rectangle 104">
            <a:extLst>
              <a:ext uri="{FF2B5EF4-FFF2-40B4-BE49-F238E27FC236}">
                <a16:creationId xmlns:a16="http://schemas.microsoft.com/office/drawing/2014/main" id="{096B4BFF-40D2-4F2E-89A5-9A01FD2F0C6E}"/>
              </a:ext>
            </a:extLst>
          </p:cNvPr>
          <p:cNvSpPr/>
          <p:nvPr/>
        </p:nvSpPr>
        <p:spPr>
          <a:xfrm>
            <a:off x="1177779" y="3594027"/>
            <a:ext cx="266235" cy="787790"/>
          </a:xfrm>
          <a:prstGeom prst="rect">
            <a:avLst/>
          </a:prstGeom>
          <a:gradFill flip="none" rotWithShape="1">
            <a:gsLst>
              <a:gs pos="47000">
                <a:srgbClr val="4A8522"/>
              </a:gs>
              <a:gs pos="25000">
                <a:srgbClr val="00CC00"/>
              </a:gs>
              <a:gs pos="13000">
                <a:srgbClr val="4A8522"/>
              </a:gs>
              <a:gs pos="90000">
                <a:srgbClr val="4A8522"/>
              </a:gs>
              <a:gs pos="71000">
                <a:srgbClr val="4A8522"/>
              </a:gs>
              <a:gs pos="82000">
                <a:srgbClr val="00CC00"/>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6" name="Rectangle 105">
            <a:extLst>
              <a:ext uri="{FF2B5EF4-FFF2-40B4-BE49-F238E27FC236}">
                <a16:creationId xmlns:a16="http://schemas.microsoft.com/office/drawing/2014/main" id="{3202C099-37E6-4784-9BBC-AC8D9BB9741F}"/>
              </a:ext>
            </a:extLst>
          </p:cNvPr>
          <p:cNvSpPr/>
          <p:nvPr/>
        </p:nvSpPr>
        <p:spPr>
          <a:xfrm>
            <a:off x="5851578" y="4381815"/>
            <a:ext cx="266235" cy="1463040"/>
          </a:xfrm>
          <a:prstGeom prst="rect">
            <a:avLst/>
          </a:prstGeom>
          <a:solidFill>
            <a:srgbClr val="FF33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7" name="Rectangle 106">
            <a:extLst>
              <a:ext uri="{FF2B5EF4-FFF2-40B4-BE49-F238E27FC236}">
                <a16:creationId xmlns:a16="http://schemas.microsoft.com/office/drawing/2014/main" id="{0AA0693A-3D19-49F8-B4C3-74B74C399A13}"/>
              </a:ext>
            </a:extLst>
          </p:cNvPr>
          <p:cNvSpPr/>
          <p:nvPr/>
        </p:nvSpPr>
        <p:spPr>
          <a:xfrm>
            <a:off x="5590995" y="2150231"/>
            <a:ext cx="266235" cy="1463040"/>
          </a:xfrm>
          <a:prstGeom prst="rect">
            <a:avLst/>
          </a:prstGeom>
          <a:solidFill>
            <a:schemeClr val="accent5">
              <a:lumMod val="7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8" name="Rectangle 107">
            <a:extLst>
              <a:ext uri="{FF2B5EF4-FFF2-40B4-BE49-F238E27FC236}">
                <a16:creationId xmlns:a16="http://schemas.microsoft.com/office/drawing/2014/main" id="{AA588FAA-A93B-4289-96FA-A95C543757C3}"/>
              </a:ext>
            </a:extLst>
          </p:cNvPr>
          <p:cNvSpPr/>
          <p:nvPr/>
        </p:nvSpPr>
        <p:spPr>
          <a:xfrm>
            <a:off x="1443373" y="4381815"/>
            <a:ext cx="266235" cy="1463040"/>
          </a:xfrm>
          <a:prstGeom prst="rect">
            <a:avLst/>
          </a:prstGeom>
          <a:solidFill>
            <a:srgbClr val="0066C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9" name="Rectangle 108">
            <a:extLst>
              <a:ext uri="{FF2B5EF4-FFF2-40B4-BE49-F238E27FC236}">
                <a16:creationId xmlns:a16="http://schemas.microsoft.com/office/drawing/2014/main" id="{C3FFFFB4-3529-4443-B99F-D7ACB4B5010E}"/>
              </a:ext>
            </a:extLst>
          </p:cNvPr>
          <p:cNvSpPr/>
          <p:nvPr/>
        </p:nvSpPr>
        <p:spPr>
          <a:xfrm>
            <a:off x="1187037" y="2150231"/>
            <a:ext cx="266235" cy="1463040"/>
          </a:xfrm>
          <a:prstGeom prst="rect">
            <a:avLst/>
          </a:prstGeom>
          <a:solidFill>
            <a:srgbClr val="00B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0" name="Oval 109">
            <a:extLst>
              <a:ext uri="{FF2B5EF4-FFF2-40B4-BE49-F238E27FC236}">
                <a16:creationId xmlns:a16="http://schemas.microsoft.com/office/drawing/2014/main" id="{39C6EDD3-1239-4FB5-B953-4A53ACA2AB31}"/>
              </a:ext>
            </a:extLst>
          </p:cNvPr>
          <p:cNvSpPr/>
          <p:nvPr/>
        </p:nvSpPr>
        <p:spPr>
          <a:xfrm>
            <a:off x="5643430" y="5756566"/>
            <a:ext cx="682530" cy="682530"/>
          </a:xfrm>
          <a:prstGeom prst="ellipse">
            <a:avLst/>
          </a:prstGeom>
          <a:solidFill>
            <a:srgbClr val="FF33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D</a:t>
            </a:r>
          </a:p>
        </p:txBody>
      </p:sp>
      <p:sp>
        <p:nvSpPr>
          <p:cNvPr id="111" name="Oval 110">
            <a:extLst>
              <a:ext uri="{FF2B5EF4-FFF2-40B4-BE49-F238E27FC236}">
                <a16:creationId xmlns:a16="http://schemas.microsoft.com/office/drawing/2014/main" id="{24B67A32-FA1F-4537-9068-234FB458EC0F}"/>
              </a:ext>
            </a:extLst>
          </p:cNvPr>
          <p:cNvSpPr/>
          <p:nvPr/>
        </p:nvSpPr>
        <p:spPr>
          <a:xfrm>
            <a:off x="5380409" y="1536742"/>
            <a:ext cx="682530" cy="682530"/>
          </a:xfrm>
          <a:prstGeom prst="ellipse">
            <a:avLst/>
          </a:prstGeom>
          <a:solidFill>
            <a:schemeClr val="accent5">
              <a:lumMod val="7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B</a:t>
            </a:r>
          </a:p>
        </p:txBody>
      </p:sp>
      <p:sp>
        <p:nvSpPr>
          <p:cNvPr id="112" name="Oval 111">
            <a:extLst>
              <a:ext uri="{FF2B5EF4-FFF2-40B4-BE49-F238E27FC236}">
                <a16:creationId xmlns:a16="http://schemas.microsoft.com/office/drawing/2014/main" id="{F86D9A3A-85C6-4A82-9A34-B33BBE66AEF7}"/>
              </a:ext>
            </a:extLst>
          </p:cNvPr>
          <p:cNvSpPr/>
          <p:nvPr/>
        </p:nvSpPr>
        <p:spPr>
          <a:xfrm>
            <a:off x="969631" y="1536742"/>
            <a:ext cx="682530" cy="682530"/>
          </a:xfrm>
          <a:prstGeom prst="ellipse">
            <a:avLst/>
          </a:prstGeom>
          <a:solidFill>
            <a:srgbClr val="00B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A</a:t>
            </a:r>
          </a:p>
        </p:txBody>
      </p:sp>
      <p:sp>
        <p:nvSpPr>
          <p:cNvPr id="113" name="Oval 112">
            <a:extLst>
              <a:ext uri="{FF2B5EF4-FFF2-40B4-BE49-F238E27FC236}">
                <a16:creationId xmlns:a16="http://schemas.microsoft.com/office/drawing/2014/main" id="{A9F23793-6BC4-42D0-B7F2-360468F254B2}"/>
              </a:ext>
            </a:extLst>
          </p:cNvPr>
          <p:cNvSpPr/>
          <p:nvPr/>
        </p:nvSpPr>
        <p:spPr>
          <a:xfrm>
            <a:off x="1233924" y="5756566"/>
            <a:ext cx="682530" cy="682530"/>
          </a:xfrm>
          <a:prstGeom prst="ellipse">
            <a:avLst/>
          </a:prstGeom>
          <a:solidFill>
            <a:srgbClr val="0066C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C</a:t>
            </a:r>
          </a:p>
        </p:txBody>
      </p:sp>
      <p:sp>
        <p:nvSpPr>
          <p:cNvPr id="114" name="TextBox 113">
            <a:extLst>
              <a:ext uri="{FF2B5EF4-FFF2-40B4-BE49-F238E27FC236}">
                <a16:creationId xmlns:a16="http://schemas.microsoft.com/office/drawing/2014/main" id="{1137A786-0D63-440E-A338-4729A8F4946C}"/>
              </a:ext>
            </a:extLst>
          </p:cNvPr>
          <p:cNvSpPr txBox="1"/>
          <p:nvPr/>
        </p:nvSpPr>
        <p:spPr>
          <a:xfrm>
            <a:off x="1906319" y="3848288"/>
            <a:ext cx="3679799" cy="338554"/>
          </a:xfrm>
          <a:prstGeom prst="rect">
            <a:avLst/>
          </a:prstGeom>
          <a:noFill/>
        </p:spPr>
        <p:txBody>
          <a:bodyPr wrap="square" rtlCol="0">
            <a:spAutoFit/>
          </a:bodyPr>
          <a:lstStyle/>
          <a:p>
            <a:pPr algn="ctr" defTabSz="914400"/>
            <a:r>
              <a:rPr lang="en-US" sz="1600" b="1" dirty="0">
                <a:latin typeface="Century Gothic" panose="020B0502020202020204" pitchFamily="34" charset="0"/>
              </a:rPr>
              <a:t>QUESTION 04</a:t>
            </a:r>
          </a:p>
        </p:txBody>
      </p:sp>
      <p:sp>
        <p:nvSpPr>
          <p:cNvPr id="2" name="TextBox 1">
            <a:extLst>
              <a:ext uri="{FF2B5EF4-FFF2-40B4-BE49-F238E27FC236}">
                <a16:creationId xmlns:a16="http://schemas.microsoft.com/office/drawing/2014/main" id="{25BA4126-A7A6-4C5C-9DC9-2B648E0A8D26}"/>
              </a:ext>
            </a:extLst>
          </p:cNvPr>
          <p:cNvSpPr txBox="1"/>
          <p:nvPr/>
        </p:nvSpPr>
        <p:spPr>
          <a:xfrm>
            <a:off x="63746" y="35463"/>
            <a:ext cx="8016297" cy="954107"/>
          </a:xfrm>
          <a:prstGeom prst="rect">
            <a:avLst/>
          </a:prstGeom>
          <a:noFill/>
        </p:spPr>
        <p:txBody>
          <a:bodyPr wrap="none" rtlCol="0">
            <a:spAutoFit/>
          </a:bodyPr>
          <a:lstStyle/>
          <a:p>
            <a:r>
              <a:rPr lang="en-US" sz="2800" dirty="0"/>
              <a:t>According to the majority of commentators, who was </a:t>
            </a:r>
            <a:br>
              <a:rPr lang="en-US" sz="2800" dirty="0"/>
            </a:br>
            <a:r>
              <a:rPr lang="en-US" sz="2800" dirty="0"/>
              <a:t>the person that pushed the orphan?</a:t>
            </a:r>
          </a:p>
        </p:txBody>
      </p:sp>
      <p:sp>
        <p:nvSpPr>
          <p:cNvPr id="5" name="TextBox 4">
            <a:extLst>
              <a:ext uri="{FF2B5EF4-FFF2-40B4-BE49-F238E27FC236}">
                <a16:creationId xmlns:a16="http://schemas.microsoft.com/office/drawing/2014/main" id="{D7ED79A0-92A4-4681-A9E7-B194DB501CDD}"/>
              </a:ext>
            </a:extLst>
          </p:cNvPr>
          <p:cNvSpPr txBox="1"/>
          <p:nvPr/>
        </p:nvSpPr>
        <p:spPr>
          <a:xfrm>
            <a:off x="1582265" y="2267889"/>
            <a:ext cx="1587294" cy="523220"/>
          </a:xfrm>
          <a:prstGeom prst="rect">
            <a:avLst/>
          </a:prstGeom>
          <a:noFill/>
        </p:spPr>
        <p:txBody>
          <a:bodyPr wrap="none" rtlCol="0">
            <a:spAutoFit/>
          </a:bodyPr>
          <a:lstStyle/>
          <a:p>
            <a:r>
              <a:rPr lang="en-US" sz="2800" dirty="0"/>
              <a:t>Abu </a:t>
            </a:r>
            <a:r>
              <a:rPr lang="en-US" sz="2800" dirty="0" err="1"/>
              <a:t>Jahel</a:t>
            </a:r>
            <a:endParaRPr lang="en-US" sz="2800" dirty="0"/>
          </a:p>
        </p:txBody>
      </p:sp>
      <p:sp>
        <p:nvSpPr>
          <p:cNvPr id="43" name="TextBox 42">
            <a:extLst>
              <a:ext uri="{FF2B5EF4-FFF2-40B4-BE49-F238E27FC236}">
                <a16:creationId xmlns:a16="http://schemas.microsoft.com/office/drawing/2014/main" id="{35E5A7BA-8E71-4F25-A6AC-250B85A70FB1}"/>
              </a:ext>
            </a:extLst>
          </p:cNvPr>
          <p:cNvSpPr txBox="1"/>
          <p:nvPr/>
        </p:nvSpPr>
        <p:spPr>
          <a:xfrm>
            <a:off x="1844340" y="4655598"/>
            <a:ext cx="1835246" cy="523220"/>
          </a:xfrm>
          <a:prstGeom prst="rect">
            <a:avLst/>
          </a:prstGeom>
          <a:noFill/>
        </p:spPr>
        <p:txBody>
          <a:bodyPr wrap="none" rtlCol="0">
            <a:spAutoFit/>
          </a:bodyPr>
          <a:lstStyle/>
          <a:p>
            <a:r>
              <a:rPr lang="en-US" sz="2800" dirty="0"/>
              <a:t>Abu Sufyan</a:t>
            </a:r>
          </a:p>
        </p:txBody>
      </p:sp>
      <p:sp>
        <p:nvSpPr>
          <p:cNvPr id="44" name="TextBox 43">
            <a:extLst>
              <a:ext uri="{FF2B5EF4-FFF2-40B4-BE49-F238E27FC236}">
                <a16:creationId xmlns:a16="http://schemas.microsoft.com/office/drawing/2014/main" id="{15B504DF-39C7-423F-8B43-501FBE83199D}"/>
              </a:ext>
            </a:extLst>
          </p:cNvPr>
          <p:cNvSpPr txBox="1"/>
          <p:nvPr/>
        </p:nvSpPr>
        <p:spPr>
          <a:xfrm>
            <a:off x="6245540" y="4558684"/>
            <a:ext cx="1999586" cy="523220"/>
          </a:xfrm>
          <a:prstGeom prst="rect">
            <a:avLst/>
          </a:prstGeom>
          <a:noFill/>
        </p:spPr>
        <p:txBody>
          <a:bodyPr wrap="none" rtlCol="0">
            <a:spAutoFit/>
          </a:bodyPr>
          <a:lstStyle/>
          <a:p>
            <a:r>
              <a:rPr lang="en-US" sz="2800" dirty="0"/>
              <a:t>Amr bin </a:t>
            </a:r>
            <a:r>
              <a:rPr lang="en-US" sz="2800" dirty="0" err="1"/>
              <a:t>A’as</a:t>
            </a:r>
            <a:endParaRPr lang="en-US" sz="2800" dirty="0"/>
          </a:p>
        </p:txBody>
      </p:sp>
      <p:sp>
        <p:nvSpPr>
          <p:cNvPr id="45" name="TextBox 44">
            <a:extLst>
              <a:ext uri="{FF2B5EF4-FFF2-40B4-BE49-F238E27FC236}">
                <a16:creationId xmlns:a16="http://schemas.microsoft.com/office/drawing/2014/main" id="{1F2E59A3-876E-4E6C-A298-F56B4F00BC1F}"/>
              </a:ext>
            </a:extLst>
          </p:cNvPr>
          <p:cNvSpPr txBox="1"/>
          <p:nvPr/>
        </p:nvSpPr>
        <p:spPr>
          <a:xfrm>
            <a:off x="5951029" y="2211941"/>
            <a:ext cx="1725152" cy="523220"/>
          </a:xfrm>
          <a:prstGeom prst="rect">
            <a:avLst/>
          </a:prstGeom>
          <a:noFill/>
        </p:spPr>
        <p:txBody>
          <a:bodyPr wrap="none" rtlCol="0">
            <a:spAutoFit/>
          </a:bodyPr>
          <a:lstStyle/>
          <a:p>
            <a:r>
              <a:rPr lang="en-US" sz="2800" dirty="0"/>
              <a:t>Abu Lahab</a:t>
            </a:r>
          </a:p>
        </p:txBody>
      </p:sp>
      <p:pic>
        <p:nvPicPr>
          <p:cNvPr id="33" name="Picture 4" descr="Surah Al-Maun - English Translation | Quran Translate">
            <a:extLst>
              <a:ext uri="{FF2B5EF4-FFF2-40B4-BE49-F238E27FC236}">
                <a16:creationId xmlns:a16="http://schemas.microsoft.com/office/drawing/2014/main" id="{D742ED36-705D-422D-9D12-C733D056E6FF}"/>
              </a:ext>
            </a:extLst>
          </p:cNvPr>
          <p:cNvPicPr>
            <a:picLocks noChangeAspect="1" noChangeArrowheads="1"/>
          </p:cNvPicPr>
          <p:nvPr/>
        </p:nvPicPr>
        <p:blipFill>
          <a:blip r:embed="rId3">
            <a:biLevel thresh="75000"/>
            <a:extLst>
              <a:ext uri="{28A0092B-C50C-407E-A947-70E740481C1C}">
                <a14:useLocalDpi xmlns:a14="http://schemas.microsoft.com/office/drawing/2010/main" val="0"/>
              </a:ext>
            </a:extLst>
          </a:blip>
          <a:srcRect/>
          <a:stretch>
            <a:fillRect/>
          </a:stretch>
        </p:blipFill>
        <p:spPr bwMode="auto">
          <a:xfrm>
            <a:off x="1997445" y="5892765"/>
            <a:ext cx="1188720" cy="410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29250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1+#ppt_w/2"/>
                                          </p:val>
                                        </p:tav>
                                        <p:tav tm="100000">
                                          <p:val>
                                            <p:strVal val="#ppt_x"/>
                                          </p:val>
                                        </p:tav>
                                      </p:tavLst>
                                    </p:anim>
                                    <p:anim calcmode="lin" valueType="num">
                                      <p:cBhvr additive="base">
                                        <p:cTn id="8" dur="5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459C9D9C-0AD9-450A-868C-2334710A94CF}"/>
              </a:ext>
            </a:extLst>
          </p:cNvPr>
          <p:cNvSpPr/>
          <p:nvPr/>
        </p:nvSpPr>
        <p:spPr>
          <a:xfrm>
            <a:off x="2286" y="0"/>
            <a:ext cx="9141714" cy="6856718"/>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1" name="Freeform: Shape 90">
            <a:extLst>
              <a:ext uri="{FF2B5EF4-FFF2-40B4-BE49-F238E27FC236}">
                <a16:creationId xmlns:a16="http://schemas.microsoft.com/office/drawing/2014/main" id="{1EB4E669-66B7-4CB3-8861-93EC4B75E750}"/>
              </a:ext>
            </a:extLst>
          </p:cNvPr>
          <p:cNvSpPr/>
          <p:nvPr/>
        </p:nvSpPr>
        <p:spPr>
          <a:xfrm flipV="1">
            <a:off x="627608" y="1488125"/>
            <a:ext cx="721080" cy="2218191"/>
          </a:xfrm>
          <a:custGeom>
            <a:avLst/>
            <a:gdLst>
              <a:gd name="connsiteX0" fmla="*/ 209449 w 682530"/>
              <a:gd name="connsiteY0" fmla="*/ 0 h 2346037"/>
              <a:gd name="connsiteX1" fmla="*/ 475684 w 682530"/>
              <a:gd name="connsiteY1" fmla="*/ 0 h 2346037"/>
              <a:gd name="connsiteX2" fmla="*/ 475684 w 682530"/>
              <a:gd name="connsiteY2" fmla="*/ 1691185 h 2346037"/>
              <a:gd name="connsiteX3" fmla="*/ 532069 w 682530"/>
              <a:gd name="connsiteY3" fmla="*/ 1721790 h 2346037"/>
              <a:gd name="connsiteX4" fmla="*/ 682530 w 682530"/>
              <a:gd name="connsiteY4" fmla="*/ 2004772 h 2346037"/>
              <a:gd name="connsiteX5" fmla="*/ 341265 w 682530"/>
              <a:gd name="connsiteY5" fmla="*/ 2346037 h 2346037"/>
              <a:gd name="connsiteX6" fmla="*/ 0 w 682530"/>
              <a:gd name="connsiteY6" fmla="*/ 2004772 h 2346037"/>
              <a:gd name="connsiteX7" fmla="*/ 208429 w 682530"/>
              <a:gd name="connsiteY7" fmla="*/ 1690326 h 2346037"/>
              <a:gd name="connsiteX8" fmla="*/ 209449 w 682530"/>
              <a:gd name="connsiteY8" fmla="*/ 1690120 h 2346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2530" h="2346037">
                <a:moveTo>
                  <a:pt x="209449" y="0"/>
                </a:moveTo>
                <a:lnTo>
                  <a:pt x="475684" y="0"/>
                </a:lnTo>
                <a:lnTo>
                  <a:pt x="475684" y="1691185"/>
                </a:lnTo>
                <a:lnTo>
                  <a:pt x="532069" y="1721790"/>
                </a:lnTo>
                <a:cubicBezTo>
                  <a:pt x="622846" y="1783118"/>
                  <a:pt x="682530" y="1886975"/>
                  <a:pt x="682530" y="2004772"/>
                </a:cubicBezTo>
                <a:cubicBezTo>
                  <a:pt x="682530" y="2193247"/>
                  <a:pt x="529740" y="2346037"/>
                  <a:pt x="341265" y="2346037"/>
                </a:cubicBezTo>
                <a:cubicBezTo>
                  <a:pt x="152790" y="2346037"/>
                  <a:pt x="0" y="2193247"/>
                  <a:pt x="0" y="2004772"/>
                </a:cubicBezTo>
                <a:cubicBezTo>
                  <a:pt x="0" y="1863416"/>
                  <a:pt x="85944" y="1742133"/>
                  <a:pt x="208429" y="1690326"/>
                </a:cubicBezTo>
                <a:lnTo>
                  <a:pt x="209449" y="1690120"/>
                </a:lnTo>
                <a:close/>
              </a:path>
            </a:pathLst>
          </a:custGeom>
          <a:solidFill>
            <a:sysClr val="windowText" lastClr="000000">
              <a:alpha val="14000"/>
            </a:sysClr>
          </a:solidFill>
          <a:ln w="12700" cap="flat" cmpd="sng" algn="ctr">
            <a:noFill/>
            <a:prstDash val="solid"/>
            <a:miter lim="800000"/>
          </a:ln>
          <a:effectLst>
            <a:softEdge rad="50800"/>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2" name="Freeform: Shape 91">
            <a:extLst>
              <a:ext uri="{FF2B5EF4-FFF2-40B4-BE49-F238E27FC236}">
                <a16:creationId xmlns:a16="http://schemas.microsoft.com/office/drawing/2014/main" id="{FCFACE98-235F-421C-81E8-99322C022D41}"/>
              </a:ext>
            </a:extLst>
          </p:cNvPr>
          <p:cNvSpPr/>
          <p:nvPr/>
        </p:nvSpPr>
        <p:spPr>
          <a:xfrm flipV="1">
            <a:off x="4969569" y="1431980"/>
            <a:ext cx="721080" cy="2218191"/>
          </a:xfrm>
          <a:custGeom>
            <a:avLst/>
            <a:gdLst>
              <a:gd name="connsiteX0" fmla="*/ 209449 w 682530"/>
              <a:gd name="connsiteY0" fmla="*/ 0 h 2346037"/>
              <a:gd name="connsiteX1" fmla="*/ 475684 w 682530"/>
              <a:gd name="connsiteY1" fmla="*/ 0 h 2346037"/>
              <a:gd name="connsiteX2" fmla="*/ 475684 w 682530"/>
              <a:gd name="connsiteY2" fmla="*/ 1691185 h 2346037"/>
              <a:gd name="connsiteX3" fmla="*/ 532069 w 682530"/>
              <a:gd name="connsiteY3" fmla="*/ 1721790 h 2346037"/>
              <a:gd name="connsiteX4" fmla="*/ 682530 w 682530"/>
              <a:gd name="connsiteY4" fmla="*/ 2004772 h 2346037"/>
              <a:gd name="connsiteX5" fmla="*/ 341265 w 682530"/>
              <a:gd name="connsiteY5" fmla="*/ 2346037 h 2346037"/>
              <a:gd name="connsiteX6" fmla="*/ 0 w 682530"/>
              <a:gd name="connsiteY6" fmla="*/ 2004772 h 2346037"/>
              <a:gd name="connsiteX7" fmla="*/ 208429 w 682530"/>
              <a:gd name="connsiteY7" fmla="*/ 1690326 h 2346037"/>
              <a:gd name="connsiteX8" fmla="*/ 209449 w 682530"/>
              <a:gd name="connsiteY8" fmla="*/ 1690120 h 2346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2530" h="2346037">
                <a:moveTo>
                  <a:pt x="209449" y="0"/>
                </a:moveTo>
                <a:lnTo>
                  <a:pt x="475684" y="0"/>
                </a:lnTo>
                <a:lnTo>
                  <a:pt x="475684" y="1691185"/>
                </a:lnTo>
                <a:lnTo>
                  <a:pt x="532069" y="1721790"/>
                </a:lnTo>
                <a:cubicBezTo>
                  <a:pt x="622846" y="1783118"/>
                  <a:pt x="682530" y="1886975"/>
                  <a:pt x="682530" y="2004772"/>
                </a:cubicBezTo>
                <a:cubicBezTo>
                  <a:pt x="682530" y="2193247"/>
                  <a:pt x="529740" y="2346037"/>
                  <a:pt x="341265" y="2346037"/>
                </a:cubicBezTo>
                <a:cubicBezTo>
                  <a:pt x="152790" y="2346037"/>
                  <a:pt x="0" y="2193247"/>
                  <a:pt x="0" y="2004772"/>
                </a:cubicBezTo>
                <a:cubicBezTo>
                  <a:pt x="0" y="1863416"/>
                  <a:pt x="85944" y="1742133"/>
                  <a:pt x="208429" y="1690326"/>
                </a:cubicBezTo>
                <a:lnTo>
                  <a:pt x="209449" y="1690120"/>
                </a:lnTo>
                <a:close/>
              </a:path>
            </a:pathLst>
          </a:custGeom>
          <a:solidFill>
            <a:sysClr val="windowText" lastClr="000000">
              <a:alpha val="14000"/>
            </a:sysClr>
          </a:solidFill>
          <a:ln w="12700" cap="flat" cmpd="sng" algn="ctr">
            <a:noFill/>
            <a:prstDash val="solid"/>
            <a:miter lim="800000"/>
          </a:ln>
          <a:effectLst>
            <a:softEdge rad="50800"/>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3" name="Freeform: Shape 92">
            <a:extLst>
              <a:ext uri="{FF2B5EF4-FFF2-40B4-BE49-F238E27FC236}">
                <a16:creationId xmlns:a16="http://schemas.microsoft.com/office/drawing/2014/main" id="{07196FBA-EDB4-4E29-86EB-F1CC88CC0217}"/>
              </a:ext>
            </a:extLst>
          </p:cNvPr>
          <p:cNvSpPr/>
          <p:nvPr/>
        </p:nvSpPr>
        <p:spPr>
          <a:xfrm>
            <a:off x="912353" y="4367766"/>
            <a:ext cx="721080" cy="2218191"/>
          </a:xfrm>
          <a:custGeom>
            <a:avLst/>
            <a:gdLst>
              <a:gd name="connsiteX0" fmla="*/ 209449 w 682530"/>
              <a:gd name="connsiteY0" fmla="*/ 0 h 2346037"/>
              <a:gd name="connsiteX1" fmla="*/ 475684 w 682530"/>
              <a:gd name="connsiteY1" fmla="*/ 0 h 2346037"/>
              <a:gd name="connsiteX2" fmla="*/ 475684 w 682530"/>
              <a:gd name="connsiteY2" fmla="*/ 1691185 h 2346037"/>
              <a:gd name="connsiteX3" fmla="*/ 532069 w 682530"/>
              <a:gd name="connsiteY3" fmla="*/ 1721790 h 2346037"/>
              <a:gd name="connsiteX4" fmla="*/ 682530 w 682530"/>
              <a:gd name="connsiteY4" fmla="*/ 2004772 h 2346037"/>
              <a:gd name="connsiteX5" fmla="*/ 341265 w 682530"/>
              <a:gd name="connsiteY5" fmla="*/ 2346037 h 2346037"/>
              <a:gd name="connsiteX6" fmla="*/ 0 w 682530"/>
              <a:gd name="connsiteY6" fmla="*/ 2004772 h 2346037"/>
              <a:gd name="connsiteX7" fmla="*/ 208429 w 682530"/>
              <a:gd name="connsiteY7" fmla="*/ 1690326 h 2346037"/>
              <a:gd name="connsiteX8" fmla="*/ 209449 w 682530"/>
              <a:gd name="connsiteY8" fmla="*/ 1690120 h 2346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2530" h="2346037">
                <a:moveTo>
                  <a:pt x="209449" y="0"/>
                </a:moveTo>
                <a:lnTo>
                  <a:pt x="475684" y="0"/>
                </a:lnTo>
                <a:lnTo>
                  <a:pt x="475684" y="1691185"/>
                </a:lnTo>
                <a:lnTo>
                  <a:pt x="532069" y="1721790"/>
                </a:lnTo>
                <a:cubicBezTo>
                  <a:pt x="622846" y="1783118"/>
                  <a:pt x="682530" y="1886975"/>
                  <a:pt x="682530" y="2004772"/>
                </a:cubicBezTo>
                <a:cubicBezTo>
                  <a:pt x="682530" y="2193247"/>
                  <a:pt x="529740" y="2346037"/>
                  <a:pt x="341265" y="2346037"/>
                </a:cubicBezTo>
                <a:cubicBezTo>
                  <a:pt x="152790" y="2346037"/>
                  <a:pt x="0" y="2193247"/>
                  <a:pt x="0" y="2004772"/>
                </a:cubicBezTo>
                <a:cubicBezTo>
                  <a:pt x="0" y="1863416"/>
                  <a:pt x="85944" y="1742133"/>
                  <a:pt x="208429" y="1690326"/>
                </a:cubicBezTo>
                <a:lnTo>
                  <a:pt x="209449" y="1690120"/>
                </a:lnTo>
                <a:close/>
              </a:path>
            </a:pathLst>
          </a:custGeom>
          <a:solidFill>
            <a:sysClr val="windowText" lastClr="000000">
              <a:alpha val="14000"/>
            </a:sysClr>
          </a:solidFill>
          <a:ln w="12700" cap="flat" cmpd="sng" algn="ctr">
            <a:noFill/>
            <a:prstDash val="solid"/>
            <a:miter lim="800000"/>
          </a:ln>
          <a:effectLst>
            <a:softEdge rad="50800"/>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4" name="Freeform: Shape 93">
            <a:extLst>
              <a:ext uri="{FF2B5EF4-FFF2-40B4-BE49-F238E27FC236}">
                <a16:creationId xmlns:a16="http://schemas.microsoft.com/office/drawing/2014/main" id="{FC318B93-687A-4AB5-A989-E90EE456F606}"/>
              </a:ext>
            </a:extLst>
          </p:cNvPr>
          <p:cNvSpPr/>
          <p:nvPr/>
        </p:nvSpPr>
        <p:spPr>
          <a:xfrm>
            <a:off x="5316312" y="4307358"/>
            <a:ext cx="721080" cy="2218191"/>
          </a:xfrm>
          <a:custGeom>
            <a:avLst/>
            <a:gdLst>
              <a:gd name="connsiteX0" fmla="*/ 209449 w 682530"/>
              <a:gd name="connsiteY0" fmla="*/ 0 h 2346037"/>
              <a:gd name="connsiteX1" fmla="*/ 475684 w 682530"/>
              <a:gd name="connsiteY1" fmla="*/ 0 h 2346037"/>
              <a:gd name="connsiteX2" fmla="*/ 475684 w 682530"/>
              <a:gd name="connsiteY2" fmla="*/ 1691185 h 2346037"/>
              <a:gd name="connsiteX3" fmla="*/ 532069 w 682530"/>
              <a:gd name="connsiteY3" fmla="*/ 1721790 h 2346037"/>
              <a:gd name="connsiteX4" fmla="*/ 682530 w 682530"/>
              <a:gd name="connsiteY4" fmla="*/ 2004772 h 2346037"/>
              <a:gd name="connsiteX5" fmla="*/ 341265 w 682530"/>
              <a:gd name="connsiteY5" fmla="*/ 2346037 h 2346037"/>
              <a:gd name="connsiteX6" fmla="*/ 0 w 682530"/>
              <a:gd name="connsiteY6" fmla="*/ 2004772 h 2346037"/>
              <a:gd name="connsiteX7" fmla="*/ 208429 w 682530"/>
              <a:gd name="connsiteY7" fmla="*/ 1690326 h 2346037"/>
              <a:gd name="connsiteX8" fmla="*/ 209449 w 682530"/>
              <a:gd name="connsiteY8" fmla="*/ 1690120 h 2346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2530" h="2346037">
                <a:moveTo>
                  <a:pt x="209449" y="0"/>
                </a:moveTo>
                <a:lnTo>
                  <a:pt x="475684" y="0"/>
                </a:lnTo>
                <a:lnTo>
                  <a:pt x="475684" y="1691185"/>
                </a:lnTo>
                <a:lnTo>
                  <a:pt x="532069" y="1721790"/>
                </a:lnTo>
                <a:cubicBezTo>
                  <a:pt x="622846" y="1783118"/>
                  <a:pt x="682530" y="1886975"/>
                  <a:pt x="682530" y="2004772"/>
                </a:cubicBezTo>
                <a:cubicBezTo>
                  <a:pt x="682530" y="2193247"/>
                  <a:pt x="529740" y="2346037"/>
                  <a:pt x="341265" y="2346037"/>
                </a:cubicBezTo>
                <a:cubicBezTo>
                  <a:pt x="152790" y="2346037"/>
                  <a:pt x="0" y="2193247"/>
                  <a:pt x="0" y="2004772"/>
                </a:cubicBezTo>
                <a:cubicBezTo>
                  <a:pt x="0" y="1863416"/>
                  <a:pt x="85944" y="1742133"/>
                  <a:pt x="208429" y="1690326"/>
                </a:cubicBezTo>
                <a:lnTo>
                  <a:pt x="209449" y="1690120"/>
                </a:lnTo>
                <a:close/>
              </a:path>
            </a:pathLst>
          </a:custGeom>
          <a:solidFill>
            <a:sysClr val="windowText" lastClr="000000">
              <a:alpha val="14000"/>
            </a:sysClr>
          </a:solidFill>
          <a:ln w="12700" cap="flat" cmpd="sng" algn="ctr">
            <a:noFill/>
            <a:prstDash val="solid"/>
            <a:miter lim="800000"/>
          </a:ln>
          <a:effectLst>
            <a:softEdge rad="50800"/>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5" name="Rectangle: Rounded Corners 94">
            <a:extLst>
              <a:ext uri="{FF2B5EF4-FFF2-40B4-BE49-F238E27FC236}">
                <a16:creationId xmlns:a16="http://schemas.microsoft.com/office/drawing/2014/main" id="{00AF098D-0054-46F4-984A-557D57A7C1F8}"/>
              </a:ext>
            </a:extLst>
          </p:cNvPr>
          <p:cNvSpPr/>
          <p:nvPr/>
        </p:nvSpPr>
        <p:spPr>
          <a:xfrm>
            <a:off x="-142517" y="3706317"/>
            <a:ext cx="6829060" cy="1202083"/>
          </a:xfrm>
          <a:prstGeom prst="roundRect">
            <a:avLst>
              <a:gd name="adj" fmla="val 50000"/>
            </a:avLst>
          </a:prstGeom>
          <a:solidFill>
            <a:sysClr val="windowText" lastClr="000000">
              <a:alpha val="36000"/>
            </a:sysClr>
          </a:solidFill>
          <a:ln w="12700" cap="flat" cmpd="sng" algn="ctr">
            <a:noFill/>
            <a:prstDash val="solid"/>
            <a:miter lim="800000"/>
          </a:ln>
          <a:effectLst>
            <a:softEdge rad="2667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6" name="Rectangle 95">
            <a:extLst>
              <a:ext uri="{FF2B5EF4-FFF2-40B4-BE49-F238E27FC236}">
                <a16:creationId xmlns:a16="http://schemas.microsoft.com/office/drawing/2014/main" id="{BD8181F3-4B63-4E49-AFFD-0DB27C2020D7}"/>
              </a:ext>
            </a:extLst>
          </p:cNvPr>
          <p:cNvSpPr/>
          <p:nvPr/>
        </p:nvSpPr>
        <p:spPr>
          <a:xfrm>
            <a:off x="1181821" y="3594027"/>
            <a:ext cx="5167037" cy="787790"/>
          </a:xfrm>
          <a:prstGeom prst="rect">
            <a:avLst/>
          </a:prstGeom>
          <a:gradFill flip="none" rotWithShape="1">
            <a:gsLst>
              <a:gs pos="43000">
                <a:srgbClr val="FAAD2D"/>
              </a:gs>
              <a:gs pos="25000">
                <a:srgbClr val="EC9406"/>
              </a:gs>
              <a:gs pos="13000">
                <a:srgbClr val="FAAD2D"/>
              </a:gs>
              <a:gs pos="90000">
                <a:srgbClr val="FAAD2D"/>
              </a:gs>
              <a:gs pos="71000">
                <a:srgbClr val="FAAD2D"/>
              </a:gs>
              <a:gs pos="82000">
                <a:srgbClr val="EC9406"/>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7" name="Rectangle: Top Corners Rounded 96">
            <a:extLst>
              <a:ext uri="{FF2B5EF4-FFF2-40B4-BE49-F238E27FC236}">
                <a16:creationId xmlns:a16="http://schemas.microsoft.com/office/drawing/2014/main" id="{01BB221D-7B01-44B2-AB7A-81D49B5A899D}"/>
              </a:ext>
            </a:extLst>
          </p:cNvPr>
          <p:cNvSpPr/>
          <p:nvPr/>
        </p:nvSpPr>
        <p:spPr>
          <a:xfrm rot="16200000">
            <a:off x="394031" y="3594027"/>
            <a:ext cx="787790" cy="787790"/>
          </a:xfrm>
          <a:prstGeom prst="round2SameRect">
            <a:avLst>
              <a:gd name="adj1" fmla="val 50000"/>
              <a:gd name="adj2" fmla="val 0"/>
            </a:avLst>
          </a:prstGeom>
          <a:gradFill flip="none" rotWithShape="1">
            <a:gsLst>
              <a:gs pos="24000">
                <a:srgbClr val="4472C4">
                  <a:lumMod val="5000"/>
                  <a:lumOff val="95000"/>
                </a:srgbClr>
              </a:gs>
              <a:gs pos="87000">
                <a:sysClr val="window" lastClr="FFFFFF">
                  <a:lumMod val="85000"/>
                </a:sysClr>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8" name="Trapezoid 97">
            <a:extLst>
              <a:ext uri="{FF2B5EF4-FFF2-40B4-BE49-F238E27FC236}">
                <a16:creationId xmlns:a16="http://schemas.microsoft.com/office/drawing/2014/main" id="{405FD1B8-4783-462F-83CE-1575F10BA7A6}"/>
              </a:ext>
            </a:extLst>
          </p:cNvPr>
          <p:cNvSpPr/>
          <p:nvPr/>
        </p:nvSpPr>
        <p:spPr>
          <a:xfrm rot="5400000">
            <a:off x="6475466" y="3467417"/>
            <a:ext cx="787791" cy="1041009"/>
          </a:xfrm>
          <a:prstGeom prst="trapezoid">
            <a:avLst>
              <a:gd name="adj" fmla="val 46622"/>
            </a:avLst>
          </a:prstGeom>
          <a:gradFill flip="none" rotWithShape="1">
            <a:gsLst>
              <a:gs pos="0">
                <a:srgbClr val="E2C299"/>
              </a:gs>
              <a:gs pos="56000">
                <a:srgbClr val="E2C299"/>
              </a:gs>
              <a:gs pos="71000">
                <a:srgbClr val="B88973"/>
              </a:gs>
            </a:gsLst>
            <a:lin ang="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9" name="Trapezoid 98">
            <a:extLst>
              <a:ext uri="{FF2B5EF4-FFF2-40B4-BE49-F238E27FC236}">
                <a16:creationId xmlns:a16="http://schemas.microsoft.com/office/drawing/2014/main" id="{5563C588-B530-4BC6-8C8A-387DA6F334E3}"/>
              </a:ext>
            </a:extLst>
          </p:cNvPr>
          <p:cNvSpPr/>
          <p:nvPr/>
        </p:nvSpPr>
        <p:spPr>
          <a:xfrm rot="5400000">
            <a:off x="7052518" y="3803563"/>
            <a:ext cx="312138" cy="368718"/>
          </a:xfrm>
          <a:prstGeom prst="trapezoid">
            <a:avLst>
              <a:gd name="adj" fmla="val 43663"/>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0" name="Rectangle 99">
            <a:extLst>
              <a:ext uri="{FF2B5EF4-FFF2-40B4-BE49-F238E27FC236}">
                <a16:creationId xmlns:a16="http://schemas.microsoft.com/office/drawing/2014/main" id="{A9E2EE93-0A5C-49E1-8EE4-FDEB7BBCE325}"/>
              </a:ext>
            </a:extLst>
          </p:cNvPr>
          <p:cNvSpPr/>
          <p:nvPr/>
        </p:nvSpPr>
        <p:spPr>
          <a:xfrm>
            <a:off x="6128344" y="3594025"/>
            <a:ext cx="220513" cy="787790"/>
          </a:xfrm>
          <a:prstGeom prst="rect">
            <a:avLst/>
          </a:prstGeom>
          <a:gradFill flip="none" rotWithShape="1">
            <a:gsLst>
              <a:gs pos="43000">
                <a:srgbClr val="FFFF00"/>
              </a:gs>
              <a:gs pos="25000">
                <a:srgbClr val="FF9900"/>
              </a:gs>
              <a:gs pos="13000">
                <a:srgbClr val="FFFF00"/>
              </a:gs>
              <a:gs pos="90000">
                <a:srgbClr val="FFFF00"/>
              </a:gs>
              <a:gs pos="71000">
                <a:srgbClr val="FFFF00"/>
              </a:gs>
              <a:gs pos="82000">
                <a:srgbClr val="FF9900"/>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1" name="Rectangle 100">
            <a:extLst>
              <a:ext uri="{FF2B5EF4-FFF2-40B4-BE49-F238E27FC236}">
                <a16:creationId xmlns:a16="http://schemas.microsoft.com/office/drawing/2014/main" id="{3D159AFE-6E35-43BA-9DA2-6B8D0C0FC553}"/>
              </a:ext>
            </a:extLst>
          </p:cNvPr>
          <p:cNvSpPr/>
          <p:nvPr/>
        </p:nvSpPr>
        <p:spPr>
          <a:xfrm>
            <a:off x="5857231" y="3594025"/>
            <a:ext cx="266235" cy="787790"/>
          </a:xfrm>
          <a:prstGeom prst="rect">
            <a:avLst/>
          </a:prstGeom>
          <a:gradFill flip="none" rotWithShape="1">
            <a:gsLst>
              <a:gs pos="43000">
                <a:srgbClr val="FF3300"/>
              </a:gs>
              <a:gs pos="25000">
                <a:srgbClr val="9A0000"/>
              </a:gs>
              <a:gs pos="13000">
                <a:srgbClr val="FF3300"/>
              </a:gs>
              <a:gs pos="90000">
                <a:srgbClr val="FF3300"/>
              </a:gs>
              <a:gs pos="71000">
                <a:srgbClr val="FF3300"/>
              </a:gs>
              <a:gs pos="82000">
                <a:srgbClr val="9A0000"/>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2" name="Rectangle 101">
            <a:extLst>
              <a:ext uri="{FF2B5EF4-FFF2-40B4-BE49-F238E27FC236}">
                <a16:creationId xmlns:a16="http://schemas.microsoft.com/office/drawing/2014/main" id="{1681C991-6F97-4A4C-8FB2-64FBA0B2FC60}"/>
              </a:ext>
            </a:extLst>
          </p:cNvPr>
          <p:cNvSpPr/>
          <p:nvPr/>
        </p:nvSpPr>
        <p:spPr>
          <a:xfrm>
            <a:off x="5588557" y="3594025"/>
            <a:ext cx="266235" cy="787790"/>
          </a:xfrm>
          <a:prstGeom prst="rect">
            <a:avLst/>
          </a:prstGeom>
          <a:gradFill flip="none" rotWithShape="1">
            <a:gsLst>
              <a:gs pos="43000">
                <a:schemeClr val="accent5">
                  <a:lumMod val="75000"/>
                </a:schemeClr>
              </a:gs>
              <a:gs pos="25000">
                <a:srgbClr val="006666"/>
              </a:gs>
              <a:gs pos="13000">
                <a:schemeClr val="accent5">
                  <a:lumMod val="75000"/>
                </a:schemeClr>
              </a:gs>
              <a:gs pos="92000">
                <a:schemeClr val="accent5">
                  <a:lumMod val="75000"/>
                </a:schemeClr>
              </a:gs>
              <a:gs pos="71000">
                <a:schemeClr val="accent5">
                  <a:lumMod val="75000"/>
                </a:schemeClr>
              </a:gs>
              <a:gs pos="82000">
                <a:srgbClr val="006666"/>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3" name="Rectangle 102">
            <a:extLst>
              <a:ext uri="{FF2B5EF4-FFF2-40B4-BE49-F238E27FC236}">
                <a16:creationId xmlns:a16="http://schemas.microsoft.com/office/drawing/2014/main" id="{A47171B7-687A-4428-A83C-9F7166E8F4BF}"/>
              </a:ext>
            </a:extLst>
          </p:cNvPr>
          <p:cNvSpPr/>
          <p:nvPr/>
        </p:nvSpPr>
        <p:spPr>
          <a:xfrm>
            <a:off x="1703278" y="3594027"/>
            <a:ext cx="220513" cy="787790"/>
          </a:xfrm>
          <a:prstGeom prst="rect">
            <a:avLst/>
          </a:prstGeom>
          <a:gradFill flip="none" rotWithShape="1">
            <a:gsLst>
              <a:gs pos="43000">
                <a:srgbClr val="FF00FF"/>
              </a:gs>
              <a:gs pos="25000">
                <a:srgbClr val="660066"/>
              </a:gs>
              <a:gs pos="13000">
                <a:srgbClr val="FF00FF"/>
              </a:gs>
              <a:gs pos="90000">
                <a:srgbClr val="FF00FF"/>
              </a:gs>
              <a:gs pos="71000">
                <a:srgbClr val="FF00FF"/>
              </a:gs>
              <a:gs pos="82000">
                <a:srgbClr val="660066"/>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4" name="Rectangle 103">
            <a:extLst>
              <a:ext uri="{FF2B5EF4-FFF2-40B4-BE49-F238E27FC236}">
                <a16:creationId xmlns:a16="http://schemas.microsoft.com/office/drawing/2014/main" id="{D945C956-992F-4183-B6D7-EDACAEE46441}"/>
              </a:ext>
            </a:extLst>
          </p:cNvPr>
          <p:cNvSpPr/>
          <p:nvPr/>
        </p:nvSpPr>
        <p:spPr>
          <a:xfrm>
            <a:off x="1446453" y="3594027"/>
            <a:ext cx="266235" cy="787790"/>
          </a:xfrm>
          <a:prstGeom prst="rect">
            <a:avLst/>
          </a:prstGeom>
          <a:gradFill flip="none" rotWithShape="1">
            <a:gsLst>
              <a:gs pos="43000">
                <a:srgbClr val="0066CC"/>
              </a:gs>
              <a:gs pos="25000">
                <a:srgbClr val="000099"/>
              </a:gs>
              <a:gs pos="13000">
                <a:srgbClr val="0066CC"/>
              </a:gs>
              <a:gs pos="90000">
                <a:srgbClr val="0066CC"/>
              </a:gs>
              <a:gs pos="71000">
                <a:srgbClr val="0066CC"/>
              </a:gs>
              <a:gs pos="82000">
                <a:srgbClr val="000099"/>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5" name="Rectangle 104">
            <a:extLst>
              <a:ext uri="{FF2B5EF4-FFF2-40B4-BE49-F238E27FC236}">
                <a16:creationId xmlns:a16="http://schemas.microsoft.com/office/drawing/2014/main" id="{096B4BFF-40D2-4F2E-89A5-9A01FD2F0C6E}"/>
              </a:ext>
            </a:extLst>
          </p:cNvPr>
          <p:cNvSpPr/>
          <p:nvPr/>
        </p:nvSpPr>
        <p:spPr>
          <a:xfrm>
            <a:off x="1177779" y="3594027"/>
            <a:ext cx="266235" cy="787790"/>
          </a:xfrm>
          <a:prstGeom prst="rect">
            <a:avLst/>
          </a:prstGeom>
          <a:gradFill flip="none" rotWithShape="1">
            <a:gsLst>
              <a:gs pos="47000">
                <a:srgbClr val="4A8522"/>
              </a:gs>
              <a:gs pos="25000">
                <a:srgbClr val="00CC00"/>
              </a:gs>
              <a:gs pos="13000">
                <a:srgbClr val="4A8522"/>
              </a:gs>
              <a:gs pos="90000">
                <a:srgbClr val="4A8522"/>
              </a:gs>
              <a:gs pos="71000">
                <a:srgbClr val="4A8522"/>
              </a:gs>
              <a:gs pos="82000">
                <a:srgbClr val="00CC00"/>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6" name="Rectangle 105">
            <a:extLst>
              <a:ext uri="{FF2B5EF4-FFF2-40B4-BE49-F238E27FC236}">
                <a16:creationId xmlns:a16="http://schemas.microsoft.com/office/drawing/2014/main" id="{3202C099-37E6-4784-9BBC-AC8D9BB9741F}"/>
              </a:ext>
            </a:extLst>
          </p:cNvPr>
          <p:cNvSpPr/>
          <p:nvPr/>
        </p:nvSpPr>
        <p:spPr>
          <a:xfrm>
            <a:off x="5851578" y="4381815"/>
            <a:ext cx="266235" cy="1463040"/>
          </a:xfrm>
          <a:prstGeom prst="rect">
            <a:avLst/>
          </a:prstGeom>
          <a:solidFill>
            <a:srgbClr val="FF33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7" name="Rectangle 106">
            <a:extLst>
              <a:ext uri="{FF2B5EF4-FFF2-40B4-BE49-F238E27FC236}">
                <a16:creationId xmlns:a16="http://schemas.microsoft.com/office/drawing/2014/main" id="{0AA0693A-3D19-49F8-B4C3-74B74C399A13}"/>
              </a:ext>
            </a:extLst>
          </p:cNvPr>
          <p:cNvSpPr/>
          <p:nvPr/>
        </p:nvSpPr>
        <p:spPr>
          <a:xfrm>
            <a:off x="5590995" y="2150231"/>
            <a:ext cx="266235" cy="1463040"/>
          </a:xfrm>
          <a:prstGeom prst="rect">
            <a:avLst/>
          </a:prstGeom>
          <a:solidFill>
            <a:schemeClr val="accent5">
              <a:lumMod val="7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8" name="Rectangle 107">
            <a:extLst>
              <a:ext uri="{FF2B5EF4-FFF2-40B4-BE49-F238E27FC236}">
                <a16:creationId xmlns:a16="http://schemas.microsoft.com/office/drawing/2014/main" id="{AA588FAA-A93B-4289-96FA-A95C543757C3}"/>
              </a:ext>
            </a:extLst>
          </p:cNvPr>
          <p:cNvSpPr/>
          <p:nvPr/>
        </p:nvSpPr>
        <p:spPr>
          <a:xfrm>
            <a:off x="1443373" y="4381815"/>
            <a:ext cx="266235" cy="1463040"/>
          </a:xfrm>
          <a:prstGeom prst="rect">
            <a:avLst/>
          </a:prstGeom>
          <a:solidFill>
            <a:srgbClr val="0066C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9" name="Rectangle 108">
            <a:extLst>
              <a:ext uri="{FF2B5EF4-FFF2-40B4-BE49-F238E27FC236}">
                <a16:creationId xmlns:a16="http://schemas.microsoft.com/office/drawing/2014/main" id="{C3FFFFB4-3529-4443-B99F-D7ACB4B5010E}"/>
              </a:ext>
            </a:extLst>
          </p:cNvPr>
          <p:cNvSpPr/>
          <p:nvPr/>
        </p:nvSpPr>
        <p:spPr>
          <a:xfrm>
            <a:off x="1187037" y="2150231"/>
            <a:ext cx="266235" cy="1463040"/>
          </a:xfrm>
          <a:prstGeom prst="rect">
            <a:avLst/>
          </a:prstGeom>
          <a:solidFill>
            <a:srgbClr val="00B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0" name="Oval 109">
            <a:extLst>
              <a:ext uri="{FF2B5EF4-FFF2-40B4-BE49-F238E27FC236}">
                <a16:creationId xmlns:a16="http://schemas.microsoft.com/office/drawing/2014/main" id="{39C6EDD3-1239-4FB5-B953-4A53ACA2AB31}"/>
              </a:ext>
            </a:extLst>
          </p:cNvPr>
          <p:cNvSpPr/>
          <p:nvPr/>
        </p:nvSpPr>
        <p:spPr>
          <a:xfrm>
            <a:off x="5643430" y="5756566"/>
            <a:ext cx="682530" cy="682530"/>
          </a:xfrm>
          <a:prstGeom prst="ellipse">
            <a:avLst/>
          </a:prstGeom>
          <a:solidFill>
            <a:srgbClr val="FF33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D</a:t>
            </a:r>
          </a:p>
        </p:txBody>
      </p:sp>
      <p:sp>
        <p:nvSpPr>
          <p:cNvPr id="111" name="Oval 110">
            <a:extLst>
              <a:ext uri="{FF2B5EF4-FFF2-40B4-BE49-F238E27FC236}">
                <a16:creationId xmlns:a16="http://schemas.microsoft.com/office/drawing/2014/main" id="{24B67A32-FA1F-4537-9068-234FB458EC0F}"/>
              </a:ext>
            </a:extLst>
          </p:cNvPr>
          <p:cNvSpPr/>
          <p:nvPr/>
        </p:nvSpPr>
        <p:spPr>
          <a:xfrm>
            <a:off x="5380409" y="1536742"/>
            <a:ext cx="682530" cy="682530"/>
          </a:xfrm>
          <a:prstGeom prst="ellipse">
            <a:avLst/>
          </a:prstGeom>
          <a:solidFill>
            <a:schemeClr val="accent5">
              <a:lumMod val="7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B</a:t>
            </a:r>
          </a:p>
        </p:txBody>
      </p:sp>
      <p:sp>
        <p:nvSpPr>
          <p:cNvPr id="112" name="Oval 111">
            <a:extLst>
              <a:ext uri="{FF2B5EF4-FFF2-40B4-BE49-F238E27FC236}">
                <a16:creationId xmlns:a16="http://schemas.microsoft.com/office/drawing/2014/main" id="{F86D9A3A-85C6-4A82-9A34-B33BBE66AEF7}"/>
              </a:ext>
            </a:extLst>
          </p:cNvPr>
          <p:cNvSpPr/>
          <p:nvPr/>
        </p:nvSpPr>
        <p:spPr>
          <a:xfrm>
            <a:off x="969631" y="1536742"/>
            <a:ext cx="682530" cy="682530"/>
          </a:xfrm>
          <a:prstGeom prst="ellipse">
            <a:avLst/>
          </a:prstGeom>
          <a:solidFill>
            <a:srgbClr val="00B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A</a:t>
            </a:r>
          </a:p>
        </p:txBody>
      </p:sp>
      <p:sp>
        <p:nvSpPr>
          <p:cNvPr id="113" name="Oval 112">
            <a:extLst>
              <a:ext uri="{FF2B5EF4-FFF2-40B4-BE49-F238E27FC236}">
                <a16:creationId xmlns:a16="http://schemas.microsoft.com/office/drawing/2014/main" id="{A9F23793-6BC4-42D0-B7F2-360468F254B2}"/>
              </a:ext>
            </a:extLst>
          </p:cNvPr>
          <p:cNvSpPr/>
          <p:nvPr/>
        </p:nvSpPr>
        <p:spPr>
          <a:xfrm>
            <a:off x="1233924" y="5756566"/>
            <a:ext cx="682530" cy="682530"/>
          </a:xfrm>
          <a:prstGeom prst="ellipse">
            <a:avLst/>
          </a:prstGeom>
          <a:solidFill>
            <a:srgbClr val="0066C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C</a:t>
            </a:r>
          </a:p>
        </p:txBody>
      </p:sp>
      <p:sp>
        <p:nvSpPr>
          <p:cNvPr id="114" name="TextBox 113">
            <a:extLst>
              <a:ext uri="{FF2B5EF4-FFF2-40B4-BE49-F238E27FC236}">
                <a16:creationId xmlns:a16="http://schemas.microsoft.com/office/drawing/2014/main" id="{1137A786-0D63-440E-A338-4729A8F4946C}"/>
              </a:ext>
            </a:extLst>
          </p:cNvPr>
          <p:cNvSpPr txBox="1"/>
          <p:nvPr/>
        </p:nvSpPr>
        <p:spPr>
          <a:xfrm>
            <a:off x="1906319" y="3848288"/>
            <a:ext cx="3679799" cy="338554"/>
          </a:xfrm>
          <a:prstGeom prst="rect">
            <a:avLst/>
          </a:prstGeom>
          <a:noFill/>
        </p:spPr>
        <p:txBody>
          <a:bodyPr wrap="square" rtlCol="0">
            <a:spAutoFit/>
          </a:bodyPr>
          <a:lstStyle/>
          <a:p>
            <a:pPr algn="ctr" defTabSz="914400"/>
            <a:r>
              <a:rPr lang="en-US" sz="1600" b="1" dirty="0">
                <a:latin typeface="Century Gothic" panose="020B0502020202020204" pitchFamily="34" charset="0"/>
              </a:rPr>
              <a:t>QUESTION 05</a:t>
            </a:r>
          </a:p>
        </p:txBody>
      </p:sp>
      <p:sp>
        <p:nvSpPr>
          <p:cNvPr id="2" name="TextBox 1">
            <a:extLst>
              <a:ext uri="{FF2B5EF4-FFF2-40B4-BE49-F238E27FC236}">
                <a16:creationId xmlns:a16="http://schemas.microsoft.com/office/drawing/2014/main" id="{25BA4126-A7A6-4C5C-9DC9-2B648E0A8D26}"/>
              </a:ext>
            </a:extLst>
          </p:cNvPr>
          <p:cNvSpPr txBox="1"/>
          <p:nvPr/>
        </p:nvSpPr>
        <p:spPr>
          <a:xfrm>
            <a:off x="63746" y="35463"/>
            <a:ext cx="8464690" cy="523220"/>
          </a:xfrm>
          <a:prstGeom prst="rect">
            <a:avLst/>
          </a:prstGeom>
          <a:noFill/>
        </p:spPr>
        <p:txBody>
          <a:bodyPr wrap="none" rtlCol="0">
            <a:spAutoFit/>
          </a:bodyPr>
          <a:lstStyle/>
          <a:p>
            <a:r>
              <a:rPr lang="en-US" sz="2800" dirty="0"/>
              <a:t>Which social problem has been highlighted in this surah?</a:t>
            </a:r>
          </a:p>
        </p:txBody>
      </p:sp>
      <p:sp>
        <p:nvSpPr>
          <p:cNvPr id="5" name="TextBox 4">
            <a:extLst>
              <a:ext uri="{FF2B5EF4-FFF2-40B4-BE49-F238E27FC236}">
                <a16:creationId xmlns:a16="http://schemas.microsoft.com/office/drawing/2014/main" id="{D7ED79A0-92A4-4681-A9E7-B194DB501CDD}"/>
              </a:ext>
            </a:extLst>
          </p:cNvPr>
          <p:cNvSpPr txBox="1"/>
          <p:nvPr/>
        </p:nvSpPr>
        <p:spPr>
          <a:xfrm>
            <a:off x="1582265" y="2267889"/>
            <a:ext cx="1630254" cy="523220"/>
          </a:xfrm>
          <a:prstGeom prst="rect">
            <a:avLst/>
          </a:prstGeom>
          <a:noFill/>
        </p:spPr>
        <p:txBody>
          <a:bodyPr wrap="none" rtlCol="0">
            <a:spAutoFit/>
          </a:bodyPr>
          <a:lstStyle/>
          <a:p>
            <a:r>
              <a:rPr lang="en-US" sz="2800" dirty="0"/>
              <a:t>Education</a:t>
            </a:r>
          </a:p>
        </p:txBody>
      </p:sp>
      <p:sp>
        <p:nvSpPr>
          <p:cNvPr id="43" name="TextBox 42">
            <a:extLst>
              <a:ext uri="{FF2B5EF4-FFF2-40B4-BE49-F238E27FC236}">
                <a16:creationId xmlns:a16="http://schemas.microsoft.com/office/drawing/2014/main" id="{35E5A7BA-8E71-4F25-A6AC-250B85A70FB1}"/>
              </a:ext>
            </a:extLst>
          </p:cNvPr>
          <p:cNvSpPr txBox="1"/>
          <p:nvPr/>
        </p:nvSpPr>
        <p:spPr>
          <a:xfrm>
            <a:off x="1844340" y="4655598"/>
            <a:ext cx="1417376" cy="523220"/>
          </a:xfrm>
          <a:prstGeom prst="rect">
            <a:avLst/>
          </a:prstGeom>
          <a:noFill/>
        </p:spPr>
        <p:txBody>
          <a:bodyPr wrap="none" rtlCol="0">
            <a:spAutoFit/>
          </a:bodyPr>
          <a:lstStyle/>
          <a:p>
            <a:r>
              <a:rPr lang="en-US" sz="2800" dirty="0"/>
              <a:t>Illiteracy</a:t>
            </a:r>
          </a:p>
        </p:txBody>
      </p:sp>
      <p:sp>
        <p:nvSpPr>
          <p:cNvPr id="44" name="TextBox 43">
            <a:extLst>
              <a:ext uri="{FF2B5EF4-FFF2-40B4-BE49-F238E27FC236}">
                <a16:creationId xmlns:a16="http://schemas.microsoft.com/office/drawing/2014/main" id="{15B504DF-39C7-423F-8B43-501FBE83199D}"/>
              </a:ext>
            </a:extLst>
          </p:cNvPr>
          <p:cNvSpPr txBox="1"/>
          <p:nvPr/>
        </p:nvSpPr>
        <p:spPr>
          <a:xfrm>
            <a:off x="6245540" y="4558684"/>
            <a:ext cx="1771639" cy="523220"/>
          </a:xfrm>
          <a:prstGeom prst="rect">
            <a:avLst/>
          </a:prstGeom>
          <a:noFill/>
        </p:spPr>
        <p:txBody>
          <a:bodyPr wrap="none" rtlCol="0">
            <a:spAutoFit/>
          </a:bodyPr>
          <a:lstStyle/>
          <a:p>
            <a:r>
              <a:rPr lang="en-US" sz="2800" dirty="0"/>
              <a:t>Corruption</a:t>
            </a:r>
          </a:p>
        </p:txBody>
      </p:sp>
      <p:sp>
        <p:nvSpPr>
          <p:cNvPr id="45" name="TextBox 44">
            <a:extLst>
              <a:ext uri="{FF2B5EF4-FFF2-40B4-BE49-F238E27FC236}">
                <a16:creationId xmlns:a16="http://schemas.microsoft.com/office/drawing/2014/main" id="{1F2E59A3-876E-4E6C-A298-F56B4F00BC1F}"/>
              </a:ext>
            </a:extLst>
          </p:cNvPr>
          <p:cNvSpPr txBox="1"/>
          <p:nvPr/>
        </p:nvSpPr>
        <p:spPr>
          <a:xfrm>
            <a:off x="5951029" y="2211941"/>
            <a:ext cx="1294457" cy="523220"/>
          </a:xfrm>
          <a:prstGeom prst="rect">
            <a:avLst/>
          </a:prstGeom>
          <a:noFill/>
        </p:spPr>
        <p:txBody>
          <a:bodyPr wrap="none" rtlCol="0">
            <a:spAutoFit/>
          </a:bodyPr>
          <a:lstStyle/>
          <a:p>
            <a:r>
              <a:rPr lang="en-US" sz="2800" dirty="0"/>
              <a:t>Poverty</a:t>
            </a:r>
          </a:p>
        </p:txBody>
      </p:sp>
      <p:pic>
        <p:nvPicPr>
          <p:cNvPr id="33" name="Picture 4" descr="Surah Al-Maun - English Translation | Quran Translate">
            <a:extLst>
              <a:ext uri="{FF2B5EF4-FFF2-40B4-BE49-F238E27FC236}">
                <a16:creationId xmlns:a16="http://schemas.microsoft.com/office/drawing/2014/main" id="{D725D7B4-A32A-4F2B-B422-3C742303B0D9}"/>
              </a:ext>
            </a:extLst>
          </p:cNvPr>
          <p:cNvPicPr>
            <a:picLocks noChangeAspect="1" noChangeArrowheads="1"/>
          </p:cNvPicPr>
          <p:nvPr/>
        </p:nvPicPr>
        <p:blipFill>
          <a:blip r:embed="rId3">
            <a:biLevel thresh="75000"/>
            <a:extLst>
              <a:ext uri="{28A0092B-C50C-407E-A947-70E740481C1C}">
                <a14:useLocalDpi xmlns:a14="http://schemas.microsoft.com/office/drawing/2010/main" val="0"/>
              </a:ext>
            </a:extLst>
          </a:blip>
          <a:srcRect/>
          <a:stretch>
            <a:fillRect/>
          </a:stretch>
        </p:blipFill>
        <p:spPr bwMode="auto">
          <a:xfrm>
            <a:off x="6401404" y="5892765"/>
            <a:ext cx="1188720" cy="410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922673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1+#ppt_w/2"/>
                                          </p:val>
                                        </p:tav>
                                        <p:tav tm="100000">
                                          <p:val>
                                            <p:strVal val="#ppt_x"/>
                                          </p:val>
                                        </p:tav>
                                      </p:tavLst>
                                    </p:anim>
                                    <p:anim calcmode="lin" valueType="num">
                                      <p:cBhvr additive="base">
                                        <p:cTn id="8" dur="5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459C9D9C-0AD9-450A-868C-2334710A94CF}"/>
              </a:ext>
            </a:extLst>
          </p:cNvPr>
          <p:cNvSpPr/>
          <p:nvPr/>
        </p:nvSpPr>
        <p:spPr>
          <a:xfrm>
            <a:off x="2286" y="0"/>
            <a:ext cx="9141714" cy="6856718"/>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1" name="Freeform: Shape 90">
            <a:extLst>
              <a:ext uri="{FF2B5EF4-FFF2-40B4-BE49-F238E27FC236}">
                <a16:creationId xmlns:a16="http://schemas.microsoft.com/office/drawing/2014/main" id="{1EB4E669-66B7-4CB3-8861-93EC4B75E750}"/>
              </a:ext>
            </a:extLst>
          </p:cNvPr>
          <p:cNvSpPr/>
          <p:nvPr/>
        </p:nvSpPr>
        <p:spPr>
          <a:xfrm flipV="1">
            <a:off x="627608" y="1488125"/>
            <a:ext cx="721080" cy="2218191"/>
          </a:xfrm>
          <a:custGeom>
            <a:avLst/>
            <a:gdLst>
              <a:gd name="connsiteX0" fmla="*/ 209449 w 682530"/>
              <a:gd name="connsiteY0" fmla="*/ 0 h 2346037"/>
              <a:gd name="connsiteX1" fmla="*/ 475684 w 682530"/>
              <a:gd name="connsiteY1" fmla="*/ 0 h 2346037"/>
              <a:gd name="connsiteX2" fmla="*/ 475684 w 682530"/>
              <a:gd name="connsiteY2" fmla="*/ 1691185 h 2346037"/>
              <a:gd name="connsiteX3" fmla="*/ 532069 w 682530"/>
              <a:gd name="connsiteY3" fmla="*/ 1721790 h 2346037"/>
              <a:gd name="connsiteX4" fmla="*/ 682530 w 682530"/>
              <a:gd name="connsiteY4" fmla="*/ 2004772 h 2346037"/>
              <a:gd name="connsiteX5" fmla="*/ 341265 w 682530"/>
              <a:gd name="connsiteY5" fmla="*/ 2346037 h 2346037"/>
              <a:gd name="connsiteX6" fmla="*/ 0 w 682530"/>
              <a:gd name="connsiteY6" fmla="*/ 2004772 h 2346037"/>
              <a:gd name="connsiteX7" fmla="*/ 208429 w 682530"/>
              <a:gd name="connsiteY7" fmla="*/ 1690326 h 2346037"/>
              <a:gd name="connsiteX8" fmla="*/ 209449 w 682530"/>
              <a:gd name="connsiteY8" fmla="*/ 1690120 h 2346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2530" h="2346037">
                <a:moveTo>
                  <a:pt x="209449" y="0"/>
                </a:moveTo>
                <a:lnTo>
                  <a:pt x="475684" y="0"/>
                </a:lnTo>
                <a:lnTo>
                  <a:pt x="475684" y="1691185"/>
                </a:lnTo>
                <a:lnTo>
                  <a:pt x="532069" y="1721790"/>
                </a:lnTo>
                <a:cubicBezTo>
                  <a:pt x="622846" y="1783118"/>
                  <a:pt x="682530" y="1886975"/>
                  <a:pt x="682530" y="2004772"/>
                </a:cubicBezTo>
                <a:cubicBezTo>
                  <a:pt x="682530" y="2193247"/>
                  <a:pt x="529740" y="2346037"/>
                  <a:pt x="341265" y="2346037"/>
                </a:cubicBezTo>
                <a:cubicBezTo>
                  <a:pt x="152790" y="2346037"/>
                  <a:pt x="0" y="2193247"/>
                  <a:pt x="0" y="2004772"/>
                </a:cubicBezTo>
                <a:cubicBezTo>
                  <a:pt x="0" y="1863416"/>
                  <a:pt x="85944" y="1742133"/>
                  <a:pt x="208429" y="1690326"/>
                </a:cubicBezTo>
                <a:lnTo>
                  <a:pt x="209449" y="1690120"/>
                </a:lnTo>
                <a:close/>
              </a:path>
            </a:pathLst>
          </a:custGeom>
          <a:solidFill>
            <a:sysClr val="windowText" lastClr="000000">
              <a:alpha val="14000"/>
            </a:sysClr>
          </a:solidFill>
          <a:ln w="12700" cap="flat" cmpd="sng" algn="ctr">
            <a:noFill/>
            <a:prstDash val="solid"/>
            <a:miter lim="800000"/>
          </a:ln>
          <a:effectLst>
            <a:softEdge rad="50800"/>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2" name="Freeform: Shape 91">
            <a:extLst>
              <a:ext uri="{FF2B5EF4-FFF2-40B4-BE49-F238E27FC236}">
                <a16:creationId xmlns:a16="http://schemas.microsoft.com/office/drawing/2014/main" id="{FCFACE98-235F-421C-81E8-99322C022D41}"/>
              </a:ext>
            </a:extLst>
          </p:cNvPr>
          <p:cNvSpPr/>
          <p:nvPr/>
        </p:nvSpPr>
        <p:spPr>
          <a:xfrm flipV="1">
            <a:off x="4969569" y="1431980"/>
            <a:ext cx="721080" cy="2218191"/>
          </a:xfrm>
          <a:custGeom>
            <a:avLst/>
            <a:gdLst>
              <a:gd name="connsiteX0" fmla="*/ 209449 w 682530"/>
              <a:gd name="connsiteY0" fmla="*/ 0 h 2346037"/>
              <a:gd name="connsiteX1" fmla="*/ 475684 w 682530"/>
              <a:gd name="connsiteY1" fmla="*/ 0 h 2346037"/>
              <a:gd name="connsiteX2" fmla="*/ 475684 w 682530"/>
              <a:gd name="connsiteY2" fmla="*/ 1691185 h 2346037"/>
              <a:gd name="connsiteX3" fmla="*/ 532069 w 682530"/>
              <a:gd name="connsiteY3" fmla="*/ 1721790 h 2346037"/>
              <a:gd name="connsiteX4" fmla="*/ 682530 w 682530"/>
              <a:gd name="connsiteY4" fmla="*/ 2004772 h 2346037"/>
              <a:gd name="connsiteX5" fmla="*/ 341265 w 682530"/>
              <a:gd name="connsiteY5" fmla="*/ 2346037 h 2346037"/>
              <a:gd name="connsiteX6" fmla="*/ 0 w 682530"/>
              <a:gd name="connsiteY6" fmla="*/ 2004772 h 2346037"/>
              <a:gd name="connsiteX7" fmla="*/ 208429 w 682530"/>
              <a:gd name="connsiteY7" fmla="*/ 1690326 h 2346037"/>
              <a:gd name="connsiteX8" fmla="*/ 209449 w 682530"/>
              <a:gd name="connsiteY8" fmla="*/ 1690120 h 2346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2530" h="2346037">
                <a:moveTo>
                  <a:pt x="209449" y="0"/>
                </a:moveTo>
                <a:lnTo>
                  <a:pt x="475684" y="0"/>
                </a:lnTo>
                <a:lnTo>
                  <a:pt x="475684" y="1691185"/>
                </a:lnTo>
                <a:lnTo>
                  <a:pt x="532069" y="1721790"/>
                </a:lnTo>
                <a:cubicBezTo>
                  <a:pt x="622846" y="1783118"/>
                  <a:pt x="682530" y="1886975"/>
                  <a:pt x="682530" y="2004772"/>
                </a:cubicBezTo>
                <a:cubicBezTo>
                  <a:pt x="682530" y="2193247"/>
                  <a:pt x="529740" y="2346037"/>
                  <a:pt x="341265" y="2346037"/>
                </a:cubicBezTo>
                <a:cubicBezTo>
                  <a:pt x="152790" y="2346037"/>
                  <a:pt x="0" y="2193247"/>
                  <a:pt x="0" y="2004772"/>
                </a:cubicBezTo>
                <a:cubicBezTo>
                  <a:pt x="0" y="1863416"/>
                  <a:pt x="85944" y="1742133"/>
                  <a:pt x="208429" y="1690326"/>
                </a:cubicBezTo>
                <a:lnTo>
                  <a:pt x="209449" y="1690120"/>
                </a:lnTo>
                <a:close/>
              </a:path>
            </a:pathLst>
          </a:custGeom>
          <a:solidFill>
            <a:sysClr val="windowText" lastClr="000000">
              <a:alpha val="14000"/>
            </a:sysClr>
          </a:solidFill>
          <a:ln w="12700" cap="flat" cmpd="sng" algn="ctr">
            <a:noFill/>
            <a:prstDash val="solid"/>
            <a:miter lim="800000"/>
          </a:ln>
          <a:effectLst>
            <a:softEdge rad="50800"/>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3" name="Freeform: Shape 92">
            <a:extLst>
              <a:ext uri="{FF2B5EF4-FFF2-40B4-BE49-F238E27FC236}">
                <a16:creationId xmlns:a16="http://schemas.microsoft.com/office/drawing/2014/main" id="{07196FBA-EDB4-4E29-86EB-F1CC88CC0217}"/>
              </a:ext>
            </a:extLst>
          </p:cNvPr>
          <p:cNvSpPr/>
          <p:nvPr/>
        </p:nvSpPr>
        <p:spPr>
          <a:xfrm>
            <a:off x="912353" y="4367766"/>
            <a:ext cx="721080" cy="2218191"/>
          </a:xfrm>
          <a:custGeom>
            <a:avLst/>
            <a:gdLst>
              <a:gd name="connsiteX0" fmla="*/ 209449 w 682530"/>
              <a:gd name="connsiteY0" fmla="*/ 0 h 2346037"/>
              <a:gd name="connsiteX1" fmla="*/ 475684 w 682530"/>
              <a:gd name="connsiteY1" fmla="*/ 0 h 2346037"/>
              <a:gd name="connsiteX2" fmla="*/ 475684 w 682530"/>
              <a:gd name="connsiteY2" fmla="*/ 1691185 h 2346037"/>
              <a:gd name="connsiteX3" fmla="*/ 532069 w 682530"/>
              <a:gd name="connsiteY3" fmla="*/ 1721790 h 2346037"/>
              <a:gd name="connsiteX4" fmla="*/ 682530 w 682530"/>
              <a:gd name="connsiteY4" fmla="*/ 2004772 h 2346037"/>
              <a:gd name="connsiteX5" fmla="*/ 341265 w 682530"/>
              <a:gd name="connsiteY5" fmla="*/ 2346037 h 2346037"/>
              <a:gd name="connsiteX6" fmla="*/ 0 w 682530"/>
              <a:gd name="connsiteY6" fmla="*/ 2004772 h 2346037"/>
              <a:gd name="connsiteX7" fmla="*/ 208429 w 682530"/>
              <a:gd name="connsiteY7" fmla="*/ 1690326 h 2346037"/>
              <a:gd name="connsiteX8" fmla="*/ 209449 w 682530"/>
              <a:gd name="connsiteY8" fmla="*/ 1690120 h 2346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2530" h="2346037">
                <a:moveTo>
                  <a:pt x="209449" y="0"/>
                </a:moveTo>
                <a:lnTo>
                  <a:pt x="475684" y="0"/>
                </a:lnTo>
                <a:lnTo>
                  <a:pt x="475684" y="1691185"/>
                </a:lnTo>
                <a:lnTo>
                  <a:pt x="532069" y="1721790"/>
                </a:lnTo>
                <a:cubicBezTo>
                  <a:pt x="622846" y="1783118"/>
                  <a:pt x="682530" y="1886975"/>
                  <a:pt x="682530" y="2004772"/>
                </a:cubicBezTo>
                <a:cubicBezTo>
                  <a:pt x="682530" y="2193247"/>
                  <a:pt x="529740" y="2346037"/>
                  <a:pt x="341265" y="2346037"/>
                </a:cubicBezTo>
                <a:cubicBezTo>
                  <a:pt x="152790" y="2346037"/>
                  <a:pt x="0" y="2193247"/>
                  <a:pt x="0" y="2004772"/>
                </a:cubicBezTo>
                <a:cubicBezTo>
                  <a:pt x="0" y="1863416"/>
                  <a:pt x="85944" y="1742133"/>
                  <a:pt x="208429" y="1690326"/>
                </a:cubicBezTo>
                <a:lnTo>
                  <a:pt x="209449" y="1690120"/>
                </a:lnTo>
                <a:close/>
              </a:path>
            </a:pathLst>
          </a:custGeom>
          <a:solidFill>
            <a:sysClr val="windowText" lastClr="000000">
              <a:alpha val="14000"/>
            </a:sysClr>
          </a:solidFill>
          <a:ln w="12700" cap="flat" cmpd="sng" algn="ctr">
            <a:noFill/>
            <a:prstDash val="solid"/>
            <a:miter lim="800000"/>
          </a:ln>
          <a:effectLst>
            <a:softEdge rad="50800"/>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4" name="Freeform: Shape 93">
            <a:extLst>
              <a:ext uri="{FF2B5EF4-FFF2-40B4-BE49-F238E27FC236}">
                <a16:creationId xmlns:a16="http://schemas.microsoft.com/office/drawing/2014/main" id="{FC318B93-687A-4AB5-A989-E90EE456F606}"/>
              </a:ext>
            </a:extLst>
          </p:cNvPr>
          <p:cNvSpPr/>
          <p:nvPr/>
        </p:nvSpPr>
        <p:spPr>
          <a:xfrm>
            <a:off x="5316312" y="4307358"/>
            <a:ext cx="721080" cy="2218191"/>
          </a:xfrm>
          <a:custGeom>
            <a:avLst/>
            <a:gdLst>
              <a:gd name="connsiteX0" fmla="*/ 209449 w 682530"/>
              <a:gd name="connsiteY0" fmla="*/ 0 h 2346037"/>
              <a:gd name="connsiteX1" fmla="*/ 475684 w 682530"/>
              <a:gd name="connsiteY1" fmla="*/ 0 h 2346037"/>
              <a:gd name="connsiteX2" fmla="*/ 475684 w 682530"/>
              <a:gd name="connsiteY2" fmla="*/ 1691185 h 2346037"/>
              <a:gd name="connsiteX3" fmla="*/ 532069 w 682530"/>
              <a:gd name="connsiteY3" fmla="*/ 1721790 h 2346037"/>
              <a:gd name="connsiteX4" fmla="*/ 682530 w 682530"/>
              <a:gd name="connsiteY4" fmla="*/ 2004772 h 2346037"/>
              <a:gd name="connsiteX5" fmla="*/ 341265 w 682530"/>
              <a:gd name="connsiteY5" fmla="*/ 2346037 h 2346037"/>
              <a:gd name="connsiteX6" fmla="*/ 0 w 682530"/>
              <a:gd name="connsiteY6" fmla="*/ 2004772 h 2346037"/>
              <a:gd name="connsiteX7" fmla="*/ 208429 w 682530"/>
              <a:gd name="connsiteY7" fmla="*/ 1690326 h 2346037"/>
              <a:gd name="connsiteX8" fmla="*/ 209449 w 682530"/>
              <a:gd name="connsiteY8" fmla="*/ 1690120 h 2346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2530" h="2346037">
                <a:moveTo>
                  <a:pt x="209449" y="0"/>
                </a:moveTo>
                <a:lnTo>
                  <a:pt x="475684" y="0"/>
                </a:lnTo>
                <a:lnTo>
                  <a:pt x="475684" y="1691185"/>
                </a:lnTo>
                <a:lnTo>
                  <a:pt x="532069" y="1721790"/>
                </a:lnTo>
                <a:cubicBezTo>
                  <a:pt x="622846" y="1783118"/>
                  <a:pt x="682530" y="1886975"/>
                  <a:pt x="682530" y="2004772"/>
                </a:cubicBezTo>
                <a:cubicBezTo>
                  <a:pt x="682530" y="2193247"/>
                  <a:pt x="529740" y="2346037"/>
                  <a:pt x="341265" y="2346037"/>
                </a:cubicBezTo>
                <a:cubicBezTo>
                  <a:pt x="152790" y="2346037"/>
                  <a:pt x="0" y="2193247"/>
                  <a:pt x="0" y="2004772"/>
                </a:cubicBezTo>
                <a:cubicBezTo>
                  <a:pt x="0" y="1863416"/>
                  <a:pt x="85944" y="1742133"/>
                  <a:pt x="208429" y="1690326"/>
                </a:cubicBezTo>
                <a:lnTo>
                  <a:pt x="209449" y="1690120"/>
                </a:lnTo>
                <a:close/>
              </a:path>
            </a:pathLst>
          </a:custGeom>
          <a:solidFill>
            <a:sysClr val="windowText" lastClr="000000">
              <a:alpha val="14000"/>
            </a:sysClr>
          </a:solidFill>
          <a:ln w="12700" cap="flat" cmpd="sng" algn="ctr">
            <a:noFill/>
            <a:prstDash val="solid"/>
            <a:miter lim="800000"/>
          </a:ln>
          <a:effectLst>
            <a:softEdge rad="50800"/>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5" name="Rectangle: Rounded Corners 94">
            <a:extLst>
              <a:ext uri="{FF2B5EF4-FFF2-40B4-BE49-F238E27FC236}">
                <a16:creationId xmlns:a16="http://schemas.microsoft.com/office/drawing/2014/main" id="{00AF098D-0054-46F4-984A-557D57A7C1F8}"/>
              </a:ext>
            </a:extLst>
          </p:cNvPr>
          <p:cNvSpPr/>
          <p:nvPr/>
        </p:nvSpPr>
        <p:spPr>
          <a:xfrm>
            <a:off x="-142517" y="3706317"/>
            <a:ext cx="6829060" cy="1202083"/>
          </a:xfrm>
          <a:prstGeom prst="roundRect">
            <a:avLst>
              <a:gd name="adj" fmla="val 50000"/>
            </a:avLst>
          </a:prstGeom>
          <a:solidFill>
            <a:sysClr val="windowText" lastClr="000000">
              <a:alpha val="36000"/>
            </a:sysClr>
          </a:solidFill>
          <a:ln w="12700" cap="flat" cmpd="sng" algn="ctr">
            <a:noFill/>
            <a:prstDash val="solid"/>
            <a:miter lim="800000"/>
          </a:ln>
          <a:effectLst>
            <a:softEdge rad="2667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6" name="Rectangle 95">
            <a:extLst>
              <a:ext uri="{FF2B5EF4-FFF2-40B4-BE49-F238E27FC236}">
                <a16:creationId xmlns:a16="http://schemas.microsoft.com/office/drawing/2014/main" id="{BD8181F3-4B63-4E49-AFFD-0DB27C2020D7}"/>
              </a:ext>
            </a:extLst>
          </p:cNvPr>
          <p:cNvSpPr/>
          <p:nvPr/>
        </p:nvSpPr>
        <p:spPr>
          <a:xfrm>
            <a:off x="1181821" y="3594027"/>
            <a:ext cx="5167037" cy="787790"/>
          </a:xfrm>
          <a:prstGeom prst="rect">
            <a:avLst/>
          </a:prstGeom>
          <a:gradFill flip="none" rotWithShape="1">
            <a:gsLst>
              <a:gs pos="43000">
                <a:srgbClr val="FAAD2D"/>
              </a:gs>
              <a:gs pos="25000">
                <a:srgbClr val="EC9406"/>
              </a:gs>
              <a:gs pos="13000">
                <a:srgbClr val="FAAD2D"/>
              </a:gs>
              <a:gs pos="90000">
                <a:srgbClr val="FAAD2D"/>
              </a:gs>
              <a:gs pos="71000">
                <a:srgbClr val="FAAD2D"/>
              </a:gs>
              <a:gs pos="82000">
                <a:srgbClr val="EC9406"/>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7" name="Rectangle: Top Corners Rounded 96">
            <a:extLst>
              <a:ext uri="{FF2B5EF4-FFF2-40B4-BE49-F238E27FC236}">
                <a16:creationId xmlns:a16="http://schemas.microsoft.com/office/drawing/2014/main" id="{01BB221D-7B01-44B2-AB7A-81D49B5A899D}"/>
              </a:ext>
            </a:extLst>
          </p:cNvPr>
          <p:cNvSpPr/>
          <p:nvPr/>
        </p:nvSpPr>
        <p:spPr>
          <a:xfrm rot="16200000">
            <a:off x="394031" y="3594027"/>
            <a:ext cx="787790" cy="787790"/>
          </a:xfrm>
          <a:prstGeom prst="round2SameRect">
            <a:avLst>
              <a:gd name="adj1" fmla="val 50000"/>
              <a:gd name="adj2" fmla="val 0"/>
            </a:avLst>
          </a:prstGeom>
          <a:gradFill flip="none" rotWithShape="1">
            <a:gsLst>
              <a:gs pos="24000">
                <a:srgbClr val="4472C4">
                  <a:lumMod val="5000"/>
                  <a:lumOff val="95000"/>
                </a:srgbClr>
              </a:gs>
              <a:gs pos="87000">
                <a:sysClr val="window" lastClr="FFFFFF">
                  <a:lumMod val="85000"/>
                </a:sysClr>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8" name="Trapezoid 97">
            <a:extLst>
              <a:ext uri="{FF2B5EF4-FFF2-40B4-BE49-F238E27FC236}">
                <a16:creationId xmlns:a16="http://schemas.microsoft.com/office/drawing/2014/main" id="{405FD1B8-4783-462F-83CE-1575F10BA7A6}"/>
              </a:ext>
            </a:extLst>
          </p:cNvPr>
          <p:cNvSpPr/>
          <p:nvPr/>
        </p:nvSpPr>
        <p:spPr>
          <a:xfrm rot="5400000">
            <a:off x="6475466" y="3467417"/>
            <a:ext cx="787791" cy="1041009"/>
          </a:xfrm>
          <a:prstGeom prst="trapezoid">
            <a:avLst>
              <a:gd name="adj" fmla="val 46622"/>
            </a:avLst>
          </a:prstGeom>
          <a:gradFill flip="none" rotWithShape="1">
            <a:gsLst>
              <a:gs pos="0">
                <a:srgbClr val="E2C299"/>
              </a:gs>
              <a:gs pos="56000">
                <a:srgbClr val="E2C299"/>
              </a:gs>
              <a:gs pos="71000">
                <a:srgbClr val="B88973"/>
              </a:gs>
            </a:gsLst>
            <a:lin ang="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9" name="Trapezoid 98">
            <a:extLst>
              <a:ext uri="{FF2B5EF4-FFF2-40B4-BE49-F238E27FC236}">
                <a16:creationId xmlns:a16="http://schemas.microsoft.com/office/drawing/2014/main" id="{5563C588-B530-4BC6-8C8A-387DA6F334E3}"/>
              </a:ext>
            </a:extLst>
          </p:cNvPr>
          <p:cNvSpPr/>
          <p:nvPr/>
        </p:nvSpPr>
        <p:spPr>
          <a:xfrm rot="5400000">
            <a:off x="7052518" y="3803563"/>
            <a:ext cx="312138" cy="368718"/>
          </a:xfrm>
          <a:prstGeom prst="trapezoid">
            <a:avLst>
              <a:gd name="adj" fmla="val 43663"/>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0" name="Rectangle 99">
            <a:extLst>
              <a:ext uri="{FF2B5EF4-FFF2-40B4-BE49-F238E27FC236}">
                <a16:creationId xmlns:a16="http://schemas.microsoft.com/office/drawing/2014/main" id="{A9E2EE93-0A5C-49E1-8EE4-FDEB7BBCE325}"/>
              </a:ext>
            </a:extLst>
          </p:cNvPr>
          <p:cNvSpPr/>
          <p:nvPr/>
        </p:nvSpPr>
        <p:spPr>
          <a:xfrm>
            <a:off x="6128344" y="3594025"/>
            <a:ext cx="220513" cy="787790"/>
          </a:xfrm>
          <a:prstGeom prst="rect">
            <a:avLst/>
          </a:prstGeom>
          <a:gradFill flip="none" rotWithShape="1">
            <a:gsLst>
              <a:gs pos="43000">
                <a:srgbClr val="FFFF00"/>
              </a:gs>
              <a:gs pos="25000">
                <a:srgbClr val="FF9900"/>
              </a:gs>
              <a:gs pos="13000">
                <a:srgbClr val="FFFF00"/>
              </a:gs>
              <a:gs pos="90000">
                <a:srgbClr val="FFFF00"/>
              </a:gs>
              <a:gs pos="71000">
                <a:srgbClr val="FFFF00"/>
              </a:gs>
              <a:gs pos="82000">
                <a:srgbClr val="FF9900"/>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1" name="Rectangle 100">
            <a:extLst>
              <a:ext uri="{FF2B5EF4-FFF2-40B4-BE49-F238E27FC236}">
                <a16:creationId xmlns:a16="http://schemas.microsoft.com/office/drawing/2014/main" id="{3D159AFE-6E35-43BA-9DA2-6B8D0C0FC553}"/>
              </a:ext>
            </a:extLst>
          </p:cNvPr>
          <p:cNvSpPr/>
          <p:nvPr/>
        </p:nvSpPr>
        <p:spPr>
          <a:xfrm>
            <a:off x="5857231" y="3594025"/>
            <a:ext cx="266235" cy="787790"/>
          </a:xfrm>
          <a:prstGeom prst="rect">
            <a:avLst/>
          </a:prstGeom>
          <a:gradFill flip="none" rotWithShape="1">
            <a:gsLst>
              <a:gs pos="43000">
                <a:srgbClr val="FF3300"/>
              </a:gs>
              <a:gs pos="25000">
                <a:srgbClr val="9A0000"/>
              </a:gs>
              <a:gs pos="13000">
                <a:srgbClr val="FF3300"/>
              </a:gs>
              <a:gs pos="90000">
                <a:srgbClr val="FF3300"/>
              </a:gs>
              <a:gs pos="71000">
                <a:srgbClr val="FF3300"/>
              </a:gs>
              <a:gs pos="82000">
                <a:srgbClr val="9A0000"/>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2" name="Rectangle 101">
            <a:extLst>
              <a:ext uri="{FF2B5EF4-FFF2-40B4-BE49-F238E27FC236}">
                <a16:creationId xmlns:a16="http://schemas.microsoft.com/office/drawing/2014/main" id="{1681C991-6F97-4A4C-8FB2-64FBA0B2FC60}"/>
              </a:ext>
            </a:extLst>
          </p:cNvPr>
          <p:cNvSpPr/>
          <p:nvPr/>
        </p:nvSpPr>
        <p:spPr>
          <a:xfrm>
            <a:off x="5588557" y="3594025"/>
            <a:ext cx="266235" cy="787790"/>
          </a:xfrm>
          <a:prstGeom prst="rect">
            <a:avLst/>
          </a:prstGeom>
          <a:gradFill flip="none" rotWithShape="1">
            <a:gsLst>
              <a:gs pos="43000">
                <a:schemeClr val="accent5">
                  <a:lumMod val="75000"/>
                </a:schemeClr>
              </a:gs>
              <a:gs pos="25000">
                <a:srgbClr val="006666"/>
              </a:gs>
              <a:gs pos="13000">
                <a:schemeClr val="accent5">
                  <a:lumMod val="75000"/>
                </a:schemeClr>
              </a:gs>
              <a:gs pos="92000">
                <a:schemeClr val="accent5">
                  <a:lumMod val="75000"/>
                </a:schemeClr>
              </a:gs>
              <a:gs pos="71000">
                <a:schemeClr val="accent5">
                  <a:lumMod val="75000"/>
                </a:schemeClr>
              </a:gs>
              <a:gs pos="82000">
                <a:srgbClr val="006666"/>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3" name="Rectangle 102">
            <a:extLst>
              <a:ext uri="{FF2B5EF4-FFF2-40B4-BE49-F238E27FC236}">
                <a16:creationId xmlns:a16="http://schemas.microsoft.com/office/drawing/2014/main" id="{A47171B7-687A-4428-A83C-9F7166E8F4BF}"/>
              </a:ext>
            </a:extLst>
          </p:cNvPr>
          <p:cNvSpPr/>
          <p:nvPr/>
        </p:nvSpPr>
        <p:spPr>
          <a:xfrm>
            <a:off x="1703278" y="3594027"/>
            <a:ext cx="220513" cy="787790"/>
          </a:xfrm>
          <a:prstGeom prst="rect">
            <a:avLst/>
          </a:prstGeom>
          <a:gradFill flip="none" rotWithShape="1">
            <a:gsLst>
              <a:gs pos="43000">
                <a:srgbClr val="FF00FF"/>
              </a:gs>
              <a:gs pos="25000">
                <a:srgbClr val="660066"/>
              </a:gs>
              <a:gs pos="13000">
                <a:srgbClr val="FF00FF"/>
              </a:gs>
              <a:gs pos="90000">
                <a:srgbClr val="FF00FF"/>
              </a:gs>
              <a:gs pos="71000">
                <a:srgbClr val="FF00FF"/>
              </a:gs>
              <a:gs pos="82000">
                <a:srgbClr val="660066"/>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4" name="Rectangle 103">
            <a:extLst>
              <a:ext uri="{FF2B5EF4-FFF2-40B4-BE49-F238E27FC236}">
                <a16:creationId xmlns:a16="http://schemas.microsoft.com/office/drawing/2014/main" id="{D945C956-992F-4183-B6D7-EDACAEE46441}"/>
              </a:ext>
            </a:extLst>
          </p:cNvPr>
          <p:cNvSpPr/>
          <p:nvPr/>
        </p:nvSpPr>
        <p:spPr>
          <a:xfrm>
            <a:off x="1446453" y="3594027"/>
            <a:ext cx="266235" cy="787790"/>
          </a:xfrm>
          <a:prstGeom prst="rect">
            <a:avLst/>
          </a:prstGeom>
          <a:gradFill flip="none" rotWithShape="1">
            <a:gsLst>
              <a:gs pos="43000">
                <a:srgbClr val="0066CC"/>
              </a:gs>
              <a:gs pos="25000">
                <a:srgbClr val="000099"/>
              </a:gs>
              <a:gs pos="13000">
                <a:srgbClr val="0066CC"/>
              </a:gs>
              <a:gs pos="90000">
                <a:srgbClr val="0066CC"/>
              </a:gs>
              <a:gs pos="71000">
                <a:srgbClr val="0066CC"/>
              </a:gs>
              <a:gs pos="82000">
                <a:srgbClr val="000099"/>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5" name="Rectangle 104">
            <a:extLst>
              <a:ext uri="{FF2B5EF4-FFF2-40B4-BE49-F238E27FC236}">
                <a16:creationId xmlns:a16="http://schemas.microsoft.com/office/drawing/2014/main" id="{096B4BFF-40D2-4F2E-89A5-9A01FD2F0C6E}"/>
              </a:ext>
            </a:extLst>
          </p:cNvPr>
          <p:cNvSpPr/>
          <p:nvPr/>
        </p:nvSpPr>
        <p:spPr>
          <a:xfrm>
            <a:off x="1177779" y="3594027"/>
            <a:ext cx="266235" cy="787790"/>
          </a:xfrm>
          <a:prstGeom prst="rect">
            <a:avLst/>
          </a:prstGeom>
          <a:gradFill flip="none" rotWithShape="1">
            <a:gsLst>
              <a:gs pos="47000">
                <a:srgbClr val="4A8522"/>
              </a:gs>
              <a:gs pos="25000">
                <a:srgbClr val="00CC00"/>
              </a:gs>
              <a:gs pos="13000">
                <a:srgbClr val="4A8522"/>
              </a:gs>
              <a:gs pos="90000">
                <a:srgbClr val="4A8522"/>
              </a:gs>
              <a:gs pos="71000">
                <a:srgbClr val="4A8522"/>
              </a:gs>
              <a:gs pos="82000">
                <a:srgbClr val="00CC00"/>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6" name="Rectangle 105">
            <a:extLst>
              <a:ext uri="{FF2B5EF4-FFF2-40B4-BE49-F238E27FC236}">
                <a16:creationId xmlns:a16="http://schemas.microsoft.com/office/drawing/2014/main" id="{3202C099-37E6-4784-9BBC-AC8D9BB9741F}"/>
              </a:ext>
            </a:extLst>
          </p:cNvPr>
          <p:cNvSpPr/>
          <p:nvPr/>
        </p:nvSpPr>
        <p:spPr>
          <a:xfrm>
            <a:off x="5851578" y="4381815"/>
            <a:ext cx="266235" cy="1463040"/>
          </a:xfrm>
          <a:prstGeom prst="rect">
            <a:avLst/>
          </a:prstGeom>
          <a:solidFill>
            <a:srgbClr val="FF33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7" name="Rectangle 106">
            <a:extLst>
              <a:ext uri="{FF2B5EF4-FFF2-40B4-BE49-F238E27FC236}">
                <a16:creationId xmlns:a16="http://schemas.microsoft.com/office/drawing/2014/main" id="{0AA0693A-3D19-49F8-B4C3-74B74C399A13}"/>
              </a:ext>
            </a:extLst>
          </p:cNvPr>
          <p:cNvSpPr/>
          <p:nvPr/>
        </p:nvSpPr>
        <p:spPr>
          <a:xfrm>
            <a:off x="5590995" y="2150231"/>
            <a:ext cx="266235" cy="1463040"/>
          </a:xfrm>
          <a:prstGeom prst="rect">
            <a:avLst/>
          </a:prstGeom>
          <a:solidFill>
            <a:schemeClr val="accent5">
              <a:lumMod val="7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8" name="Rectangle 107">
            <a:extLst>
              <a:ext uri="{FF2B5EF4-FFF2-40B4-BE49-F238E27FC236}">
                <a16:creationId xmlns:a16="http://schemas.microsoft.com/office/drawing/2014/main" id="{AA588FAA-A93B-4289-96FA-A95C543757C3}"/>
              </a:ext>
            </a:extLst>
          </p:cNvPr>
          <p:cNvSpPr/>
          <p:nvPr/>
        </p:nvSpPr>
        <p:spPr>
          <a:xfrm>
            <a:off x="1443373" y="4381815"/>
            <a:ext cx="266235" cy="1463040"/>
          </a:xfrm>
          <a:prstGeom prst="rect">
            <a:avLst/>
          </a:prstGeom>
          <a:solidFill>
            <a:srgbClr val="0066C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9" name="Rectangle 108">
            <a:extLst>
              <a:ext uri="{FF2B5EF4-FFF2-40B4-BE49-F238E27FC236}">
                <a16:creationId xmlns:a16="http://schemas.microsoft.com/office/drawing/2014/main" id="{C3FFFFB4-3529-4443-B99F-D7ACB4B5010E}"/>
              </a:ext>
            </a:extLst>
          </p:cNvPr>
          <p:cNvSpPr/>
          <p:nvPr/>
        </p:nvSpPr>
        <p:spPr>
          <a:xfrm>
            <a:off x="1187037" y="2150231"/>
            <a:ext cx="266235" cy="1463040"/>
          </a:xfrm>
          <a:prstGeom prst="rect">
            <a:avLst/>
          </a:prstGeom>
          <a:solidFill>
            <a:srgbClr val="00B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0" name="Oval 109">
            <a:extLst>
              <a:ext uri="{FF2B5EF4-FFF2-40B4-BE49-F238E27FC236}">
                <a16:creationId xmlns:a16="http://schemas.microsoft.com/office/drawing/2014/main" id="{39C6EDD3-1239-4FB5-B953-4A53ACA2AB31}"/>
              </a:ext>
            </a:extLst>
          </p:cNvPr>
          <p:cNvSpPr/>
          <p:nvPr/>
        </p:nvSpPr>
        <p:spPr>
          <a:xfrm>
            <a:off x="5643430" y="5756566"/>
            <a:ext cx="682530" cy="682530"/>
          </a:xfrm>
          <a:prstGeom prst="ellipse">
            <a:avLst/>
          </a:prstGeom>
          <a:solidFill>
            <a:srgbClr val="FF33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D</a:t>
            </a:r>
          </a:p>
        </p:txBody>
      </p:sp>
      <p:sp>
        <p:nvSpPr>
          <p:cNvPr id="111" name="Oval 110">
            <a:extLst>
              <a:ext uri="{FF2B5EF4-FFF2-40B4-BE49-F238E27FC236}">
                <a16:creationId xmlns:a16="http://schemas.microsoft.com/office/drawing/2014/main" id="{24B67A32-FA1F-4537-9068-234FB458EC0F}"/>
              </a:ext>
            </a:extLst>
          </p:cNvPr>
          <p:cNvSpPr/>
          <p:nvPr/>
        </p:nvSpPr>
        <p:spPr>
          <a:xfrm>
            <a:off x="5380409" y="1536742"/>
            <a:ext cx="682530" cy="682530"/>
          </a:xfrm>
          <a:prstGeom prst="ellipse">
            <a:avLst/>
          </a:prstGeom>
          <a:solidFill>
            <a:schemeClr val="accent5">
              <a:lumMod val="7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B</a:t>
            </a:r>
          </a:p>
        </p:txBody>
      </p:sp>
      <p:sp>
        <p:nvSpPr>
          <p:cNvPr id="112" name="Oval 111">
            <a:extLst>
              <a:ext uri="{FF2B5EF4-FFF2-40B4-BE49-F238E27FC236}">
                <a16:creationId xmlns:a16="http://schemas.microsoft.com/office/drawing/2014/main" id="{F86D9A3A-85C6-4A82-9A34-B33BBE66AEF7}"/>
              </a:ext>
            </a:extLst>
          </p:cNvPr>
          <p:cNvSpPr/>
          <p:nvPr/>
        </p:nvSpPr>
        <p:spPr>
          <a:xfrm>
            <a:off x="969631" y="1536742"/>
            <a:ext cx="682530" cy="682530"/>
          </a:xfrm>
          <a:prstGeom prst="ellipse">
            <a:avLst/>
          </a:prstGeom>
          <a:solidFill>
            <a:srgbClr val="00B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A</a:t>
            </a:r>
          </a:p>
        </p:txBody>
      </p:sp>
      <p:sp>
        <p:nvSpPr>
          <p:cNvPr id="113" name="Oval 112">
            <a:extLst>
              <a:ext uri="{FF2B5EF4-FFF2-40B4-BE49-F238E27FC236}">
                <a16:creationId xmlns:a16="http://schemas.microsoft.com/office/drawing/2014/main" id="{A9F23793-6BC4-42D0-B7F2-360468F254B2}"/>
              </a:ext>
            </a:extLst>
          </p:cNvPr>
          <p:cNvSpPr/>
          <p:nvPr/>
        </p:nvSpPr>
        <p:spPr>
          <a:xfrm>
            <a:off x="1233924" y="5756566"/>
            <a:ext cx="682530" cy="682530"/>
          </a:xfrm>
          <a:prstGeom prst="ellipse">
            <a:avLst/>
          </a:prstGeom>
          <a:solidFill>
            <a:srgbClr val="0066C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C</a:t>
            </a:r>
          </a:p>
        </p:txBody>
      </p:sp>
      <p:sp>
        <p:nvSpPr>
          <p:cNvPr id="114" name="TextBox 113">
            <a:extLst>
              <a:ext uri="{FF2B5EF4-FFF2-40B4-BE49-F238E27FC236}">
                <a16:creationId xmlns:a16="http://schemas.microsoft.com/office/drawing/2014/main" id="{1137A786-0D63-440E-A338-4729A8F4946C}"/>
              </a:ext>
            </a:extLst>
          </p:cNvPr>
          <p:cNvSpPr txBox="1"/>
          <p:nvPr/>
        </p:nvSpPr>
        <p:spPr>
          <a:xfrm>
            <a:off x="1906319" y="3848288"/>
            <a:ext cx="3679799" cy="338554"/>
          </a:xfrm>
          <a:prstGeom prst="rect">
            <a:avLst/>
          </a:prstGeom>
          <a:noFill/>
        </p:spPr>
        <p:txBody>
          <a:bodyPr wrap="square" rtlCol="0">
            <a:spAutoFit/>
          </a:bodyPr>
          <a:lstStyle/>
          <a:p>
            <a:pPr algn="ctr" defTabSz="914400"/>
            <a:r>
              <a:rPr lang="en-US" sz="1600" b="1" dirty="0">
                <a:latin typeface="Century Gothic" panose="020B0502020202020204" pitchFamily="34" charset="0"/>
              </a:rPr>
              <a:t>QUESTION 06</a:t>
            </a:r>
          </a:p>
        </p:txBody>
      </p:sp>
      <p:sp>
        <p:nvSpPr>
          <p:cNvPr id="2" name="TextBox 1">
            <a:extLst>
              <a:ext uri="{FF2B5EF4-FFF2-40B4-BE49-F238E27FC236}">
                <a16:creationId xmlns:a16="http://schemas.microsoft.com/office/drawing/2014/main" id="{25BA4126-A7A6-4C5C-9DC9-2B648E0A8D26}"/>
              </a:ext>
            </a:extLst>
          </p:cNvPr>
          <p:cNvSpPr txBox="1"/>
          <p:nvPr/>
        </p:nvSpPr>
        <p:spPr>
          <a:xfrm>
            <a:off x="63746" y="35463"/>
            <a:ext cx="4992329" cy="523220"/>
          </a:xfrm>
          <a:prstGeom prst="rect">
            <a:avLst/>
          </a:prstGeom>
          <a:noFill/>
        </p:spPr>
        <p:txBody>
          <a:bodyPr wrap="none" rtlCol="0">
            <a:spAutoFit/>
          </a:bodyPr>
          <a:lstStyle/>
          <a:p>
            <a:r>
              <a:rPr lang="en-US" sz="2800" dirty="0"/>
              <a:t>A “Mukadhib” is the one who …..</a:t>
            </a:r>
          </a:p>
        </p:txBody>
      </p:sp>
      <p:sp>
        <p:nvSpPr>
          <p:cNvPr id="5" name="TextBox 4">
            <a:extLst>
              <a:ext uri="{FF2B5EF4-FFF2-40B4-BE49-F238E27FC236}">
                <a16:creationId xmlns:a16="http://schemas.microsoft.com/office/drawing/2014/main" id="{D7ED79A0-92A4-4681-A9E7-B194DB501CDD}"/>
              </a:ext>
            </a:extLst>
          </p:cNvPr>
          <p:cNvSpPr txBox="1"/>
          <p:nvPr/>
        </p:nvSpPr>
        <p:spPr>
          <a:xfrm>
            <a:off x="1582265" y="2267889"/>
            <a:ext cx="1229952" cy="523220"/>
          </a:xfrm>
          <a:prstGeom prst="rect">
            <a:avLst/>
          </a:prstGeom>
          <a:noFill/>
        </p:spPr>
        <p:txBody>
          <a:bodyPr wrap="none" rtlCol="0">
            <a:spAutoFit/>
          </a:bodyPr>
          <a:lstStyle/>
          <a:p>
            <a:r>
              <a:rPr lang="en-US" sz="2800" dirty="0"/>
              <a:t>Rejects</a:t>
            </a:r>
          </a:p>
        </p:txBody>
      </p:sp>
      <p:sp>
        <p:nvSpPr>
          <p:cNvPr id="43" name="TextBox 42">
            <a:extLst>
              <a:ext uri="{FF2B5EF4-FFF2-40B4-BE49-F238E27FC236}">
                <a16:creationId xmlns:a16="http://schemas.microsoft.com/office/drawing/2014/main" id="{35E5A7BA-8E71-4F25-A6AC-250B85A70FB1}"/>
              </a:ext>
            </a:extLst>
          </p:cNvPr>
          <p:cNvSpPr txBox="1"/>
          <p:nvPr/>
        </p:nvSpPr>
        <p:spPr>
          <a:xfrm>
            <a:off x="1844340" y="4655598"/>
            <a:ext cx="899605" cy="523220"/>
          </a:xfrm>
          <a:prstGeom prst="rect">
            <a:avLst/>
          </a:prstGeom>
          <a:noFill/>
        </p:spPr>
        <p:txBody>
          <a:bodyPr wrap="none" rtlCol="0">
            <a:spAutoFit/>
          </a:bodyPr>
          <a:lstStyle/>
          <a:p>
            <a:r>
              <a:rPr lang="en-US" sz="2800" dirty="0"/>
              <a:t>Lies  </a:t>
            </a:r>
          </a:p>
        </p:txBody>
      </p:sp>
      <p:sp>
        <p:nvSpPr>
          <p:cNvPr id="44" name="TextBox 43">
            <a:extLst>
              <a:ext uri="{FF2B5EF4-FFF2-40B4-BE49-F238E27FC236}">
                <a16:creationId xmlns:a16="http://schemas.microsoft.com/office/drawing/2014/main" id="{15B504DF-39C7-423F-8B43-501FBE83199D}"/>
              </a:ext>
            </a:extLst>
          </p:cNvPr>
          <p:cNvSpPr txBox="1"/>
          <p:nvPr/>
        </p:nvSpPr>
        <p:spPr>
          <a:xfrm>
            <a:off x="6245540" y="4558684"/>
            <a:ext cx="1139223" cy="523220"/>
          </a:xfrm>
          <a:prstGeom prst="rect">
            <a:avLst/>
          </a:prstGeom>
          <a:noFill/>
        </p:spPr>
        <p:txBody>
          <a:bodyPr wrap="none" rtlCol="0">
            <a:spAutoFit/>
          </a:bodyPr>
          <a:lstStyle/>
          <a:p>
            <a:r>
              <a:rPr lang="en-US" sz="2800" dirty="0"/>
              <a:t>Boasts</a:t>
            </a:r>
          </a:p>
        </p:txBody>
      </p:sp>
      <p:sp>
        <p:nvSpPr>
          <p:cNvPr id="45" name="TextBox 44">
            <a:extLst>
              <a:ext uri="{FF2B5EF4-FFF2-40B4-BE49-F238E27FC236}">
                <a16:creationId xmlns:a16="http://schemas.microsoft.com/office/drawing/2014/main" id="{1F2E59A3-876E-4E6C-A298-F56B4F00BC1F}"/>
              </a:ext>
            </a:extLst>
          </p:cNvPr>
          <p:cNvSpPr txBox="1"/>
          <p:nvPr/>
        </p:nvSpPr>
        <p:spPr>
          <a:xfrm>
            <a:off x="5951029" y="2211941"/>
            <a:ext cx="1173719" cy="523220"/>
          </a:xfrm>
          <a:prstGeom prst="rect">
            <a:avLst/>
          </a:prstGeom>
          <a:noFill/>
        </p:spPr>
        <p:txBody>
          <a:bodyPr wrap="none" rtlCol="0">
            <a:spAutoFit/>
          </a:bodyPr>
          <a:lstStyle/>
          <a:p>
            <a:r>
              <a:rPr lang="en-US" sz="2800" dirty="0"/>
              <a:t>Denies</a:t>
            </a:r>
          </a:p>
        </p:txBody>
      </p:sp>
      <p:pic>
        <p:nvPicPr>
          <p:cNvPr id="33" name="Picture 4" descr="Surah Al-Maun - English Translation | Quran Translate">
            <a:extLst>
              <a:ext uri="{FF2B5EF4-FFF2-40B4-BE49-F238E27FC236}">
                <a16:creationId xmlns:a16="http://schemas.microsoft.com/office/drawing/2014/main" id="{77704990-7E7D-41DB-9056-E3448FF40A32}"/>
              </a:ext>
            </a:extLst>
          </p:cNvPr>
          <p:cNvPicPr>
            <a:picLocks noChangeAspect="1" noChangeArrowheads="1"/>
          </p:cNvPicPr>
          <p:nvPr/>
        </p:nvPicPr>
        <p:blipFill>
          <a:blip r:embed="rId3">
            <a:biLevel thresh="75000"/>
            <a:extLst>
              <a:ext uri="{28A0092B-C50C-407E-A947-70E740481C1C}">
                <a14:useLocalDpi xmlns:a14="http://schemas.microsoft.com/office/drawing/2010/main" val="0"/>
              </a:ext>
            </a:extLst>
          </a:blip>
          <a:srcRect/>
          <a:stretch>
            <a:fillRect/>
          </a:stretch>
        </p:blipFill>
        <p:spPr bwMode="auto">
          <a:xfrm>
            <a:off x="1997445" y="5892765"/>
            <a:ext cx="1188720" cy="410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104330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1+#ppt_w/2"/>
                                          </p:val>
                                        </p:tav>
                                        <p:tav tm="100000">
                                          <p:val>
                                            <p:strVal val="#ppt_x"/>
                                          </p:val>
                                        </p:tav>
                                      </p:tavLst>
                                    </p:anim>
                                    <p:anim calcmode="lin" valueType="num">
                                      <p:cBhvr additive="base">
                                        <p:cTn id="8" dur="5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459C9D9C-0AD9-450A-868C-2334710A94CF}"/>
              </a:ext>
            </a:extLst>
          </p:cNvPr>
          <p:cNvSpPr/>
          <p:nvPr/>
        </p:nvSpPr>
        <p:spPr>
          <a:xfrm>
            <a:off x="2286" y="0"/>
            <a:ext cx="9141714" cy="6856718"/>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1" name="Freeform: Shape 90">
            <a:extLst>
              <a:ext uri="{FF2B5EF4-FFF2-40B4-BE49-F238E27FC236}">
                <a16:creationId xmlns:a16="http://schemas.microsoft.com/office/drawing/2014/main" id="{1EB4E669-66B7-4CB3-8861-93EC4B75E750}"/>
              </a:ext>
            </a:extLst>
          </p:cNvPr>
          <p:cNvSpPr/>
          <p:nvPr/>
        </p:nvSpPr>
        <p:spPr>
          <a:xfrm flipV="1">
            <a:off x="627608" y="1488125"/>
            <a:ext cx="721080" cy="2218191"/>
          </a:xfrm>
          <a:custGeom>
            <a:avLst/>
            <a:gdLst>
              <a:gd name="connsiteX0" fmla="*/ 209449 w 682530"/>
              <a:gd name="connsiteY0" fmla="*/ 0 h 2346037"/>
              <a:gd name="connsiteX1" fmla="*/ 475684 w 682530"/>
              <a:gd name="connsiteY1" fmla="*/ 0 h 2346037"/>
              <a:gd name="connsiteX2" fmla="*/ 475684 w 682530"/>
              <a:gd name="connsiteY2" fmla="*/ 1691185 h 2346037"/>
              <a:gd name="connsiteX3" fmla="*/ 532069 w 682530"/>
              <a:gd name="connsiteY3" fmla="*/ 1721790 h 2346037"/>
              <a:gd name="connsiteX4" fmla="*/ 682530 w 682530"/>
              <a:gd name="connsiteY4" fmla="*/ 2004772 h 2346037"/>
              <a:gd name="connsiteX5" fmla="*/ 341265 w 682530"/>
              <a:gd name="connsiteY5" fmla="*/ 2346037 h 2346037"/>
              <a:gd name="connsiteX6" fmla="*/ 0 w 682530"/>
              <a:gd name="connsiteY6" fmla="*/ 2004772 h 2346037"/>
              <a:gd name="connsiteX7" fmla="*/ 208429 w 682530"/>
              <a:gd name="connsiteY7" fmla="*/ 1690326 h 2346037"/>
              <a:gd name="connsiteX8" fmla="*/ 209449 w 682530"/>
              <a:gd name="connsiteY8" fmla="*/ 1690120 h 2346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2530" h="2346037">
                <a:moveTo>
                  <a:pt x="209449" y="0"/>
                </a:moveTo>
                <a:lnTo>
                  <a:pt x="475684" y="0"/>
                </a:lnTo>
                <a:lnTo>
                  <a:pt x="475684" y="1691185"/>
                </a:lnTo>
                <a:lnTo>
                  <a:pt x="532069" y="1721790"/>
                </a:lnTo>
                <a:cubicBezTo>
                  <a:pt x="622846" y="1783118"/>
                  <a:pt x="682530" y="1886975"/>
                  <a:pt x="682530" y="2004772"/>
                </a:cubicBezTo>
                <a:cubicBezTo>
                  <a:pt x="682530" y="2193247"/>
                  <a:pt x="529740" y="2346037"/>
                  <a:pt x="341265" y="2346037"/>
                </a:cubicBezTo>
                <a:cubicBezTo>
                  <a:pt x="152790" y="2346037"/>
                  <a:pt x="0" y="2193247"/>
                  <a:pt x="0" y="2004772"/>
                </a:cubicBezTo>
                <a:cubicBezTo>
                  <a:pt x="0" y="1863416"/>
                  <a:pt x="85944" y="1742133"/>
                  <a:pt x="208429" y="1690326"/>
                </a:cubicBezTo>
                <a:lnTo>
                  <a:pt x="209449" y="1690120"/>
                </a:lnTo>
                <a:close/>
              </a:path>
            </a:pathLst>
          </a:custGeom>
          <a:solidFill>
            <a:sysClr val="windowText" lastClr="000000">
              <a:alpha val="14000"/>
            </a:sysClr>
          </a:solidFill>
          <a:ln w="12700" cap="flat" cmpd="sng" algn="ctr">
            <a:noFill/>
            <a:prstDash val="solid"/>
            <a:miter lim="800000"/>
          </a:ln>
          <a:effectLst>
            <a:softEdge rad="50800"/>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2" name="Freeform: Shape 91">
            <a:extLst>
              <a:ext uri="{FF2B5EF4-FFF2-40B4-BE49-F238E27FC236}">
                <a16:creationId xmlns:a16="http://schemas.microsoft.com/office/drawing/2014/main" id="{FCFACE98-235F-421C-81E8-99322C022D41}"/>
              </a:ext>
            </a:extLst>
          </p:cNvPr>
          <p:cNvSpPr/>
          <p:nvPr/>
        </p:nvSpPr>
        <p:spPr>
          <a:xfrm flipV="1">
            <a:off x="4969569" y="1431980"/>
            <a:ext cx="721080" cy="2218191"/>
          </a:xfrm>
          <a:custGeom>
            <a:avLst/>
            <a:gdLst>
              <a:gd name="connsiteX0" fmla="*/ 209449 w 682530"/>
              <a:gd name="connsiteY0" fmla="*/ 0 h 2346037"/>
              <a:gd name="connsiteX1" fmla="*/ 475684 w 682530"/>
              <a:gd name="connsiteY1" fmla="*/ 0 h 2346037"/>
              <a:gd name="connsiteX2" fmla="*/ 475684 w 682530"/>
              <a:gd name="connsiteY2" fmla="*/ 1691185 h 2346037"/>
              <a:gd name="connsiteX3" fmla="*/ 532069 w 682530"/>
              <a:gd name="connsiteY3" fmla="*/ 1721790 h 2346037"/>
              <a:gd name="connsiteX4" fmla="*/ 682530 w 682530"/>
              <a:gd name="connsiteY4" fmla="*/ 2004772 h 2346037"/>
              <a:gd name="connsiteX5" fmla="*/ 341265 w 682530"/>
              <a:gd name="connsiteY5" fmla="*/ 2346037 h 2346037"/>
              <a:gd name="connsiteX6" fmla="*/ 0 w 682530"/>
              <a:gd name="connsiteY6" fmla="*/ 2004772 h 2346037"/>
              <a:gd name="connsiteX7" fmla="*/ 208429 w 682530"/>
              <a:gd name="connsiteY7" fmla="*/ 1690326 h 2346037"/>
              <a:gd name="connsiteX8" fmla="*/ 209449 w 682530"/>
              <a:gd name="connsiteY8" fmla="*/ 1690120 h 2346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2530" h="2346037">
                <a:moveTo>
                  <a:pt x="209449" y="0"/>
                </a:moveTo>
                <a:lnTo>
                  <a:pt x="475684" y="0"/>
                </a:lnTo>
                <a:lnTo>
                  <a:pt x="475684" y="1691185"/>
                </a:lnTo>
                <a:lnTo>
                  <a:pt x="532069" y="1721790"/>
                </a:lnTo>
                <a:cubicBezTo>
                  <a:pt x="622846" y="1783118"/>
                  <a:pt x="682530" y="1886975"/>
                  <a:pt x="682530" y="2004772"/>
                </a:cubicBezTo>
                <a:cubicBezTo>
                  <a:pt x="682530" y="2193247"/>
                  <a:pt x="529740" y="2346037"/>
                  <a:pt x="341265" y="2346037"/>
                </a:cubicBezTo>
                <a:cubicBezTo>
                  <a:pt x="152790" y="2346037"/>
                  <a:pt x="0" y="2193247"/>
                  <a:pt x="0" y="2004772"/>
                </a:cubicBezTo>
                <a:cubicBezTo>
                  <a:pt x="0" y="1863416"/>
                  <a:pt x="85944" y="1742133"/>
                  <a:pt x="208429" y="1690326"/>
                </a:cubicBezTo>
                <a:lnTo>
                  <a:pt x="209449" y="1690120"/>
                </a:lnTo>
                <a:close/>
              </a:path>
            </a:pathLst>
          </a:custGeom>
          <a:solidFill>
            <a:sysClr val="windowText" lastClr="000000">
              <a:alpha val="14000"/>
            </a:sysClr>
          </a:solidFill>
          <a:ln w="12700" cap="flat" cmpd="sng" algn="ctr">
            <a:noFill/>
            <a:prstDash val="solid"/>
            <a:miter lim="800000"/>
          </a:ln>
          <a:effectLst>
            <a:softEdge rad="50800"/>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3" name="Freeform: Shape 92">
            <a:extLst>
              <a:ext uri="{FF2B5EF4-FFF2-40B4-BE49-F238E27FC236}">
                <a16:creationId xmlns:a16="http://schemas.microsoft.com/office/drawing/2014/main" id="{07196FBA-EDB4-4E29-86EB-F1CC88CC0217}"/>
              </a:ext>
            </a:extLst>
          </p:cNvPr>
          <p:cNvSpPr/>
          <p:nvPr/>
        </p:nvSpPr>
        <p:spPr>
          <a:xfrm>
            <a:off x="912353" y="4367766"/>
            <a:ext cx="721080" cy="2218191"/>
          </a:xfrm>
          <a:custGeom>
            <a:avLst/>
            <a:gdLst>
              <a:gd name="connsiteX0" fmla="*/ 209449 w 682530"/>
              <a:gd name="connsiteY0" fmla="*/ 0 h 2346037"/>
              <a:gd name="connsiteX1" fmla="*/ 475684 w 682530"/>
              <a:gd name="connsiteY1" fmla="*/ 0 h 2346037"/>
              <a:gd name="connsiteX2" fmla="*/ 475684 w 682530"/>
              <a:gd name="connsiteY2" fmla="*/ 1691185 h 2346037"/>
              <a:gd name="connsiteX3" fmla="*/ 532069 w 682530"/>
              <a:gd name="connsiteY3" fmla="*/ 1721790 h 2346037"/>
              <a:gd name="connsiteX4" fmla="*/ 682530 w 682530"/>
              <a:gd name="connsiteY4" fmla="*/ 2004772 h 2346037"/>
              <a:gd name="connsiteX5" fmla="*/ 341265 w 682530"/>
              <a:gd name="connsiteY5" fmla="*/ 2346037 h 2346037"/>
              <a:gd name="connsiteX6" fmla="*/ 0 w 682530"/>
              <a:gd name="connsiteY6" fmla="*/ 2004772 h 2346037"/>
              <a:gd name="connsiteX7" fmla="*/ 208429 w 682530"/>
              <a:gd name="connsiteY7" fmla="*/ 1690326 h 2346037"/>
              <a:gd name="connsiteX8" fmla="*/ 209449 w 682530"/>
              <a:gd name="connsiteY8" fmla="*/ 1690120 h 2346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2530" h="2346037">
                <a:moveTo>
                  <a:pt x="209449" y="0"/>
                </a:moveTo>
                <a:lnTo>
                  <a:pt x="475684" y="0"/>
                </a:lnTo>
                <a:lnTo>
                  <a:pt x="475684" y="1691185"/>
                </a:lnTo>
                <a:lnTo>
                  <a:pt x="532069" y="1721790"/>
                </a:lnTo>
                <a:cubicBezTo>
                  <a:pt x="622846" y="1783118"/>
                  <a:pt x="682530" y="1886975"/>
                  <a:pt x="682530" y="2004772"/>
                </a:cubicBezTo>
                <a:cubicBezTo>
                  <a:pt x="682530" y="2193247"/>
                  <a:pt x="529740" y="2346037"/>
                  <a:pt x="341265" y="2346037"/>
                </a:cubicBezTo>
                <a:cubicBezTo>
                  <a:pt x="152790" y="2346037"/>
                  <a:pt x="0" y="2193247"/>
                  <a:pt x="0" y="2004772"/>
                </a:cubicBezTo>
                <a:cubicBezTo>
                  <a:pt x="0" y="1863416"/>
                  <a:pt x="85944" y="1742133"/>
                  <a:pt x="208429" y="1690326"/>
                </a:cubicBezTo>
                <a:lnTo>
                  <a:pt x="209449" y="1690120"/>
                </a:lnTo>
                <a:close/>
              </a:path>
            </a:pathLst>
          </a:custGeom>
          <a:solidFill>
            <a:sysClr val="windowText" lastClr="000000">
              <a:alpha val="14000"/>
            </a:sysClr>
          </a:solidFill>
          <a:ln w="12700" cap="flat" cmpd="sng" algn="ctr">
            <a:noFill/>
            <a:prstDash val="solid"/>
            <a:miter lim="800000"/>
          </a:ln>
          <a:effectLst>
            <a:softEdge rad="50800"/>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4" name="Freeform: Shape 93">
            <a:extLst>
              <a:ext uri="{FF2B5EF4-FFF2-40B4-BE49-F238E27FC236}">
                <a16:creationId xmlns:a16="http://schemas.microsoft.com/office/drawing/2014/main" id="{FC318B93-687A-4AB5-A989-E90EE456F606}"/>
              </a:ext>
            </a:extLst>
          </p:cNvPr>
          <p:cNvSpPr/>
          <p:nvPr/>
        </p:nvSpPr>
        <p:spPr>
          <a:xfrm>
            <a:off x="5316312" y="4307358"/>
            <a:ext cx="721080" cy="2218191"/>
          </a:xfrm>
          <a:custGeom>
            <a:avLst/>
            <a:gdLst>
              <a:gd name="connsiteX0" fmla="*/ 209449 w 682530"/>
              <a:gd name="connsiteY0" fmla="*/ 0 h 2346037"/>
              <a:gd name="connsiteX1" fmla="*/ 475684 w 682530"/>
              <a:gd name="connsiteY1" fmla="*/ 0 h 2346037"/>
              <a:gd name="connsiteX2" fmla="*/ 475684 w 682530"/>
              <a:gd name="connsiteY2" fmla="*/ 1691185 h 2346037"/>
              <a:gd name="connsiteX3" fmla="*/ 532069 w 682530"/>
              <a:gd name="connsiteY3" fmla="*/ 1721790 h 2346037"/>
              <a:gd name="connsiteX4" fmla="*/ 682530 w 682530"/>
              <a:gd name="connsiteY4" fmla="*/ 2004772 h 2346037"/>
              <a:gd name="connsiteX5" fmla="*/ 341265 w 682530"/>
              <a:gd name="connsiteY5" fmla="*/ 2346037 h 2346037"/>
              <a:gd name="connsiteX6" fmla="*/ 0 w 682530"/>
              <a:gd name="connsiteY6" fmla="*/ 2004772 h 2346037"/>
              <a:gd name="connsiteX7" fmla="*/ 208429 w 682530"/>
              <a:gd name="connsiteY7" fmla="*/ 1690326 h 2346037"/>
              <a:gd name="connsiteX8" fmla="*/ 209449 w 682530"/>
              <a:gd name="connsiteY8" fmla="*/ 1690120 h 2346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2530" h="2346037">
                <a:moveTo>
                  <a:pt x="209449" y="0"/>
                </a:moveTo>
                <a:lnTo>
                  <a:pt x="475684" y="0"/>
                </a:lnTo>
                <a:lnTo>
                  <a:pt x="475684" y="1691185"/>
                </a:lnTo>
                <a:lnTo>
                  <a:pt x="532069" y="1721790"/>
                </a:lnTo>
                <a:cubicBezTo>
                  <a:pt x="622846" y="1783118"/>
                  <a:pt x="682530" y="1886975"/>
                  <a:pt x="682530" y="2004772"/>
                </a:cubicBezTo>
                <a:cubicBezTo>
                  <a:pt x="682530" y="2193247"/>
                  <a:pt x="529740" y="2346037"/>
                  <a:pt x="341265" y="2346037"/>
                </a:cubicBezTo>
                <a:cubicBezTo>
                  <a:pt x="152790" y="2346037"/>
                  <a:pt x="0" y="2193247"/>
                  <a:pt x="0" y="2004772"/>
                </a:cubicBezTo>
                <a:cubicBezTo>
                  <a:pt x="0" y="1863416"/>
                  <a:pt x="85944" y="1742133"/>
                  <a:pt x="208429" y="1690326"/>
                </a:cubicBezTo>
                <a:lnTo>
                  <a:pt x="209449" y="1690120"/>
                </a:lnTo>
                <a:close/>
              </a:path>
            </a:pathLst>
          </a:custGeom>
          <a:solidFill>
            <a:sysClr val="windowText" lastClr="000000">
              <a:alpha val="14000"/>
            </a:sysClr>
          </a:solidFill>
          <a:ln w="12700" cap="flat" cmpd="sng" algn="ctr">
            <a:noFill/>
            <a:prstDash val="solid"/>
            <a:miter lim="800000"/>
          </a:ln>
          <a:effectLst>
            <a:softEdge rad="50800"/>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5" name="Rectangle: Rounded Corners 94">
            <a:extLst>
              <a:ext uri="{FF2B5EF4-FFF2-40B4-BE49-F238E27FC236}">
                <a16:creationId xmlns:a16="http://schemas.microsoft.com/office/drawing/2014/main" id="{00AF098D-0054-46F4-984A-557D57A7C1F8}"/>
              </a:ext>
            </a:extLst>
          </p:cNvPr>
          <p:cNvSpPr/>
          <p:nvPr/>
        </p:nvSpPr>
        <p:spPr>
          <a:xfrm>
            <a:off x="-142517" y="3706317"/>
            <a:ext cx="6829060" cy="1202083"/>
          </a:xfrm>
          <a:prstGeom prst="roundRect">
            <a:avLst>
              <a:gd name="adj" fmla="val 50000"/>
            </a:avLst>
          </a:prstGeom>
          <a:solidFill>
            <a:sysClr val="windowText" lastClr="000000">
              <a:alpha val="36000"/>
            </a:sysClr>
          </a:solidFill>
          <a:ln w="12700" cap="flat" cmpd="sng" algn="ctr">
            <a:noFill/>
            <a:prstDash val="solid"/>
            <a:miter lim="800000"/>
          </a:ln>
          <a:effectLst>
            <a:softEdge rad="2667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6" name="Rectangle 95">
            <a:extLst>
              <a:ext uri="{FF2B5EF4-FFF2-40B4-BE49-F238E27FC236}">
                <a16:creationId xmlns:a16="http://schemas.microsoft.com/office/drawing/2014/main" id="{BD8181F3-4B63-4E49-AFFD-0DB27C2020D7}"/>
              </a:ext>
            </a:extLst>
          </p:cNvPr>
          <p:cNvSpPr/>
          <p:nvPr/>
        </p:nvSpPr>
        <p:spPr>
          <a:xfrm>
            <a:off x="1181821" y="3594027"/>
            <a:ext cx="5167037" cy="787790"/>
          </a:xfrm>
          <a:prstGeom prst="rect">
            <a:avLst/>
          </a:prstGeom>
          <a:gradFill flip="none" rotWithShape="1">
            <a:gsLst>
              <a:gs pos="43000">
                <a:srgbClr val="FAAD2D"/>
              </a:gs>
              <a:gs pos="25000">
                <a:srgbClr val="EC9406"/>
              </a:gs>
              <a:gs pos="13000">
                <a:srgbClr val="FAAD2D"/>
              </a:gs>
              <a:gs pos="90000">
                <a:srgbClr val="FAAD2D"/>
              </a:gs>
              <a:gs pos="71000">
                <a:srgbClr val="FAAD2D"/>
              </a:gs>
              <a:gs pos="82000">
                <a:srgbClr val="EC9406"/>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7" name="Rectangle: Top Corners Rounded 96">
            <a:extLst>
              <a:ext uri="{FF2B5EF4-FFF2-40B4-BE49-F238E27FC236}">
                <a16:creationId xmlns:a16="http://schemas.microsoft.com/office/drawing/2014/main" id="{01BB221D-7B01-44B2-AB7A-81D49B5A899D}"/>
              </a:ext>
            </a:extLst>
          </p:cNvPr>
          <p:cNvSpPr/>
          <p:nvPr/>
        </p:nvSpPr>
        <p:spPr>
          <a:xfrm rot="16200000">
            <a:off x="394031" y="3594027"/>
            <a:ext cx="787790" cy="787790"/>
          </a:xfrm>
          <a:prstGeom prst="round2SameRect">
            <a:avLst>
              <a:gd name="adj1" fmla="val 50000"/>
              <a:gd name="adj2" fmla="val 0"/>
            </a:avLst>
          </a:prstGeom>
          <a:gradFill flip="none" rotWithShape="1">
            <a:gsLst>
              <a:gs pos="24000">
                <a:srgbClr val="4472C4">
                  <a:lumMod val="5000"/>
                  <a:lumOff val="95000"/>
                </a:srgbClr>
              </a:gs>
              <a:gs pos="87000">
                <a:sysClr val="window" lastClr="FFFFFF">
                  <a:lumMod val="85000"/>
                </a:sysClr>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8" name="Trapezoid 97">
            <a:extLst>
              <a:ext uri="{FF2B5EF4-FFF2-40B4-BE49-F238E27FC236}">
                <a16:creationId xmlns:a16="http://schemas.microsoft.com/office/drawing/2014/main" id="{405FD1B8-4783-462F-83CE-1575F10BA7A6}"/>
              </a:ext>
            </a:extLst>
          </p:cNvPr>
          <p:cNvSpPr/>
          <p:nvPr/>
        </p:nvSpPr>
        <p:spPr>
          <a:xfrm rot="5400000">
            <a:off x="6475466" y="3467417"/>
            <a:ext cx="787791" cy="1041009"/>
          </a:xfrm>
          <a:prstGeom prst="trapezoid">
            <a:avLst>
              <a:gd name="adj" fmla="val 46622"/>
            </a:avLst>
          </a:prstGeom>
          <a:gradFill flip="none" rotWithShape="1">
            <a:gsLst>
              <a:gs pos="0">
                <a:srgbClr val="E2C299"/>
              </a:gs>
              <a:gs pos="56000">
                <a:srgbClr val="E2C299"/>
              </a:gs>
              <a:gs pos="71000">
                <a:srgbClr val="B88973"/>
              </a:gs>
            </a:gsLst>
            <a:lin ang="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9" name="Trapezoid 98">
            <a:extLst>
              <a:ext uri="{FF2B5EF4-FFF2-40B4-BE49-F238E27FC236}">
                <a16:creationId xmlns:a16="http://schemas.microsoft.com/office/drawing/2014/main" id="{5563C588-B530-4BC6-8C8A-387DA6F334E3}"/>
              </a:ext>
            </a:extLst>
          </p:cNvPr>
          <p:cNvSpPr/>
          <p:nvPr/>
        </p:nvSpPr>
        <p:spPr>
          <a:xfrm rot="5400000">
            <a:off x="7052518" y="3803563"/>
            <a:ext cx="312138" cy="368718"/>
          </a:xfrm>
          <a:prstGeom prst="trapezoid">
            <a:avLst>
              <a:gd name="adj" fmla="val 43663"/>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0" name="Rectangle 99">
            <a:extLst>
              <a:ext uri="{FF2B5EF4-FFF2-40B4-BE49-F238E27FC236}">
                <a16:creationId xmlns:a16="http://schemas.microsoft.com/office/drawing/2014/main" id="{A9E2EE93-0A5C-49E1-8EE4-FDEB7BBCE325}"/>
              </a:ext>
            </a:extLst>
          </p:cNvPr>
          <p:cNvSpPr/>
          <p:nvPr/>
        </p:nvSpPr>
        <p:spPr>
          <a:xfrm>
            <a:off x="6128344" y="3594025"/>
            <a:ext cx="220513" cy="787790"/>
          </a:xfrm>
          <a:prstGeom prst="rect">
            <a:avLst/>
          </a:prstGeom>
          <a:gradFill flip="none" rotWithShape="1">
            <a:gsLst>
              <a:gs pos="43000">
                <a:srgbClr val="FFFF00"/>
              </a:gs>
              <a:gs pos="25000">
                <a:srgbClr val="FF9900"/>
              </a:gs>
              <a:gs pos="13000">
                <a:srgbClr val="FFFF00"/>
              </a:gs>
              <a:gs pos="90000">
                <a:srgbClr val="FFFF00"/>
              </a:gs>
              <a:gs pos="71000">
                <a:srgbClr val="FFFF00"/>
              </a:gs>
              <a:gs pos="82000">
                <a:srgbClr val="FF9900"/>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1" name="Rectangle 100">
            <a:extLst>
              <a:ext uri="{FF2B5EF4-FFF2-40B4-BE49-F238E27FC236}">
                <a16:creationId xmlns:a16="http://schemas.microsoft.com/office/drawing/2014/main" id="{3D159AFE-6E35-43BA-9DA2-6B8D0C0FC553}"/>
              </a:ext>
            </a:extLst>
          </p:cNvPr>
          <p:cNvSpPr/>
          <p:nvPr/>
        </p:nvSpPr>
        <p:spPr>
          <a:xfrm>
            <a:off x="5857231" y="3594025"/>
            <a:ext cx="266235" cy="787790"/>
          </a:xfrm>
          <a:prstGeom prst="rect">
            <a:avLst/>
          </a:prstGeom>
          <a:gradFill flip="none" rotWithShape="1">
            <a:gsLst>
              <a:gs pos="43000">
                <a:srgbClr val="FF3300"/>
              </a:gs>
              <a:gs pos="25000">
                <a:srgbClr val="9A0000"/>
              </a:gs>
              <a:gs pos="13000">
                <a:srgbClr val="FF3300"/>
              </a:gs>
              <a:gs pos="90000">
                <a:srgbClr val="FF3300"/>
              </a:gs>
              <a:gs pos="71000">
                <a:srgbClr val="FF3300"/>
              </a:gs>
              <a:gs pos="82000">
                <a:srgbClr val="9A0000"/>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2" name="Rectangle 101">
            <a:extLst>
              <a:ext uri="{FF2B5EF4-FFF2-40B4-BE49-F238E27FC236}">
                <a16:creationId xmlns:a16="http://schemas.microsoft.com/office/drawing/2014/main" id="{1681C991-6F97-4A4C-8FB2-64FBA0B2FC60}"/>
              </a:ext>
            </a:extLst>
          </p:cNvPr>
          <p:cNvSpPr/>
          <p:nvPr/>
        </p:nvSpPr>
        <p:spPr>
          <a:xfrm>
            <a:off x="5588557" y="3594025"/>
            <a:ext cx="266235" cy="787790"/>
          </a:xfrm>
          <a:prstGeom prst="rect">
            <a:avLst/>
          </a:prstGeom>
          <a:gradFill flip="none" rotWithShape="1">
            <a:gsLst>
              <a:gs pos="43000">
                <a:schemeClr val="accent5">
                  <a:lumMod val="75000"/>
                </a:schemeClr>
              </a:gs>
              <a:gs pos="25000">
                <a:srgbClr val="006666"/>
              </a:gs>
              <a:gs pos="13000">
                <a:schemeClr val="accent5">
                  <a:lumMod val="75000"/>
                </a:schemeClr>
              </a:gs>
              <a:gs pos="92000">
                <a:schemeClr val="accent5">
                  <a:lumMod val="75000"/>
                </a:schemeClr>
              </a:gs>
              <a:gs pos="71000">
                <a:schemeClr val="accent5">
                  <a:lumMod val="75000"/>
                </a:schemeClr>
              </a:gs>
              <a:gs pos="82000">
                <a:srgbClr val="006666"/>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3" name="Rectangle 102">
            <a:extLst>
              <a:ext uri="{FF2B5EF4-FFF2-40B4-BE49-F238E27FC236}">
                <a16:creationId xmlns:a16="http://schemas.microsoft.com/office/drawing/2014/main" id="{A47171B7-687A-4428-A83C-9F7166E8F4BF}"/>
              </a:ext>
            </a:extLst>
          </p:cNvPr>
          <p:cNvSpPr/>
          <p:nvPr/>
        </p:nvSpPr>
        <p:spPr>
          <a:xfrm>
            <a:off x="1703278" y="3594027"/>
            <a:ext cx="220513" cy="787790"/>
          </a:xfrm>
          <a:prstGeom prst="rect">
            <a:avLst/>
          </a:prstGeom>
          <a:gradFill flip="none" rotWithShape="1">
            <a:gsLst>
              <a:gs pos="43000">
                <a:srgbClr val="FF00FF"/>
              </a:gs>
              <a:gs pos="25000">
                <a:srgbClr val="660066"/>
              </a:gs>
              <a:gs pos="13000">
                <a:srgbClr val="FF00FF"/>
              </a:gs>
              <a:gs pos="90000">
                <a:srgbClr val="FF00FF"/>
              </a:gs>
              <a:gs pos="71000">
                <a:srgbClr val="FF00FF"/>
              </a:gs>
              <a:gs pos="82000">
                <a:srgbClr val="660066"/>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4" name="Rectangle 103">
            <a:extLst>
              <a:ext uri="{FF2B5EF4-FFF2-40B4-BE49-F238E27FC236}">
                <a16:creationId xmlns:a16="http://schemas.microsoft.com/office/drawing/2014/main" id="{D945C956-992F-4183-B6D7-EDACAEE46441}"/>
              </a:ext>
            </a:extLst>
          </p:cNvPr>
          <p:cNvSpPr/>
          <p:nvPr/>
        </p:nvSpPr>
        <p:spPr>
          <a:xfrm>
            <a:off x="1446453" y="3594027"/>
            <a:ext cx="266235" cy="787790"/>
          </a:xfrm>
          <a:prstGeom prst="rect">
            <a:avLst/>
          </a:prstGeom>
          <a:gradFill flip="none" rotWithShape="1">
            <a:gsLst>
              <a:gs pos="43000">
                <a:srgbClr val="0066CC"/>
              </a:gs>
              <a:gs pos="25000">
                <a:srgbClr val="000099"/>
              </a:gs>
              <a:gs pos="13000">
                <a:srgbClr val="0066CC"/>
              </a:gs>
              <a:gs pos="90000">
                <a:srgbClr val="0066CC"/>
              </a:gs>
              <a:gs pos="71000">
                <a:srgbClr val="0066CC"/>
              </a:gs>
              <a:gs pos="82000">
                <a:srgbClr val="000099"/>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5" name="Rectangle 104">
            <a:extLst>
              <a:ext uri="{FF2B5EF4-FFF2-40B4-BE49-F238E27FC236}">
                <a16:creationId xmlns:a16="http://schemas.microsoft.com/office/drawing/2014/main" id="{096B4BFF-40D2-4F2E-89A5-9A01FD2F0C6E}"/>
              </a:ext>
            </a:extLst>
          </p:cNvPr>
          <p:cNvSpPr/>
          <p:nvPr/>
        </p:nvSpPr>
        <p:spPr>
          <a:xfrm>
            <a:off x="1177779" y="3594027"/>
            <a:ext cx="266235" cy="787790"/>
          </a:xfrm>
          <a:prstGeom prst="rect">
            <a:avLst/>
          </a:prstGeom>
          <a:gradFill flip="none" rotWithShape="1">
            <a:gsLst>
              <a:gs pos="47000">
                <a:srgbClr val="4A8522"/>
              </a:gs>
              <a:gs pos="25000">
                <a:srgbClr val="00CC00"/>
              </a:gs>
              <a:gs pos="13000">
                <a:srgbClr val="4A8522"/>
              </a:gs>
              <a:gs pos="90000">
                <a:srgbClr val="4A8522"/>
              </a:gs>
              <a:gs pos="71000">
                <a:srgbClr val="4A8522"/>
              </a:gs>
              <a:gs pos="82000">
                <a:srgbClr val="00CC00"/>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6" name="Rectangle 105">
            <a:extLst>
              <a:ext uri="{FF2B5EF4-FFF2-40B4-BE49-F238E27FC236}">
                <a16:creationId xmlns:a16="http://schemas.microsoft.com/office/drawing/2014/main" id="{3202C099-37E6-4784-9BBC-AC8D9BB9741F}"/>
              </a:ext>
            </a:extLst>
          </p:cNvPr>
          <p:cNvSpPr/>
          <p:nvPr/>
        </p:nvSpPr>
        <p:spPr>
          <a:xfrm>
            <a:off x="5851578" y="4381815"/>
            <a:ext cx="266235" cy="1463040"/>
          </a:xfrm>
          <a:prstGeom prst="rect">
            <a:avLst/>
          </a:prstGeom>
          <a:solidFill>
            <a:srgbClr val="FF33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7" name="Rectangle 106">
            <a:extLst>
              <a:ext uri="{FF2B5EF4-FFF2-40B4-BE49-F238E27FC236}">
                <a16:creationId xmlns:a16="http://schemas.microsoft.com/office/drawing/2014/main" id="{0AA0693A-3D19-49F8-B4C3-74B74C399A13}"/>
              </a:ext>
            </a:extLst>
          </p:cNvPr>
          <p:cNvSpPr/>
          <p:nvPr/>
        </p:nvSpPr>
        <p:spPr>
          <a:xfrm>
            <a:off x="5590995" y="2150231"/>
            <a:ext cx="266235" cy="1463040"/>
          </a:xfrm>
          <a:prstGeom prst="rect">
            <a:avLst/>
          </a:prstGeom>
          <a:solidFill>
            <a:schemeClr val="accent5">
              <a:lumMod val="7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8" name="Rectangle 107">
            <a:extLst>
              <a:ext uri="{FF2B5EF4-FFF2-40B4-BE49-F238E27FC236}">
                <a16:creationId xmlns:a16="http://schemas.microsoft.com/office/drawing/2014/main" id="{AA588FAA-A93B-4289-96FA-A95C543757C3}"/>
              </a:ext>
            </a:extLst>
          </p:cNvPr>
          <p:cNvSpPr/>
          <p:nvPr/>
        </p:nvSpPr>
        <p:spPr>
          <a:xfrm>
            <a:off x="1443373" y="4381815"/>
            <a:ext cx="266235" cy="1463040"/>
          </a:xfrm>
          <a:prstGeom prst="rect">
            <a:avLst/>
          </a:prstGeom>
          <a:solidFill>
            <a:srgbClr val="0066C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9" name="Rectangle 108">
            <a:extLst>
              <a:ext uri="{FF2B5EF4-FFF2-40B4-BE49-F238E27FC236}">
                <a16:creationId xmlns:a16="http://schemas.microsoft.com/office/drawing/2014/main" id="{C3FFFFB4-3529-4443-B99F-D7ACB4B5010E}"/>
              </a:ext>
            </a:extLst>
          </p:cNvPr>
          <p:cNvSpPr/>
          <p:nvPr/>
        </p:nvSpPr>
        <p:spPr>
          <a:xfrm>
            <a:off x="1187037" y="2150231"/>
            <a:ext cx="266235" cy="1463040"/>
          </a:xfrm>
          <a:prstGeom prst="rect">
            <a:avLst/>
          </a:prstGeom>
          <a:solidFill>
            <a:srgbClr val="00B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0" name="Oval 109">
            <a:extLst>
              <a:ext uri="{FF2B5EF4-FFF2-40B4-BE49-F238E27FC236}">
                <a16:creationId xmlns:a16="http://schemas.microsoft.com/office/drawing/2014/main" id="{39C6EDD3-1239-4FB5-B953-4A53ACA2AB31}"/>
              </a:ext>
            </a:extLst>
          </p:cNvPr>
          <p:cNvSpPr/>
          <p:nvPr/>
        </p:nvSpPr>
        <p:spPr>
          <a:xfrm>
            <a:off x="5643430" y="5756566"/>
            <a:ext cx="682530" cy="682530"/>
          </a:xfrm>
          <a:prstGeom prst="ellipse">
            <a:avLst/>
          </a:prstGeom>
          <a:solidFill>
            <a:srgbClr val="FF33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D</a:t>
            </a:r>
          </a:p>
        </p:txBody>
      </p:sp>
      <p:sp>
        <p:nvSpPr>
          <p:cNvPr id="111" name="Oval 110">
            <a:extLst>
              <a:ext uri="{FF2B5EF4-FFF2-40B4-BE49-F238E27FC236}">
                <a16:creationId xmlns:a16="http://schemas.microsoft.com/office/drawing/2014/main" id="{24B67A32-FA1F-4537-9068-234FB458EC0F}"/>
              </a:ext>
            </a:extLst>
          </p:cNvPr>
          <p:cNvSpPr/>
          <p:nvPr/>
        </p:nvSpPr>
        <p:spPr>
          <a:xfrm>
            <a:off x="5380409" y="1536742"/>
            <a:ext cx="682530" cy="682530"/>
          </a:xfrm>
          <a:prstGeom prst="ellipse">
            <a:avLst/>
          </a:prstGeom>
          <a:solidFill>
            <a:schemeClr val="accent5">
              <a:lumMod val="7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B</a:t>
            </a:r>
          </a:p>
        </p:txBody>
      </p:sp>
      <p:sp>
        <p:nvSpPr>
          <p:cNvPr id="112" name="Oval 111">
            <a:extLst>
              <a:ext uri="{FF2B5EF4-FFF2-40B4-BE49-F238E27FC236}">
                <a16:creationId xmlns:a16="http://schemas.microsoft.com/office/drawing/2014/main" id="{F86D9A3A-85C6-4A82-9A34-B33BBE66AEF7}"/>
              </a:ext>
            </a:extLst>
          </p:cNvPr>
          <p:cNvSpPr/>
          <p:nvPr/>
        </p:nvSpPr>
        <p:spPr>
          <a:xfrm>
            <a:off x="969631" y="1536742"/>
            <a:ext cx="682530" cy="682530"/>
          </a:xfrm>
          <a:prstGeom prst="ellipse">
            <a:avLst/>
          </a:prstGeom>
          <a:solidFill>
            <a:srgbClr val="00B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A</a:t>
            </a:r>
          </a:p>
        </p:txBody>
      </p:sp>
      <p:sp>
        <p:nvSpPr>
          <p:cNvPr id="113" name="Oval 112">
            <a:extLst>
              <a:ext uri="{FF2B5EF4-FFF2-40B4-BE49-F238E27FC236}">
                <a16:creationId xmlns:a16="http://schemas.microsoft.com/office/drawing/2014/main" id="{A9F23793-6BC4-42D0-B7F2-360468F254B2}"/>
              </a:ext>
            </a:extLst>
          </p:cNvPr>
          <p:cNvSpPr/>
          <p:nvPr/>
        </p:nvSpPr>
        <p:spPr>
          <a:xfrm>
            <a:off x="1233924" y="5756566"/>
            <a:ext cx="682530" cy="682530"/>
          </a:xfrm>
          <a:prstGeom prst="ellipse">
            <a:avLst/>
          </a:prstGeom>
          <a:solidFill>
            <a:srgbClr val="0066C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C</a:t>
            </a:r>
          </a:p>
        </p:txBody>
      </p:sp>
      <p:sp>
        <p:nvSpPr>
          <p:cNvPr id="114" name="TextBox 113">
            <a:extLst>
              <a:ext uri="{FF2B5EF4-FFF2-40B4-BE49-F238E27FC236}">
                <a16:creationId xmlns:a16="http://schemas.microsoft.com/office/drawing/2014/main" id="{1137A786-0D63-440E-A338-4729A8F4946C}"/>
              </a:ext>
            </a:extLst>
          </p:cNvPr>
          <p:cNvSpPr txBox="1"/>
          <p:nvPr/>
        </p:nvSpPr>
        <p:spPr>
          <a:xfrm>
            <a:off x="1906319" y="3848288"/>
            <a:ext cx="3679799" cy="338554"/>
          </a:xfrm>
          <a:prstGeom prst="rect">
            <a:avLst/>
          </a:prstGeom>
          <a:noFill/>
        </p:spPr>
        <p:txBody>
          <a:bodyPr wrap="square" rtlCol="0">
            <a:spAutoFit/>
          </a:bodyPr>
          <a:lstStyle/>
          <a:p>
            <a:pPr algn="ctr" defTabSz="914400"/>
            <a:r>
              <a:rPr lang="en-US" sz="1600" b="1" dirty="0">
                <a:latin typeface="Century Gothic" panose="020B0502020202020204" pitchFamily="34" charset="0"/>
              </a:rPr>
              <a:t>QUESTION 07</a:t>
            </a:r>
          </a:p>
        </p:txBody>
      </p:sp>
      <p:sp>
        <p:nvSpPr>
          <p:cNvPr id="2" name="TextBox 1">
            <a:extLst>
              <a:ext uri="{FF2B5EF4-FFF2-40B4-BE49-F238E27FC236}">
                <a16:creationId xmlns:a16="http://schemas.microsoft.com/office/drawing/2014/main" id="{25BA4126-A7A6-4C5C-9DC9-2B648E0A8D26}"/>
              </a:ext>
            </a:extLst>
          </p:cNvPr>
          <p:cNvSpPr txBox="1"/>
          <p:nvPr/>
        </p:nvSpPr>
        <p:spPr>
          <a:xfrm>
            <a:off x="63746" y="35463"/>
            <a:ext cx="8301311" cy="954107"/>
          </a:xfrm>
          <a:prstGeom prst="rect">
            <a:avLst/>
          </a:prstGeom>
          <a:noFill/>
        </p:spPr>
        <p:txBody>
          <a:bodyPr wrap="none" rtlCol="0">
            <a:spAutoFit/>
          </a:bodyPr>
          <a:lstStyle/>
          <a:p>
            <a:r>
              <a:rPr lang="en-US" sz="2800" dirty="0"/>
              <a:t>Name the treasurer identified in this surah who did not </a:t>
            </a:r>
            <a:br>
              <a:rPr lang="en-US" sz="2800" dirty="0"/>
            </a:br>
            <a:r>
              <a:rPr lang="en-US" sz="2800" dirty="0"/>
              <a:t>encourage people to help the needy.</a:t>
            </a:r>
          </a:p>
        </p:txBody>
      </p:sp>
      <p:sp>
        <p:nvSpPr>
          <p:cNvPr id="5" name="TextBox 4">
            <a:extLst>
              <a:ext uri="{FF2B5EF4-FFF2-40B4-BE49-F238E27FC236}">
                <a16:creationId xmlns:a16="http://schemas.microsoft.com/office/drawing/2014/main" id="{D7ED79A0-92A4-4681-A9E7-B194DB501CDD}"/>
              </a:ext>
            </a:extLst>
          </p:cNvPr>
          <p:cNvSpPr txBox="1"/>
          <p:nvPr/>
        </p:nvSpPr>
        <p:spPr>
          <a:xfrm>
            <a:off x="1582265" y="2267889"/>
            <a:ext cx="1725152" cy="523220"/>
          </a:xfrm>
          <a:prstGeom prst="rect">
            <a:avLst/>
          </a:prstGeom>
          <a:noFill/>
        </p:spPr>
        <p:txBody>
          <a:bodyPr wrap="none" rtlCol="0">
            <a:spAutoFit/>
          </a:bodyPr>
          <a:lstStyle/>
          <a:p>
            <a:r>
              <a:rPr lang="en-US" sz="2800" dirty="0"/>
              <a:t>Abu Lahab</a:t>
            </a:r>
          </a:p>
        </p:txBody>
      </p:sp>
      <p:sp>
        <p:nvSpPr>
          <p:cNvPr id="43" name="TextBox 42">
            <a:extLst>
              <a:ext uri="{FF2B5EF4-FFF2-40B4-BE49-F238E27FC236}">
                <a16:creationId xmlns:a16="http://schemas.microsoft.com/office/drawing/2014/main" id="{35E5A7BA-8E71-4F25-A6AC-250B85A70FB1}"/>
              </a:ext>
            </a:extLst>
          </p:cNvPr>
          <p:cNvSpPr txBox="1"/>
          <p:nvPr/>
        </p:nvSpPr>
        <p:spPr>
          <a:xfrm>
            <a:off x="1844340" y="4655598"/>
            <a:ext cx="1835246" cy="523220"/>
          </a:xfrm>
          <a:prstGeom prst="rect">
            <a:avLst/>
          </a:prstGeom>
          <a:noFill/>
        </p:spPr>
        <p:txBody>
          <a:bodyPr wrap="none" rtlCol="0">
            <a:spAutoFit/>
          </a:bodyPr>
          <a:lstStyle/>
          <a:p>
            <a:r>
              <a:rPr lang="en-US" sz="2800" dirty="0"/>
              <a:t>Abu Sufyan</a:t>
            </a:r>
          </a:p>
        </p:txBody>
      </p:sp>
      <p:sp>
        <p:nvSpPr>
          <p:cNvPr id="44" name="TextBox 43">
            <a:extLst>
              <a:ext uri="{FF2B5EF4-FFF2-40B4-BE49-F238E27FC236}">
                <a16:creationId xmlns:a16="http://schemas.microsoft.com/office/drawing/2014/main" id="{15B504DF-39C7-423F-8B43-501FBE83199D}"/>
              </a:ext>
            </a:extLst>
          </p:cNvPr>
          <p:cNvSpPr txBox="1"/>
          <p:nvPr/>
        </p:nvSpPr>
        <p:spPr>
          <a:xfrm>
            <a:off x="6245540" y="4558684"/>
            <a:ext cx="2020810" cy="523220"/>
          </a:xfrm>
          <a:prstGeom prst="rect">
            <a:avLst/>
          </a:prstGeom>
          <a:noFill/>
        </p:spPr>
        <p:txBody>
          <a:bodyPr wrap="none" rtlCol="0">
            <a:spAutoFit/>
          </a:bodyPr>
          <a:lstStyle/>
          <a:p>
            <a:r>
              <a:rPr lang="en-US" sz="2800" dirty="0" err="1"/>
              <a:t>A’as</a:t>
            </a:r>
            <a:r>
              <a:rPr lang="en-US" sz="2800" dirty="0"/>
              <a:t> bin Wail</a:t>
            </a:r>
          </a:p>
        </p:txBody>
      </p:sp>
      <p:sp>
        <p:nvSpPr>
          <p:cNvPr id="45" name="TextBox 44">
            <a:extLst>
              <a:ext uri="{FF2B5EF4-FFF2-40B4-BE49-F238E27FC236}">
                <a16:creationId xmlns:a16="http://schemas.microsoft.com/office/drawing/2014/main" id="{1F2E59A3-876E-4E6C-A298-F56B4F00BC1F}"/>
              </a:ext>
            </a:extLst>
          </p:cNvPr>
          <p:cNvSpPr txBox="1"/>
          <p:nvPr/>
        </p:nvSpPr>
        <p:spPr>
          <a:xfrm>
            <a:off x="5951029" y="2211941"/>
            <a:ext cx="1587294" cy="523220"/>
          </a:xfrm>
          <a:prstGeom prst="rect">
            <a:avLst/>
          </a:prstGeom>
          <a:noFill/>
        </p:spPr>
        <p:txBody>
          <a:bodyPr wrap="none" rtlCol="0">
            <a:spAutoFit/>
          </a:bodyPr>
          <a:lstStyle/>
          <a:p>
            <a:r>
              <a:rPr lang="en-US" sz="2800" dirty="0"/>
              <a:t>Abu </a:t>
            </a:r>
            <a:r>
              <a:rPr lang="en-US" sz="2800" dirty="0" err="1"/>
              <a:t>Jahel</a:t>
            </a:r>
            <a:endParaRPr lang="en-US" sz="2800" dirty="0"/>
          </a:p>
        </p:txBody>
      </p:sp>
      <p:pic>
        <p:nvPicPr>
          <p:cNvPr id="33" name="Picture 4" descr="Surah Al-Maun - English Translation | Quran Translate">
            <a:extLst>
              <a:ext uri="{FF2B5EF4-FFF2-40B4-BE49-F238E27FC236}">
                <a16:creationId xmlns:a16="http://schemas.microsoft.com/office/drawing/2014/main" id="{07DF3D54-24FC-43BD-97F2-14C6848FCA28}"/>
              </a:ext>
            </a:extLst>
          </p:cNvPr>
          <p:cNvPicPr>
            <a:picLocks noChangeAspect="1" noChangeArrowheads="1"/>
          </p:cNvPicPr>
          <p:nvPr/>
        </p:nvPicPr>
        <p:blipFill>
          <a:blip r:embed="rId3">
            <a:biLevel thresh="75000"/>
            <a:extLst>
              <a:ext uri="{28A0092B-C50C-407E-A947-70E740481C1C}">
                <a14:useLocalDpi xmlns:a14="http://schemas.microsoft.com/office/drawing/2010/main" val="0"/>
              </a:ext>
            </a:extLst>
          </a:blip>
          <a:srcRect/>
          <a:stretch>
            <a:fillRect/>
          </a:stretch>
        </p:blipFill>
        <p:spPr bwMode="auto">
          <a:xfrm>
            <a:off x="1759528" y="1643370"/>
            <a:ext cx="1188720" cy="410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897464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1+#ppt_w/2"/>
                                          </p:val>
                                        </p:tav>
                                        <p:tav tm="100000">
                                          <p:val>
                                            <p:strVal val="#ppt_x"/>
                                          </p:val>
                                        </p:tav>
                                      </p:tavLst>
                                    </p:anim>
                                    <p:anim calcmode="lin" valueType="num">
                                      <p:cBhvr additive="base">
                                        <p:cTn id="8" dur="5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459C9D9C-0AD9-450A-868C-2334710A94CF}"/>
              </a:ext>
            </a:extLst>
          </p:cNvPr>
          <p:cNvSpPr/>
          <p:nvPr/>
        </p:nvSpPr>
        <p:spPr>
          <a:xfrm>
            <a:off x="2286" y="0"/>
            <a:ext cx="9141714" cy="6856718"/>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1" name="Freeform: Shape 90">
            <a:extLst>
              <a:ext uri="{FF2B5EF4-FFF2-40B4-BE49-F238E27FC236}">
                <a16:creationId xmlns:a16="http://schemas.microsoft.com/office/drawing/2014/main" id="{1EB4E669-66B7-4CB3-8861-93EC4B75E750}"/>
              </a:ext>
            </a:extLst>
          </p:cNvPr>
          <p:cNvSpPr/>
          <p:nvPr/>
        </p:nvSpPr>
        <p:spPr>
          <a:xfrm flipV="1">
            <a:off x="627608" y="1488125"/>
            <a:ext cx="721080" cy="2218191"/>
          </a:xfrm>
          <a:custGeom>
            <a:avLst/>
            <a:gdLst>
              <a:gd name="connsiteX0" fmla="*/ 209449 w 682530"/>
              <a:gd name="connsiteY0" fmla="*/ 0 h 2346037"/>
              <a:gd name="connsiteX1" fmla="*/ 475684 w 682530"/>
              <a:gd name="connsiteY1" fmla="*/ 0 h 2346037"/>
              <a:gd name="connsiteX2" fmla="*/ 475684 w 682530"/>
              <a:gd name="connsiteY2" fmla="*/ 1691185 h 2346037"/>
              <a:gd name="connsiteX3" fmla="*/ 532069 w 682530"/>
              <a:gd name="connsiteY3" fmla="*/ 1721790 h 2346037"/>
              <a:gd name="connsiteX4" fmla="*/ 682530 w 682530"/>
              <a:gd name="connsiteY4" fmla="*/ 2004772 h 2346037"/>
              <a:gd name="connsiteX5" fmla="*/ 341265 w 682530"/>
              <a:gd name="connsiteY5" fmla="*/ 2346037 h 2346037"/>
              <a:gd name="connsiteX6" fmla="*/ 0 w 682530"/>
              <a:gd name="connsiteY6" fmla="*/ 2004772 h 2346037"/>
              <a:gd name="connsiteX7" fmla="*/ 208429 w 682530"/>
              <a:gd name="connsiteY7" fmla="*/ 1690326 h 2346037"/>
              <a:gd name="connsiteX8" fmla="*/ 209449 w 682530"/>
              <a:gd name="connsiteY8" fmla="*/ 1690120 h 2346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2530" h="2346037">
                <a:moveTo>
                  <a:pt x="209449" y="0"/>
                </a:moveTo>
                <a:lnTo>
                  <a:pt x="475684" y="0"/>
                </a:lnTo>
                <a:lnTo>
                  <a:pt x="475684" y="1691185"/>
                </a:lnTo>
                <a:lnTo>
                  <a:pt x="532069" y="1721790"/>
                </a:lnTo>
                <a:cubicBezTo>
                  <a:pt x="622846" y="1783118"/>
                  <a:pt x="682530" y="1886975"/>
                  <a:pt x="682530" y="2004772"/>
                </a:cubicBezTo>
                <a:cubicBezTo>
                  <a:pt x="682530" y="2193247"/>
                  <a:pt x="529740" y="2346037"/>
                  <a:pt x="341265" y="2346037"/>
                </a:cubicBezTo>
                <a:cubicBezTo>
                  <a:pt x="152790" y="2346037"/>
                  <a:pt x="0" y="2193247"/>
                  <a:pt x="0" y="2004772"/>
                </a:cubicBezTo>
                <a:cubicBezTo>
                  <a:pt x="0" y="1863416"/>
                  <a:pt x="85944" y="1742133"/>
                  <a:pt x="208429" y="1690326"/>
                </a:cubicBezTo>
                <a:lnTo>
                  <a:pt x="209449" y="1690120"/>
                </a:lnTo>
                <a:close/>
              </a:path>
            </a:pathLst>
          </a:custGeom>
          <a:solidFill>
            <a:sysClr val="windowText" lastClr="000000">
              <a:alpha val="14000"/>
            </a:sysClr>
          </a:solidFill>
          <a:ln w="12700" cap="flat" cmpd="sng" algn="ctr">
            <a:noFill/>
            <a:prstDash val="solid"/>
            <a:miter lim="800000"/>
          </a:ln>
          <a:effectLst>
            <a:softEdge rad="50800"/>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2" name="Freeform: Shape 91">
            <a:extLst>
              <a:ext uri="{FF2B5EF4-FFF2-40B4-BE49-F238E27FC236}">
                <a16:creationId xmlns:a16="http://schemas.microsoft.com/office/drawing/2014/main" id="{FCFACE98-235F-421C-81E8-99322C022D41}"/>
              </a:ext>
            </a:extLst>
          </p:cNvPr>
          <p:cNvSpPr/>
          <p:nvPr/>
        </p:nvSpPr>
        <p:spPr>
          <a:xfrm flipV="1">
            <a:off x="4969569" y="1431980"/>
            <a:ext cx="721080" cy="2218191"/>
          </a:xfrm>
          <a:custGeom>
            <a:avLst/>
            <a:gdLst>
              <a:gd name="connsiteX0" fmla="*/ 209449 w 682530"/>
              <a:gd name="connsiteY0" fmla="*/ 0 h 2346037"/>
              <a:gd name="connsiteX1" fmla="*/ 475684 w 682530"/>
              <a:gd name="connsiteY1" fmla="*/ 0 h 2346037"/>
              <a:gd name="connsiteX2" fmla="*/ 475684 w 682530"/>
              <a:gd name="connsiteY2" fmla="*/ 1691185 h 2346037"/>
              <a:gd name="connsiteX3" fmla="*/ 532069 w 682530"/>
              <a:gd name="connsiteY3" fmla="*/ 1721790 h 2346037"/>
              <a:gd name="connsiteX4" fmla="*/ 682530 w 682530"/>
              <a:gd name="connsiteY4" fmla="*/ 2004772 h 2346037"/>
              <a:gd name="connsiteX5" fmla="*/ 341265 w 682530"/>
              <a:gd name="connsiteY5" fmla="*/ 2346037 h 2346037"/>
              <a:gd name="connsiteX6" fmla="*/ 0 w 682530"/>
              <a:gd name="connsiteY6" fmla="*/ 2004772 h 2346037"/>
              <a:gd name="connsiteX7" fmla="*/ 208429 w 682530"/>
              <a:gd name="connsiteY7" fmla="*/ 1690326 h 2346037"/>
              <a:gd name="connsiteX8" fmla="*/ 209449 w 682530"/>
              <a:gd name="connsiteY8" fmla="*/ 1690120 h 2346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2530" h="2346037">
                <a:moveTo>
                  <a:pt x="209449" y="0"/>
                </a:moveTo>
                <a:lnTo>
                  <a:pt x="475684" y="0"/>
                </a:lnTo>
                <a:lnTo>
                  <a:pt x="475684" y="1691185"/>
                </a:lnTo>
                <a:lnTo>
                  <a:pt x="532069" y="1721790"/>
                </a:lnTo>
                <a:cubicBezTo>
                  <a:pt x="622846" y="1783118"/>
                  <a:pt x="682530" y="1886975"/>
                  <a:pt x="682530" y="2004772"/>
                </a:cubicBezTo>
                <a:cubicBezTo>
                  <a:pt x="682530" y="2193247"/>
                  <a:pt x="529740" y="2346037"/>
                  <a:pt x="341265" y="2346037"/>
                </a:cubicBezTo>
                <a:cubicBezTo>
                  <a:pt x="152790" y="2346037"/>
                  <a:pt x="0" y="2193247"/>
                  <a:pt x="0" y="2004772"/>
                </a:cubicBezTo>
                <a:cubicBezTo>
                  <a:pt x="0" y="1863416"/>
                  <a:pt x="85944" y="1742133"/>
                  <a:pt x="208429" y="1690326"/>
                </a:cubicBezTo>
                <a:lnTo>
                  <a:pt x="209449" y="1690120"/>
                </a:lnTo>
                <a:close/>
              </a:path>
            </a:pathLst>
          </a:custGeom>
          <a:solidFill>
            <a:sysClr val="windowText" lastClr="000000">
              <a:alpha val="14000"/>
            </a:sysClr>
          </a:solidFill>
          <a:ln w="12700" cap="flat" cmpd="sng" algn="ctr">
            <a:noFill/>
            <a:prstDash val="solid"/>
            <a:miter lim="800000"/>
          </a:ln>
          <a:effectLst>
            <a:softEdge rad="50800"/>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3" name="Freeform: Shape 92">
            <a:extLst>
              <a:ext uri="{FF2B5EF4-FFF2-40B4-BE49-F238E27FC236}">
                <a16:creationId xmlns:a16="http://schemas.microsoft.com/office/drawing/2014/main" id="{07196FBA-EDB4-4E29-86EB-F1CC88CC0217}"/>
              </a:ext>
            </a:extLst>
          </p:cNvPr>
          <p:cNvSpPr/>
          <p:nvPr/>
        </p:nvSpPr>
        <p:spPr>
          <a:xfrm>
            <a:off x="912353" y="4367766"/>
            <a:ext cx="721080" cy="2218191"/>
          </a:xfrm>
          <a:custGeom>
            <a:avLst/>
            <a:gdLst>
              <a:gd name="connsiteX0" fmla="*/ 209449 w 682530"/>
              <a:gd name="connsiteY0" fmla="*/ 0 h 2346037"/>
              <a:gd name="connsiteX1" fmla="*/ 475684 w 682530"/>
              <a:gd name="connsiteY1" fmla="*/ 0 h 2346037"/>
              <a:gd name="connsiteX2" fmla="*/ 475684 w 682530"/>
              <a:gd name="connsiteY2" fmla="*/ 1691185 h 2346037"/>
              <a:gd name="connsiteX3" fmla="*/ 532069 w 682530"/>
              <a:gd name="connsiteY3" fmla="*/ 1721790 h 2346037"/>
              <a:gd name="connsiteX4" fmla="*/ 682530 w 682530"/>
              <a:gd name="connsiteY4" fmla="*/ 2004772 h 2346037"/>
              <a:gd name="connsiteX5" fmla="*/ 341265 w 682530"/>
              <a:gd name="connsiteY5" fmla="*/ 2346037 h 2346037"/>
              <a:gd name="connsiteX6" fmla="*/ 0 w 682530"/>
              <a:gd name="connsiteY6" fmla="*/ 2004772 h 2346037"/>
              <a:gd name="connsiteX7" fmla="*/ 208429 w 682530"/>
              <a:gd name="connsiteY7" fmla="*/ 1690326 h 2346037"/>
              <a:gd name="connsiteX8" fmla="*/ 209449 w 682530"/>
              <a:gd name="connsiteY8" fmla="*/ 1690120 h 2346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2530" h="2346037">
                <a:moveTo>
                  <a:pt x="209449" y="0"/>
                </a:moveTo>
                <a:lnTo>
                  <a:pt x="475684" y="0"/>
                </a:lnTo>
                <a:lnTo>
                  <a:pt x="475684" y="1691185"/>
                </a:lnTo>
                <a:lnTo>
                  <a:pt x="532069" y="1721790"/>
                </a:lnTo>
                <a:cubicBezTo>
                  <a:pt x="622846" y="1783118"/>
                  <a:pt x="682530" y="1886975"/>
                  <a:pt x="682530" y="2004772"/>
                </a:cubicBezTo>
                <a:cubicBezTo>
                  <a:pt x="682530" y="2193247"/>
                  <a:pt x="529740" y="2346037"/>
                  <a:pt x="341265" y="2346037"/>
                </a:cubicBezTo>
                <a:cubicBezTo>
                  <a:pt x="152790" y="2346037"/>
                  <a:pt x="0" y="2193247"/>
                  <a:pt x="0" y="2004772"/>
                </a:cubicBezTo>
                <a:cubicBezTo>
                  <a:pt x="0" y="1863416"/>
                  <a:pt x="85944" y="1742133"/>
                  <a:pt x="208429" y="1690326"/>
                </a:cubicBezTo>
                <a:lnTo>
                  <a:pt x="209449" y="1690120"/>
                </a:lnTo>
                <a:close/>
              </a:path>
            </a:pathLst>
          </a:custGeom>
          <a:solidFill>
            <a:sysClr val="windowText" lastClr="000000">
              <a:alpha val="14000"/>
            </a:sysClr>
          </a:solidFill>
          <a:ln w="12700" cap="flat" cmpd="sng" algn="ctr">
            <a:noFill/>
            <a:prstDash val="solid"/>
            <a:miter lim="800000"/>
          </a:ln>
          <a:effectLst>
            <a:softEdge rad="50800"/>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4" name="Freeform: Shape 93">
            <a:extLst>
              <a:ext uri="{FF2B5EF4-FFF2-40B4-BE49-F238E27FC236}">
                <a16:creationId xmlns:a16="http://schemas.microsoft.com/office/drawing/2014/main" id="{FC318B93-687A-4AB5-A989-E90EE456F606}"/>
              </a:ext>
            </a:extLst>
          </p:cNvPr>
          <p:cNvSpPr/>
          <p:nvPr/>
        </p:nvSpPr>
        <p:spPr>
          <a:xfrm>
            <a:off x="5316312" y="4307358"/>
            <a:ext cx="721080" cy="2218191"/>
          </a:xfrm>
          <a:custGeom>
            <a:avLst/>
            <a:gdLst>
              <a:gd name="connsiteX0" fmla="*/ 209449 w 682530"/>
              <a:gd name="connsiteY0" fmla="*/ 0 h 2346037"/>
              <a:gd name="connsiteX1" fmla="*/ 475684 w 682530"/>
              <a:gd name="connsiteY1" fmla="*/ 0 h 2346037"/>
              <a:gd name="connsiteX2" fmla="*/ 475684 w 682530"/>
              <a:gd name="connsiteY2" fmla="*/ 1691185 h 2346037"/>
              <a:gd name="connsiteX3" fmla="*/ 532069 w 682530"/>
              <a:gd name="connsiteY3" fmla="*/ 1721790 h 2346037"/>
              <a:gd name="connsiteX4" fmla="*/ 682530 w 682530"/>
              <a:gd name="connsiteY4" fmla="*/ 2004772 h 2346037"/>
              <a:gd name="connsiteX5" fmla="*/ 341265 w 682530"/>
              <a:gd name="connsiteY5" fmla="*/ 2346037 h 2346037"/>
              <a:gd name="connsiteX6" fmla="*/ 0 w 682530"/>
              <a:gd name="connsiteY6" fmla="*/ 2004772 h 2346037"/>
              <a:gd name="connsiteX7" fmla="*/ 208429 w 682530"/>
              <a:gd name="connsiteY7" fmla="*/ 1690326 h 2346037"/>
              <a:gd name="connsiteX8" fmla="*/ 209449 w 682530"/>
              <a:gd name="connsiteY8" fmla="*/ 1690120 h 2346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2530" h="2346037">
                <a:moveTo>
                  <a:pt x="209449" y="0"/>
                </a:moveTo>
                <a:lnTo>
                  <a:pt x="475684" y="0"/>
                </a:lnTo>
                <a:lnTo>
                  <a:pt x="475684" y="1691185"/>
                </a:lnTo>
                <a:lnTo>
                  <a:pt x="532069" y="1721790"/>
                </a:lnTo>
                <a:cubicBezTo>
                  <a:pt x="622846" y="1783118"/>
                  <a:pt x="682530" y="1886975"/>
                  <a:pt x="682530" y="2004772"/>
                </a:cubicBezTo>
                <a:cubicBezTo>
                  <a:pt x="682530" y="2193247"/>
                  <a:pt x="529740" y="2346037"/>
                  <a:pt x="341265" y="2346037"/>
                </a:cubicBezTo>
                <a:cubicBezTo>
                  <a:pt x="152790" y="2346037"/>
                  <a:pt x="0" y="2193247"/>
                  <a:pt x="0" y="2004772"/>
                </a:cubicBezTo>
                <a:cubicBezTo>
                  <a:pt x="0" y="1863416"/>
                  <a:pt x="85944" y="1742133"/>
                  <a:pt x="208429" y="1690326"/>
                </a:cubicBezTo>
                <a:lnTo>
                  <a:pt x="209449" y="1690120"/>
                </a:lnTo>
                <a:close/>
              </a:path>
            </a:pathLst>
          </a:custGeom>
          <a:solidFill>
            <a:sysClr val="windowText" lastClr="000000">
              <a:alpha val="14000"/>
            </a:sysClr>
          </a:solidFill>
          <a:ln w="12700" cap="flat" cmpd="sng" algn="ctr">
            <a:noFill/>
            <a:prstDash val="solid"/>
            <a:miter lim="800000"/>
          </a:ln>
          <a:effectLst>
            <a:softEdge rad="50800"/>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5" name="Rectangle: Rounded Corners 94">
            <a:extLst>
              <a:ext uri="{FF2B5EF4-FFF2-40B4-BE49-F238E27FC236}">
                <a16:creationId xmlns:a16="http://schemas.microsoft.com/office/drawing/2014/main" id="{00AF098D-0054-46F4-984A-557D57A7C1F8}"/>
              </a:ext>
            </a:extLst>
          </p:cNvPr>
          <p:cNvSpPr/>
          <p:nvPr/>
        </p:nvSpPr>
        <p:spPr>
          <a:xfrm>
            <a:off x="-142517" y="3706317"/>
            <a:ext cx="6829060" cy="1202083"/>
          </a:xfrm>
          <a:prstGeom prst="roundRect">
            <a:avLst>
              <a:gd name="adj" fmla="val 50000"/>
            </a:avLst>
          </a:prstGeom>
          <a:solidFill>
            <a:sysClr val="windowText" lastClr="000000">
              <a:alpha val="36000"/>
            </a:sysClr>
          </a:solidFill>
          <a:ln w="12700" cap="flat" cmpd="sng" algn="ctr">
            <a:noFill/>
            <a:prstDash val="solid"/>
            <a:miter lim="800000"/>
          </a:ln>
          <a:effectLst>
            <a:softEdge rad="2667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6" name="Rectangle 95">
            <a:extLst>
              <a:ext uri="{FF2B5EF4-FFF2-40B4-BE49-F238E27FC236}">
                <a16:creationId xmlns:a16="http://schemas.microsoft.com/office/drawing/2014/main" id="{BD8181F3-4B63-4E49-AFFD-0DB27C2020D7}"/>
              </a:ext>
            </a:extLst>
          </p:cNvPr>
          <p:cNvSpPr/>
          <p:nvPr/>
        </p:nvSpPr>
        <p:spPr>
          <a:xfrm>
            <a:off x="1181821" y="3594027"/>
            <a:ext cx="5167037" cy="787790"/>
          </a:xfrm>
          <a:prstGeom prst="rect">
            <a:avLst/>
          </a:prstGeom>
          <a:gradFill flip="none" rotWithShape="1">
            <a:gsLst>
              <a:gs pos="43000">
                <a:srgbClr val="FAAD2D"/>
              </a:gs>
              <a:gs pos="25000">
                <a:srgbClr val="EC9406"/>
              </a:gs>
              <a:gs pos="13000">
                <a:srgbClr val="FAAD2D"/>
              </a:gs>
              <a:gs pos="90000">
                <a:srgbClr val="FAAD2D"/>
              </a:gs>
              <a:gs pos="71000">
                <a:srgbClr val="FAAD2D"/>
              </a:gs>
              <a:gs pos="82000">
                <a:srgbClr val="EC9406"/>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7" name="Rectangle: Top Corners Rounded 96">
            <a:extLst>
              <a:ext uri="{FF2B5EF4-FFF2-40B4-BE49-F238E27FC236}">
                <a16:creationId xmlns:a16="http://schemas.microsoft.com/office/drawing/2014/main" id="{01BB221D-7B01-44B2-AB7A-81D49B5A899D}"/>
              </a:ext>
            </a:extLst>
          </p:cNvPr>
          <p:cNvSpPr/>
          <p:nvPr/>
        </p:nvSpPr>
        <p:spPr>
          <a:xfrm rot="16200000">
            <a:off x="394031" y="3594027"/>
            <a:ext cx="787790" cy="787790"/>
          </a:xfrm>
          <a:prstGeom prst="round2SameRect">
            <a:avLst>
              <a:gd name="adj1" fmla="val 50000"/>
              <a:gd name="adj2" fmla="val 0"/>
            </a:avLst>
          </a:prstGeom>
          <a:gradFill flip="none" rotWithShape="1">
            <a:gsLst>
              <a:gs pos="24000">
                <a:srgbClr val="4472C4">
                  <a:lumMod val="5000"/>
                  <a:lumOff val="95000"/>
                </a:srgbClr>
              </a:gs>
              <a:gs pos="87000">
                <a:sysClr val="window" lastClr="FFFFFF">
                  <a:lumMod val="85000"/>
                </a:sysClr>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8" name="Trapezoid 97">
            <a:extLst>
              <a:ext uri="{FF2B5EF4-FFF2-40B4-BE49-F238E27FC236}">
                <a16:creationId xmlns:a16="http://schemas.microsoft.com/office/drawing/2014/main" id="{405FD1B8-4783-462F-83CE-1575F10BA7A6}"/>
              </a:ext>
            </a:extLst>
          </p:cNvPr>
          <p:cNvSpPr/>
          <p:nvPr/>
        </p:nvSpPr>
        <p:spPr>
          <a:xfrm rot="5400000">
            <a:off x="6475466" y="3467417"/>
            <a:ext cx="787791" cy="1041009"/>
          </a:xfrm>
          <a:prstGeom prst="trapezoid">
            <a:avLst>
              <a:gd name="adj" fmla="val 46622"/>
            </a:avLst>
          </a:prstGeom>
          <a:gradFill flip="none" rotWithShape="1">
            <a:gsLst>
              <a:gs pos="0">
                <a:srgbClr val="E2C299"/>
              </a:gs>
              <a:gs pos="56000">
                <a:srgbClr val="E2C299"/>
              </a:gs>
              <a:gs pos="71000">
                <a:srgbClr val="B88973"/>
              </a:gs>
            </a:gsLst>
            <a:lin ang="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9" name="Trapezoid 98">
            <a:extLst>
              <a:ext uri="{FF2B5EF4-FFF2-40B4-BE49-F238E27FC236}">
                <a16:creationId xmlns:a16="http://schemas.microsoft.com/office/drawing/2014/main" id="{5563C588-B530-4BC6-8C8A-387DA6F334E3}"/>
              </a:ext>
            </a:extLst>
          </p:cNvPr>
          <p:cNvSpPr/>
          <p:nvPr/>
        </p:nvSpPr>
        <p:spPr>
          <a:xfrm rot="5400000">
            <a:off x="7052518" y="3803563"/>
            <a:ext cx="312138" cy="368718"/>
          </a:xfrm>
          <a:prstGeom prst="trapezoid">
            <a:avLst>
              <a:gd name="adj" fmla="val 43663"/>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0" name="Rectangle 99">
            <a:extLst>
              <a:ext uri="{FF2B5EF4-FFF2-40B4-BE49-F238E27FC236}">
                <a16:creationId xmlns:a16="http://schemas.microsoft.com/office/drawing/2014/main" id="{A9E2EE93-0A5C-49E1-8EE4-FDEB7BBCE325}"/>
              </a:ext>
            </a:extLst>
          </p:cNvPr>
          <p:cNvSpPr/>
          <p:nvPr/>
        </p:nvSpPr>
        <p:spPr>
          <a:xfrm>
            <a:off x="6128344" y="3594025"/>
            <a:ext cx="220513" cy="787790"/>
          </a:xfrm>
          <a:prstGeom prst="rect">
            <a:avLst/>
          </a:prstGeom>
          <a:gradFill flip="none" rotWithShape="1">
            <a:gsLst>
              <a:gs pos="43000">
                <a:srgbClr val="FFFF00"/>
              </a:gs>
              <a:gs pos="25000">
                <a:srgbClr val="FF9900"/>
              </a:gs>
              <a:gs pos="13000">
                <a:srgbClr val="FFFF00"/>
              </a:gs>
              <a:gs pos="90000">
                <a:srgbClr val="FFFF00"/>
              </a:gs>
              <a:gs pos="71000">
                <a:srgbClr val="FFFF00"/>
              </a:gs>
              <a:gs pos="82000">
                <a:srgbClr val="FF9900"/>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1" name="Rectangle 100">
            <a:extLst>
              <a:ext uri="{FF2B5EF4-FFF2-40B4-BE49-F238E27FC236}">
                <a16:creationId xmlns:a16="http://schemas.microsoft.com/office/drawing/2014/main" id="{3D159AFE-6E35-43BA-9DA2-6B8D0C0FC553}"/>
              </a:ext>
            </a:extLst>
          </p:cNvPr>
          <p:cNvSpPr/>
          <p:nvPr/>
        </p:nvSpPr>
        <p:spPr>
          <a:xfrm>
            <a:off x="5857231" y="3594025"/>
            <a:ext cx="266235" cy="787790"/>
          </a:xfrm>
          <a:prstGeom prst="rect">
            <a:avLst/>
          </a:prstGeom>
          <a:gradFill flip="none" rotWithShape="1">
            <a:gsLst>
              <a:gs pos="43000">
                <a:srgbClr val="FF3300"/>
              </a:gs>
              <a:gs pos="25000">
                <a:srgbClr val="9A0000"/>
              </a:gs>
              <a:gs pos="13000">
                <a:srgbClr val="FF3300"/>
              </a:gs>
              <a:gs pos="90000">
                <a:srgbClr val="FF3300"/>
              </a:gs>
              <a:gs pos="71000">
                <a:srgbClr val="FF3300"/>
              </a:gs>
              <a:gs pos="82000">
                <a:srgbClr val="9A0000"/>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2" name="Rectangle 101">
            <a:extLst>
              <a:ext uri="{FF2B5EF4-FFF2-40B4-BE49-F238E27FC236}">
                <a16:creationId xmlns:a16="http://schemas.microsoft.com/office/drawing/2014/main" id="{1681C991-6F97-4A4C-8FB2-64FBA0B2FC60}"/>
              </a:ext>
            </a:extLst>
          </p:cNvPr>
          <p:cNvSpPr/>
          <p:nvPr/>
        </p:nvSpPr>
        <p:spPr>
          <a:xfrm>
            <a:off x="5588557" y="3594025"/>
            <a:ext cx="266235" cy="787790"/>
          </a:xfrm>
          <a:prstGeom prst="rect">
            <a:avLst/>
          </a:prstGeom>
          <a:gradFill flip="none" rotWithShape="1">
            <a:gsLst>
              <a:gs pos="43000">
                <a:schemeClr val="accent5">
                  <a:lumMod val="75000"/>
                </a:schemeClr>
              </a:gs>
              <a:gs pos="25000">
                <a:srgbClr val="006666"/>
              </a:gs>
              <a:gs pos="13000">
                <a:schemeClr val="accent5">
                  <a:lumMod val="75000"/>
                </a:schemeClr>
              </a:gs>
              <a:gs pos="92000">
                <a:schemeClr val="accent5">
                  <a:lumMod val="75000"/>
                </a:schemeClr>
              </a:gs>
              <a:gs pos="71000">
                <a:schemeClr val="accent5">
                  <a:lumMod val="75000"/>
                </a:schemeClr>
              </a:gs>
              <a:gs pos="82000">
                <a:srgbClr val="006666"/>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3" name="Rectangle 102">
            <a:extLst>
              <a:ext uri="{FF2B5EF4-FFF2-40B4-BE49-F238E27FC236}">
                <a16:creationId xmlns:a16="http://schemas.microsoft.com/office/drawing/2014/main" id="{A47171B7-687A-4428-A83C-9F7166E8F4BF}"/>
              </a:ext>
            </a:extLst>
          </p:cNvPr>
          <p:cNvSpPr/>
          <p:nvPr/>
        </p:nvSpPr>
        <p:spPr>
          <a:xfrm>
            <a:off x="1703278" y="3594027"/>
            <a:ext cx="220513" cy="787790"/>
          </a:xfrm>
          <a:prstGeom prst="rect">
            <a:avLst/>
          </a:prstGeom>
          <a:gradFill flip="none" rotWithShape="1">
            <a:gsLst>
              <a:gs pos="43000">
                <a:srgbClr val="FF00FF"/>
              </a:gs>
              <a:gs pos="25000">
                <a:srgbClr val="660066"/>
              </a:gs>
              <a:gs pos="13000">
                <a:srgbClr val="FF00FF"/>
              </a:gs>
              <a:gs pos="90000">
                <a:srgbClr val="FF00FF"/>
              </a:gs>
              <a:gs pos="71000">
                <a:srgbClr val="FF00FF"/>
              </a:gs>
              <a:gs pos="82000">
                <a:srgbClr val="660066"/>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4" name="Rectangle 103">
            <a:extLst>
              <a:ext uri="{FF2B5EF4-FFF2-40B4-BE49-F238E27FC236}">
                <a16:creationId xmlns:a16="http://schemas.microsoft.com/office/drawing/2014/main" id="{D945C956-992F-4183-B6D7-EDACAEE46441}"/>
              </a:ext>
            </a:extLst>
          </p:cNvPr>
          <p:cNvSpPr/>
          <p:nvPr/>
        </p:nvSpPr>
        <p:spPr>
          <a:xfrm>
            <a:off x="1446453" y="3594027"/>
            <a:ext cx="266235" cy="787790"/>
          </a:xfrm>
          <a:prstGeom prst="rect">
            <a:avLst/>
          </a:prstGeom>
          <a:gradFill flip="none" rotWithShape="1">
            <a:gsLst>
              <a:gs pos="43000">
                <a:srgbClr val="0066CC"/>
              </a:gs>
              <a:gs pos="25000">
                <a:srgbClr val="000099"/>
              </a:gs>
              <a:gs pos="13000">
                <a:srgbClr val="0066CC"/>
              </a:gs>
              <a:gs pos="90000">
                <a:srgbClr val="0066CC"/>
              </a:gs>
              <a:gs pos="71000">
                <a:srgbClr val="0066CC"/>
              </a:gs>
              <a:gs pos="82000">
                <a:srgbClr val="000099"/>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5" name="Rectangle 104">
            <a:extLst>
              <a:ext uri="{FF2B5EF4-FFF2-40B4-BE49-F238E27FC236}">
                <a16:creationId xmlns:a16="http://schemas.microsoft.com/office/drawing/2014/main" id="{096B4BFF-40D2-4F2E-89A5-9A01FD2F0C6E}"/>
              </a:ext>
            </a:extLst>
          </p:cNvPr>
          <p:cNvSpPr/>
          <p:nvPr/>
        </p:nvSpPr>
        <p:spPr>
          <a:xfrm>
            <a:off x="1177779" y="3594027"/>
            <a:ext cx="266235" cy="787790"/>
          </a:xfrm>
          <a:prstGeom prst="rect">
            <a:avLst/>
          </a:prstGeom>
          <a:gradFill flip="none" rotWithShape="1">
            <a:gsLst>
              <a:gs pos="47000">
                <a:srgbClr val="4A8522"/>
              </a:gs>
              <a:gs pos="25000">
                <a:srgbClr val="00CC00"/>
              </a:gs>
              <a:gs pos="13000">
                <a:srgbClr val="4A8522"/>
              </a:gs>
              <a:gs pos="90000">
                <a:srgbClr val="4A8522"/>
              </a:gs>
              <a:gs pos="71000">
                <a:srgbClr val="4A8522"/>
              </a:gs>
              <a:gs pos="82000">
                <a:srgbClr val="00CC00"/>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6" name="Rectangle 105">
            <a:extLst>
              <a:ext uri="{FF2B5EF4-FFF2-40B4-BE49-F238E27FC236}">
                <a16:creationId xmlns:a16="http://schemas.microsoft.com/office/drawing/2014/main" id="{3202C099-37E6-4784-9BBC-AC8D9BB9741F}"/>
              </a:ext>
            </a:extLst>
          </p:cNvPr>
          <p:cNvSpPr/>
          <p:nvPr/>
        </p:nvSpPr>
        <p:spPr>
          <a:xfrm>
            <a:off x="5851578" y="4381815"/>
            <a:ext cx="266235" cy="1463040"/>
          </a:xfrm>
          <a:prstGeom prst="rect">
            <a:avLst/>
          </a:prstGeom>
          <a:solidFill>
            <a:srgbClr val="FF33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7" name="Rectangle 106">
            <a:extLst>
              <a:ext uri="{FF2B5EF4-FFF2-40B4-BE49-F238E27FC236}">
                <a16:creationId xmlns:a16="http://schemas.microsoft.com/office/drawing/2014/main" id="{0AA0693A-3D19-49F8-B4C3-74B74C399A13}"/>
              </a:ext>
            </a:extLst>
          </p:cNvPr>
          <p:cNvSpPr/>
          <p:nvPr/>
        </p:nvSpPr>
        <p:spPr>
          <a:xfrm>
            <a:off x="5590995" y="2150231"/>
            <a:ext cx="266235" cy="1463040"/>
          </a:xfrm>
          <a:prstGeom prst="rect">
            <a:avLst/>
          </a:prstGeom>
          <a:solidFill>
            <a:schemeClr val="accent5">
              <a:lumMod val="7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8" name="Rectangle 107">
            <a:extLst>
              <a:ext uri="{FF2B5EF4-FFF2-40B4-BE49-F238E27FC236}">
                <a16:creationId xmlns:a16="http://schemas.microsoft.com/office/drawing/2014/main" id="{AA588FAA-A93B-4289-96FA-A95C543757C3}"/>
              </a:ext>
            </a:extLst>
          </p:cNvPr>
          <p:cNvSpPr/>
          <p:nvPr/>
        </p:nvSpPr>
        <p:spPr>
          <a:xfrm>
            <a:off x="1443373" y="4381815"/>
            <a:ext cx="266235" cy="1463040"/>
          </a:xfrm>
          <a:prstGeom prst="rect">
            <a:avLst/>
          </a:prstGeom>
          <a:solidFill>
            <a:srgbClr val="0066C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9" name="Rectangle 108">
            <a:extLst>
              <a:ext uri="{FF2B5EF4-FFF2-40B4-BE49-F238E27FC236}">
                <a16:creationId xmlns:a16="http://schemas.microsoft.com/office/drawing/2014/main" id="{C3FFFFB4-3529-4443-B99F-D7ACB4B5010E}"/>
              </a:ext>
            </a:extLst>
          </p:cNvPr>
          <p:cNvSpPr/>
          <p:nvPr/>
        </p:nvSpPr>
        <p:spPr>
          <a:xfrm>
            <a:off x="1187037" y="2150231"/>
            <a:ext cx="266235" cy="1463040"/>
          </a:xfrm>
          <a:prstGeom prst="rect">
            <a:avLst/>
          </a:prstGeom>
          <a:solidFill>
            <a:srgbClr val="00B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0" name="Oval 109">
            <a:extLst>
              <a:ext uri="{FF2B5EF4-FFF2-40B4-BE49-F238E27FC236}">
                <a16:creationId xmlns:a16="http://schemas.microsoft.com/office/drawing/2014/main" id="{39C6EDD3-1239-4FB5-B953-4A53ACA2AB31}"/>
              </a:ext>
            </a:extLst>
          </p:cNvPr>
          <p:cNvSpPr/>
          <p:nvPr/>
        </p:nvSpPr>
        <p:spPr>
          <a:xfrm>
            <a:off x="5643430" y="5756566"/>
            <a:ext cx="682530" cy="682530"/>
          </a:xfrm>
          <a:prstGeom prst="ellipse">
            <a:avLst/>
          </a:prstGeom>
          <a:solidFill>
            <a:srgbClr val="FF33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D</a:t>
            </a:r>
          </a:p>
        </p:txBody>
      </p:sp>
      <p:sp>
        <p:nvSpPr>
          <p:cNvPr id="111" name="Oval 110">
            <a:extLst>
              <a:ext uri="{FF2B5EF4-FFF2-40B4-BE49-F238E27FC236}">
                <a16:creationId xmlns:a16="http://schemas.microsoft.com/office/drawing/2014/main" id="{24B67A32-FA1F-4537-9068-234FB458EC0F}"/>
              </a:ext>
            </a:extLst>
          </p:cNvPr>
          <p:cNvSpPr/>
          <p:nvPr/>
        </p:nvSpPr>
        <p:spPr>
          <a:xfrm>
            <a:off x="5380409" y="1536742"/>
            <a:ext cx="682530" cy="682530"/>
          </a:xfrm>
          <a:prstGeom prst="ellipse">
            <a:avLst/>
          </a:prstGeom>
          <a:solidFill>
            <a:schemeClr val="accent5">
              <a:lumMod val="7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B</a:t>
            </a:r>
          </a:p>
        </p:txBody>
      </p:sp>
      <p:sp>
        <p:nvSpPr>
          <p:cNvPr id="112" name="Oval 111">
            <a:extLst>
              <a:ext uri="{FF2B5EF4-FFF2-40B4-BE49-F238E27FC236}">
                <a16:creationId xmlns:a16="http://schemas.microsoft.com/office/drawing/2014/main" id="{F86D9A3A-85C6-4A82-9A34-B33BBE66AEF7}"/>
              </a:ext>
            </a:extLst>
          </p:cNvPr>
          <p:cNvSpPr/>
          <p:nvPr/>
        </p:nvSpPr>
        <p:spPr>
          <a:xfrm>
            <a:off x="969631" y="1536742"/>
            <a:ext cx="682530" cy="682530"/>
          </a:xfrm>
          <a:prstGeom prst="ellipse">
            <a:avLst/>
          </a:prstGeom>
          <a:solidFill>
            <a:srgbClr val="00B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A</a:t>
            </a:r>
          </a:p>
        </p:txBody>
      </p:sp>
      <p:sp>
        <p:nvSpPr>
          <p:cNvPr id="113" name="Oval 112">
            <a:extLst>
              <a:ext uri="{FF2B5EF4-FFF2-40B4-BE49-F238E27FC236}">
                <a16:creationId xmlns:a16="http://schemas.microsoft.com/office/drawing/2014/main" id="{A9F23793-6BC4-42D0-B7F2-360468F254B2}"/>
              </a:ext>
            </a:extLst>
          </p:cNvPr>
          <p:cNvSpPr/>
          <p:nvPr/>
        </p:nvSpPr>
        <p:spPr>
          <a:xfrm>
            <a:off x="1233924" y="5756566"/>
            <a:ext cx="682530" cy="682530"/>
          </a:xfrm>
          <a:prstGeom prst="ellipse">
            <a:avLst/>
          </a:prstGeom>
          <a:solidFill>
            <a:srgbClr val="0066C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C</a:t>
            </a:r>
          </a:p>
        </p:txBody>
      </p:sp>
      <p:sp>
        <p:nvSpPr>
          <p:cNvPr id="114" name="TextBox 113">
            <a:extLst>
              <a:ext uri="{FF2B5EF4-FFF2-40B4-BE49-F238E27FC236}">
                <a16:creationId xmlns:a16="http://schemas.microsoft.com/office/drawing/2014/main" id="{1137A786-0D63-440E-A338-4729A8F4946C}"/>
              </a:ext>
            </a:extLst>
          </p:cNvPr>
          <p:cNvSpPr txBox="1"/>
          <p:nvPr/>
        </p:nvSpPr>
        <p:spPr>
          <a:xfrm>
            <a:off x="1906319" y="3848288"/>
            <a:ext cx="3679799" cy="338554"/>
          </a:xfrm>
          <a:prstGeom prst="rect">
            <a:avLst/>
          </a:prstGeom>
          <a:noFill/>
        </p:spPr>
        <p:txBody>
          <a:bodyPr wrap="square" rtlCol="0">
            <a:spAutoFit/>
          </a:bodyPr>
          <a:lstStyle/>
          <a:p>
            <a:pPr algn="ctr" defTabSz="914400"/>
            <a:r>
              <a:rPr lang="en-US" sz="1600" b="1" dirty="0">
                <a:latin typeface="Century Gothic" panose="020B0502020202020204" pitchFamily="34" charset="0"/>
              </a:rPr>
              <a:t>QUESTION 08</a:t>
            </a:r>
          </a:p>
        </p:txBody>
      </p:sp>
      <p:sp>
        <p:nvSpPr>
          <p:cNvPr id="2" name="TextBox 1">
            <a:extLst>
              <a:ext uri="{FF2B5EF4-FFF2-40B4-BE49-F238E27FC236}">
                <a16:creationId xmlns:a16="http://schemas.microsoft.com/office/drawing/2014/main" id="{25BA4126-A7A6-4C5C-9DC9-2B648E0A8D26}"/>
              </a:ext>
            </a:extLst>
          </p:cNvPr>
          <p:cNvSpPr txBox="1"/>
          <p:nvPr/>
        </p:nvSpPr>
        <p:spPr>
          <a:xfrm>
            <a:off x="63746" y="35463"/>
            <a:ext cx="8025338" cy="954107"/>
          </a:xfrm>
          <a:prstGeom prst="rect">
            <a:avLst/>
          </a:prstGeom>
          <a:noFill/>
        </p:spPr>
        <p:txBody>
          <a:bodyPr wrap="none" rtlCol="0">
            <a:spAutoFit/>
          </a:bodyPr>
          <a:lstStyle/>
          <a:p>
            <a:r>
              <a:rPr lang="en-US" sz="2800" dirty="0"/>
              <a:t>Those who are neglectful and do not care about their </a:t>
            </a:r>
            <a:br>
              <a:rPr lang="en-US" sz="2800" dirty="0"/>
            </a:br>
            <a:r>
              <a:rPr lang="en-US" sz="2800" dirty="0"/>
              <a:t>prayers are called __________ in this surah.</a:t>
            </a:r>
          </a:p>
        </p:txBody>
      </p:sp>
      <p:sp>
        <p:nvSpPr>
          <p:cNvPr id="5" name="TextBox 4">
            <a:extLst>
              <a:ext uri="{FF2B5EF4-FFF2-40B4-BE49-F238E27FC236}">
                <a16:creationId xmlns:a16="http://schemas.microsoft.com/office/drawing/2014/main" id="{D7ED79A0-92A4-4681-A9E7-B194DB501CDD}"/>
              </a:ext>
            </a:extLst>
          </p:cNvPr>
          <p:cNvSpPr txBox="1"/>
          <p:nvPr/>
        </p:nvSpPr>
        <p:spPr>
          <a:xfrm>
            <a:off x="1582265" y="2267889"/>
            <a:ext cx="1428596" cy="523220"/>
          </a:xfrm>
          <a:prstGeom prst="rect">
            <a:avLst/>
          </a:prstGeom>
          <a:noFill/>
        </p:spPr>
        <p:txBody>
          <a:bodyPr wrap="none" rtlCol="0">
            <a:spAutoFit/>
          </a:bodyPr>
          <a:lstStyle/>
          <a:p>
            <a:r>
              <a:rPr lang="en-US" sz="2800" dirty="0" err="1"/>
              <a:t>Musallin</a:t>
            </a:r>
            <a:endParaRPr lang="en-US" sz="2800" dirty="0"/>
          </a:p>
        </p:txBody>
      </p:sp>
      <p:sp>
        <p:nvSpPr>
          <p:cNvPr id="43" name="TextBox 42">
            <a:extLst>
              <a:ext uri="{FF2B5EF4-FFF2-40B4-BE49-F238E27FC236}">
                <a16:creationId xmlns:a16="http://schemas.microsoft.com/office/drawing/2014/main" id="{35E5A7BA-8E71-4F25-A6AC-250B85A70FB1}"/>
              </a:ext>
            </a:extLst>
          </p:cNvPr>
          <p:cNvSpPr txBox="1"/>
          <p:nvPr/>
        </p:nvSpPr>
        <p:spPr>
          <a:xfrm>
            <a:off x="1844340" y="4655598"/>
            <a:ext cx="1659685" cy="523220"/>
          </a:xfrm>
          <a:prstGeom prst="rect">
            <a:avLst/>
          </a:prstGeom>
          <a:noFill/>
        </p:spPr>
        <p:txBody>
          <a:bodyPr wrap="none" rtlCol="0">
            <a:spAutoFit/>
          </a:bodyPr>
          <a:lstStyle/>
          <a:p>
            <a:r>
              <a:rPr lang="en-US" sz="2800" dirty="0"/>
              <a:t>Mukadhib</a:t>
            </a:r>
          </a:p>
        </p:txBody>
      </p:sp>
      <p:sp>
        <p:nvSpPr>
          <p:cNvPr id="44" name="TextBox 43">
            <a:extLst>
              <a:ext uri="{FF2B5EF4-FFF2-40B4-BE49-F238E27FC236}">
                <a16:creationId xmlns:a16="http://schemas.microsoft.com/office/drawing/2014/main" id="{15B504DF-39C7-423F-8B43-501FBE83199D}"/>
              </a:ext>
            </a:extLst>
          </p:cNvPr>
          <p:cNvSpPr txBox="1"/>
          <p:nvPr/>
        </p:nvSpPr>
        <p:spPr>
          <a:xfrm>
            <a:off x="6245540" y="4558684"/>
            <a:ext cx="849848" cy="523220"/>
          </a:xfrm>
          <a:prstGeom prst="rect">
            <a:avLst/>
          </a:prstGeom>
          <a:noFill/>
        </p:spPr>
        <p:txBody>
          <a:bodyPr wrap="none" rtlCol="0">
            <a:spAutoFit/>
          </a:bodyPr>
          <a:lstStyle/>
          <a:p>
            <a:r>
              <a:rPr lang="en-US" sz="2800" dirty="0"/>
              <a:t>Kafir</a:t>
            </a:r>
          </a:p>
        </p:txBody>
      </p:sp>
      <p:sp>
        <p:nvSpPr>
          <p:cNvPr id="45" name="TextBox 44">
            <a:extLst>
              <a:ext uri="{FF2B5EF4-FFF2-40B4-BE49-F238E27FC236}">
                <a16:creationId xmlns:a16="http://schemas.microsoft.com/office/drawing/2014/main" id="{1F2E59A3-876E-4E6C-A298-F56B4F00BC1F}"/>
              </a:ext>
            </a:extLst>
          </p:cNvPr>
          <p:cNvSpPr txBox="1"/>
          <p:nvPr/>
        </p:nvSpPr>
        <p:spPr>
          <a:xfrm>
            <a:off x="5951029" y="2211941"/>
            <a:ext cx="1704506" cy="523220"/>
          </a:xfrm>
          <a:prstGeom prst="rect">
            <a:avLst/>
          </a:prstGeom>
          <a:noFill/>
        </p:spPr>
        <p:txBody>
          <a:bodyPr wrap="none" rtlCol="0">
            <a:spAutoFit/>
          </a:bodyPr>
          <a:lstStyle/>
          <a:p>
            <a:r>
              <a:rPr lang="en-US" sz="2800" dirty="0" err="1"/>
              <a:t>Saahoown</a:t>
            </a:r>
            <a:endParaRPr lang="en-US" sz="2800" dirty="0"/>
          </a:p>
        </p:txBody>
      </p:sp>
      <p:pic>
        <p:nvPicPr>
          <p:cNvPr id="33" name="Picture 4" descr="Surah Al-Maun - English Translation | Quran Translate">
            <a:extLst>
              <a:ext uri="{FF2B5EF4-FFF2-40B4-BE49-F238E27FC236}">
                <a16:creationId xmlns:a16="http://schemas.microsoft.com/office/drawing/2014/main" id="{BDB4D75E-85A3-4949-84B1-4BAB8E92ED96}"/>
              </a:ext>
            </a:extLst>
          </p:cNvPr>
          <p:cNvPicPr>
            <a:picLocks noChangeAspect="1" noChangeArrowheads="1"/>
          </p:cNvPicPr>
          <p:nvPr/>
        </p:nvPicPr>
        <p:blipFill>
          <a:blip r:embed="rId3">
            <a:biLevel thresh="75000"/>
            <a:extLst>
              <a:ext uri="{28A0092B-C50C-407E-A947-70E740481C1C}">
                <a14:useLocalDpi xmlns:a14="http://schemas.microsoft.com/office/drawing/2010/main" val="0"/>
              </a:ext>
            </a:extLst>
          </a:blip>
          <a:srcRect/>
          <a:stretch>
            <a:fillRect/>
          </a:stretch>
        </p:blipFill>
        <p:spPr bwMode="auto">
          <a:xfrm>
            <a:off x="6201146" y="1664232"/>
            <a:ext cx="1188720" cy="410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348502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1+#ppt_w/2"/>
                                          </p:val>
                                        </p:tav>
                                        <p:tav tm="100000">
                                          <p:val>
                                            <p:strVal val="#ppt_x"/>
                                          </p:val>
                                        </p:tav>
                                      </p:tavLst>
                                    </p:anim>
                                    <p:anim calcmode="lin" valueType="num">
                                      <p:cBhvr additive="base">
                                        <p:cTn id="8" dur="5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459C9D9C-0AD9-450A-868C-2334710A94CF}"/>
              </a:ext>
            </a:extLst>
          </p:cNvPr>
          <p:cNvSpPr/>
          <p:nvPr/>
        </p:nvSpPr>
        <p:spPr>
          <a:xfrm>
            <a:off x="2286" y="0"/>
            <a:ext cx="9141714" cy="6856718"/>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1" name="Freeform: Shape 90">
            <a:extLst>
              <a:ext uri="{FF2B5EF4-FFF2-40B4-BE49-F238E27FC236}">
                <a16:creationId xmlns:a16="http://schemas.microsoft.com/office/drawing/2014/main" id="{1EB4E669-66B7-4CB3-8861-93EC4B75E750}"/>
              </a:ext>
            </a:extLst>
          </p:cNvPr>
          <p:cNvSpPr/>
          <p:nvPr/>
        </p:nvSpPr>
        <p:spPr>
          <a:xfrm flipV="1">
            <a:off x="627608" y="1488125"/>
            <a:ext cx="721080" cy="2218191"/>
          </a:xfrm>
          <a:custGeom>
            <a:avLst/>
            <a:gdLst>
              <a:gd name="connsiteX0" fmla="*/ 209449 w 682530"/>
              <a:gd name="connsiteY0" fmla="*/ 0 h 2346037"/>
              <a:gd name="connsiteX1" fmla="*/ 475684 w 682530"/>
              <a:gd name="connsiteY1" fmla="*/ 0 h 2346037"/>
              <a:gd name="connsiteX2" fmla="*/ 475684 w 682530"/>
              <a:gd name="connsiteY2" fmla="*/ 1691185 h 2346037"/>
              <a:gd name="connsiteX3" fmla="*/ 532069 w 682530"/>
              <a:gd name="connsiteY3" fmla="*/ 1721790 h 2346037"/>
              <a:gd name="connsiteX4" fmla="*/ 682530 w 682530"/>
              <a:gd name="connsiteY4" fmla="*/ 2004772 h 2346037"/>
              <a:gd name="connsiteX5" fmla="*/ 341265 w 682530"/>
              <a:gd name="connsiteY5" fmla="*/ 2346037 h 2346037"/>
              <a:gd name="connsiteX6" fmla="*/ 0 w 682530"/>
              <a:gd name="connsiteY6" fmla="*/ 2004772 h 2346037"/>
              <a:gd name="connsiteX7" fmla="*/ 208429 w 682530"/>
              <a:gd name="connsiteY7" fmla="*/ 1690326 h 2346037"/>
              <a:gd name="connsiteX8" fmla="*/ 209449 w 682530"/>
              <a:gd name="connsiteY8" fmla="*/ 1690120 h 2346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2530" h="2346037">
                <a:moveTo>
                  <a:pt x="209449" y="0"/>
                </a:moveTo>
                <a:lnTo>
                  <a:pt x="475684" y="0"/>
                </a:lnTo>
                <a:lnTo>
                  <a:pt x="475684" y="1691185"/>
                </a:lnTo>
                <a:lnTo>
                  <a:pt x="532069" y="1721790"/>
                </a:lnTo>
                <a:cubicBezTo>
                  <a:pt x="622846" y="1783118"/>
                  <a:pt x="682530" y="1886975"/>
                  <a:pt x="682530" y="2004772"/>
                </a:cubicBezTo>
                <a:cubicBezTo>
                  <a:pt x="682530" y="2193247"/>
                  <a:pt x="529740" y="2346037"/>
                  <a:pt x="341265" y="2346037"/>
                </a:cubicBezTo>
                <a:cubicBezTo>
                  <a:pt x="152790" y="2346037"/>
                  <a:pt x="0" y="2193247"/>
                  <a:pt x="0" y="2004772"/>
                </a:cubicBezTo>
                <a:cubicBezTo>
                  <a:pt x="0" y="1863416"/>
                  <a:pt x="85944" y="1742133"/>
                  <a:pt x="208429" y="1690326"/>
                </a:cubicBezTo>
                <a:lnTo>
                  <a:pt x="209449" y="1690120"/>
                </a:lnTo>
                <a:close/>
              </a:path>
            </a:pathLst>
          </a:custGeom>
          <a:solidFill>
            <a:sysClr val="windowText" lastClr="000000">
              <a:alpha val="14000"/>
            </a:sysClr>
          </a:solidFill>
          <a:ln w="12700" cap="flat" cmpd="sng" algn="ctr">
            <a:noFill/>
            <a:prstDash val="solid"/>
            <a:miter lim="800000"/>
          </a:ln>
          <a:effectLst>
            <a:softEdge rad="50800"/>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2" name="Freeform: Shape 91">
            <a:extLst>
              <a:ext uri="{FF2B5EF4-FFF2-40B4-BE49-F238E27FC236}">
                <a16:creationId xmlns:a16="http://schemas.microsoft.com/office/drawing/2014/main" id="{FCFACE98-235F-421C-81E8-99322C022D41}"/>
              </a:ext>
            </a:extLst>
          </p:cNvPr>
          <p:cNvSpPr/>
          <p:nvPr/>
        </p:nvSpPr>
        <p:spPr>
          <a:xfrm flipV="1">
            <a:off x="4969569" y="1431980"/>
            <a:ext cx="721080" cy="2218191"/>
          </a:xfrm>
          <a:custGeom>
            <a:avLst/>
            <a:gdLst>
              <a:gd name="connsiteX0" fmla="*/ 209449 w 682530"/>
              <a:gd name="connsiteY0" fmla="*/ 0 h 2346037"/>
              <a:gd name="connsiteX1" fmla="*/ 475684 w 682530"/>
              <a:gd name="connsiteY1" fmla="*/ 0 h 2346037"/>
              <a:gd name="connsiteX2" fmla="*/ 475684 w 682530"/>
              <a:gd name="connsiteY2" fmla="*/ 1691185 h 2346037"/>
              <a:gd name="connsiteX3" fmla="*/ 532069 w 682530"/>
              <a:gd name="connsiteY3" fmla="*/ 1721790 h 2346037"/>
              <a:gd name="connsiteX4" fmla="*/ 682530 w 682530"/>
              <a:gd name="connsiteY4" fmla="*/ 2004772 h 2346037"/>
              <a:gd name="connsiteX5" fmla="*/ 341265 w 682530"/>
              <a:gd name="connsiteY5" fmla="*/ 2346037 h 2346037"/>
              <a:gd name="connsiteX6" fmla="*/ 0 w 682530"/>
              <a:gd name="connsiteY6" fmla="*/ 2004772 h 2346037"/>
              <a:gd name="connsiteX7" fmla="*/ 208429 w 682530"/>
              <a:gd name="connsiteY7" fmla="*/ 1690326 h 2346037"/>
              <a:gd name="connsiteX8" fmla="*/ 209449 w 682530"/>
              <a:gd name="connsiteY8" fmla="*/ 1690120 h 2346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2530" h="2346037">
                <a:moveTo>
                  <a:pt x="209449" y="0"/>
                </a:moveTo>
                <a:lnTo>
                  <a:pt x="475684" y="0"/>
                </a:lnTo>
                <a:lnTo>
                  <a:pt x="475684" y="1691185"/>
                </a:lnTo>
                <a:lnTo>
                  <a:pt x="532069" y="1721790"/>
                </a:lnTo>
                <a:cubicBezTo>
                  <a:pt x="622846" y="1783118"/>
                  <a:pt x="682530" y="1886975"/>
                  <a:pt x="682530" y="2004772"/>
                </a:cubicBezTo>
                <a:cubicBezTo>
                  <a:pt x="682530" y="2193247"/>
                  <a:pt x="529740" y="2346037"/>
                  <a:pt x="341265" y="2346037"/>
                </a:cubicBezTo>
                <a:cubicBezTo>
                  <a:pt x="152790" y="2346037"/>
                  <a:pt x="0" y="2193247"/>
                  <a:pt x="0" y="2004772"/>
                </a:cubicBezTo>
                <a:cubicBezTo>
                  <a:pt x="0" y="1863416"/>
                  <a:pt x="85944" y="1742133"/>
                  <a:pt x="208429" y="1690326"/>
                </a:cubicBezTo>
                <a:lnTo>
                  <a:pt x="209449" y="1690120"/>
                </a:lnTo>
                <a:close/>
              </a:path>
            </a:pathLst>
          </a:custGeom>
          <a:solidFill>
            <a:sysClr val="windowText" lastClr="000000">
              <a:alpha val="14000"/>
            </a:sysClr>
          </a:solidFill>
          <a:ln w="12700" cap="flat" cmpd="sng" algn="ctr">
            <a:noFill/>
            <a:prstDash val="solid"/>
            <a:miter lim="800000"/>
          </a:ln>
          <a:effectLst>
            <a:softEdge rad="50800"/>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3" name="Freeform: Shape 92">
            <a:extLst>
              <a:ext uri="{FF2B5EF4-FFF2-40B4-BE49-F238E27FC236}">
                <a16:creationId xmlns:a16="http://schemas.microsoft.com/office/drawing/2014/main" id="{07196FBA-EDB4-4E29-86EB-F1CC88CC0217}"/>
              </a:ext>
            </a:extLst>
          </p:cNvPr>
          <p:cNvSpPr/>
          <p:nvPr/>
        </p:nvSpPr>
        <p:spPr>
          <a:xfrm>
            <a:off x="912353" y="4367766"/>
            <a:ext cx="721080" cy="2218191"/>
          </a:xfrm>
          <a:custGeom>
            <a:avLst/>
            <a:gdLst>
              <a:gd name="connsiteX0" fmla="*/ 209449 w 682530"/>
              <a:gd name="connsiteY0" fmla="*/ 0 h 2346037"/>
              <a:gd name="connsiteX1" fmla="*/ 475684 w 682530"/>
              <a:gd name="connsiteY1" fmla="*/ 0 h 2346037"/>
              <a:gd name="connsiteX2" fmla="*/ 475684 w 682530"/>
              <a:gd name="connsiteY2" fmla="*/ 1691185 h 2346037"/>
              <a:gd name="connsiteX3" fmla="*/ 532069 w 682530"/>
              <a:gd name="connsiteY3" fmla="*/ 1721790 h 2346037"/>
              <a:gd name="connsiteX4" fmla="*/ 682530 w 682530"/>
              <a:gd name="connsiteY4" fmla="*/ 2004772 h 2346037"/>
              <a:gd name="connsiteX5" fmla="*/ 341265 w 682530"/>
              <a:gd name="connsiteY5" fmla="*/ 2346037 h 2346037"/>
              <a:gd name="connsiteX6" fmla="*/ 0 w 682530"/>
              <a:gd name="connsiteY6" fmla="*/ 2004772 h 2346037"/>
              <a:gd name="connsiteX7" fmla="*/ 208429 w 682530"/>
              <a:gd name="connsiteY7" fmla="*/ 1690326 h 2346037"/>
              <a:gd name="connsiteX8" fmla="*/ 209449 w 682530"/>
              <a:gd name="connsiteY8" fmla="*/ 1690120 h 2346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2530" h="2346037">
                <a:moveTo>
                  <a:pt x="209449" y="0"/>
                </a:moveTo>
                <a:lnTo>
                  <a:pt x="475684" y="0"/>
                </a:lnTo>
                <a:lnTo>
                  <a:pt x="475684" y="1691185"/>
                </a:lnTo>
                <a:lnTo>
                  <a:pt x="532069" y="1721790"/>
                </a:lnTo>
                <a:cubicBezTo>
                  <a:pt x="622846" y="1783118"/>
                  <a:pt x="682530" y="1886975"/>
                  <a:pt x="682530" y="2004772"/>
                </a:cubicBezTo>
                <a:cubicBezTo>
                  <a:pt x="682530" y="2193247"/>
                  <a:pt x="529740" y="2346037"/>
                  <a:pt x="341265" y="2346037"/>
                </a:cubicBezTo>
                <a:cubicBezTo>
                  <a:pt x="152790" y="2346037"/>
                  <a:pt x="0" y="2193247"/>
                  <a:pt x="0" y="2004772"/>
                </a:cubicBezTo>
                <a:cubicBezTo>
                  <a:pt x="0" y="1863416"/>
                  <a:pt x="85944" y="1742133"/>
                  <a:pt x="208429" y="1690326"/>
                </a:cubicBezTo>
                <a:lnTo>
                  <a:pt x="209449" y="1690120"/>
                </a:lnTo>
                <a:close/>
              </a:path>
            </a:pathLst>
          </a:custGeom>
          <a:solidFill>
            <a:sysClr val="windowText" lastClr="000000">
              <a:alpha val="14000"/>
            </a:sysClr>
          </a:solidFill>
          <a:ln w="12700" cap="flat" cmpd="sng" algn="ctr">
            <a:noFill/>
            <a:prstDash val="solid"/>
            <a:miter lim="800000"/>
          </a:ln>
          <a:effectLst>
            <a:softEdge rad="50800"/>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4" name="Freeform: Shape 93">
            <a:extLst>
              <a:ext uri="{FF2B5EF4-FFF2-40B4-BE49-F238E27FC236}">
                <a16:creationId xmlns:a16="http://schemas.microsoft.com/office/drawing/2014/main" id="{FC318B93-687A-4AB5-A989-E90EE456F606}"/>
              </a:ext>
            </a:extLst>
          </p:cNvPr>
          <p:cNvSpPr/>
          <p:nvPr/>
        </p:nvSpPr>
        <p:spPr>
          <a:xfrm>
            <a:off x="5316312" y="4307358"/>
            <a:ext cx="721080" cy="2218191"/>
          </a:xfrm>
          <a:custGeom>
            <a:avLst/>
            <a:gdLst>
              <a:gd name="connsiteX0" fmla="*/ 209449 w 682530"/>
              <a:gd name="connsiteY0" fmla="*/ 0 h 2346037"/>
              <a:gd name="connsiteX1" fmla="*/ 475684 w 682530"/>
              <a:gd name="connsiteY1" fmla="*/ 0 h 2346037"/>
              <a:gd name="connsiteX2" fmla="*/ 475684 w 682530"/>
              <a:gd name="connsiteY2" fmla="*/ 1691185 h 2346037"/>
              <a:gd name="connsiteX3" fmla="*/ 532069 w 682530"/>
              <a:gd name="connsiteY3" fmla="*/ 1721790 h 2346037"/>
              <a:gd name="connsiteX4" fmla="*/ 682530 w 682530"/>
              <a:gd name="connsiteY4" fmla="*/ 2004772 h 2346037"/>
              <a:gd name="connsiteX5" fmla="*/ 341265 w 682530"/>
              <a:gd name="connsiteY5" fmla="*/ 2346037 h 2346037"/>
              <a:gd name="connsiteX6" fmla="*/ 0 w 682530"/>
              <a:gd name="connsiteY6" fmla="*/ 2004772 h 2346037"/>
              <a:gd name="connsiteX7" fmla="*/ 208429 w 682530"/>
              <a:gd name="connsiteY7" fmla="*/ 1690326 h 2346037"/>
              <a:gd name="connsiteX8" fmla="*/ 209449 w 682530"/>
              <a:gd name="connsiteY8" fmla="*/ 1690120 h 2346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2530" h="2346037">
                <a:moveTo>
                  <a:pt x="209449" y="0"/>
                </a:moveTo>
                <a:lnTo>
                  <a:pt x="475684" y="0"/>
                </a:lnTo>
                <a:lnTo>
                  <a:pt x="475684" y="1691185"/>
                </a:lnTo>
                <a:lnTo>
                  <a:pt x="532069" y="1721790"/>
                </a:lnTo>
                <a:cubicBezTo>
                  <a:pt x="622846" y="1783118"/>
                  <a:pt x="682530" y="1886975"/>
                  <a:pt x="682530" y="2004772"/>
                </a:cubicBezTo>
                <a:cubicBezTo>
                  <a:pt x="682530" y="2193247"/>
                  <a:pt x="529740" y="2346037"/>
                  <a:pt x="341265" y="2346037"/>
                </a:cubicBezTo>
                <a:cubicBezTo>
                  <a:pt x="152790" y="2346037"/>
                  <a:pt x="0" y="2193247"/>
                  <a:pt x="0" y="2004772"/>
                </a:cubicBezTo>
                <a:cubicBezTo>
                  <a:pt x="0" y="1863416"/>
                  <a:pt x="85944" y="1742133"/>
                  <a:pt x="208429" y="1690326"/>
                </a:cubicBezTo>
                <a:lnTo>
                  <a:pt x="209449" y="1690120"/>
                </a:lnTo>
                <a:close/>
              </a:path>
            </a:pathLst>
          </a:custGeom>
          <a:solidFill>
            <a:sysClr val="windowText" lastClr="000000">
              <a:alpha val="14000"/>
            </a:sysClr>
          </a:solidFill>
          <a:ln w="12700" cap="flat" cmpd="sng" algn="ctr">
            <a:noFill/>
            <a:prstDash val="solid"/>
            <a:miter lim="800000"/>
          </a:ln>
          <a:effectLst>
            <a:softEdge rad="50800"/>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5" name="Rectangle: Rounded Corners 94">
            <a:extLst>
              <a:ext uri="{FF2B5EF4-FFF2-40B4-BE49-F238E27FC236}">
                <a16:creationId xmlns:a16="http://schemas.microsoft.com/office/drawing/2014/main" id="{00AF098D-0054-46F4-984A-557D57A7C1F8}"/>
              </a:ext>
            </a:extLst>
          </p:cNvPr>
          <p:cNvSpPr/>
          <p:nvPr/>
        </p:nvSpPr>
        <p:spPr>
          <a:xfrm>
            <a:off x="-142517" y="3706317"/>
            <a:ext cx="6829060" cy="1202083"/>
          </a:xfrm>
          <a:prstGeom prst="roundRect">
            <a:avLst>
              <a:gd name="adj" fmla="val 50000"/>
            </a:avLst>
          </a:prstGeom>
          <a:solidFill>
            <a:sysClr val="windowText" lastClr="000000">
              <a:alpha val="36000"/>
            </a:sysClr>
          </a:solidFill>
          <a:ln w="12700" cap="flat" cmpd="sng" algn="ctr">
            <a:noFill/>
            <a:prstDash val="solid"/>
            <a:miter lim="800000"/>
          </a:ln>
          <a:effectLst>
            <a:softEdge rad="2667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6" name="Rectangle 95">
            <a:extLst>
              <a:ext uri="{FF2B5EF4-FFF2-40B4-BE49-F238E27FC236}">
                <a16:creationId xmlns:a16="http://schemas.microsoft.com/office/drawing/2014/main" id="{BD8181F3-4B63-4E49-AFFD-0DB27C2020D7}"/>
              </a:ext>
            </a:extLst>
          </p:cNvPr>
          <p:cNvSpPr/>
          <p:nvPr/>
        </p:nvSpPr>
        <p:spPr>
          <a:xfrm>
            <a:off x="1181821" y="3594027"/>
            <a:ext cx="5167037" cy="787790"/>
          </a:xfrm>
          <a:prstGeom prst="rect">
            <a:avLst/>
          </a:prstGeom>
          <a:gradFill flip="none" rotWithShape="1">
            <a:gsLst>
              <a:gs pos="43000">
                <a:srgbClr val="FAAD2D"/>
              </a:gs>
              <a:gs pos="25000">
                <a:srgbClr val="EC9406"/>
              </a:gs>
              <a:gs pos="13000">
                <a:srgbClr val="FAAD2D"/>
              </a:gs>
              <a:gs pos="90000">
                <a:srgbClr val="FAAD2D"/>
              </a:gs>
              <a:gs pos="71000">
                <a:srgbClr val="FAAD2D"/>
              </a:gs>
              <a:gs pos="82000">
                <a:srgbClr val="EC9406"/>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7" name="Rectangle: Top Corners Rounded 96">
            <a:extLst>
              <a:ext uri="{FF2B5EF4-FFF2-40B4-BE49-F238E27FC236}">
                <a16:creationId xmlns:a16="http://schemas.microsoft.com/office/drawing/2014/main" id="{01BB221D-7B01-44B2-AB7A-81D49B5A899D}"/>
              </a:ext>
            </a:extLst>
          </p:cNvPr>
          <p:cNvSpPr/>
          <p:nvPr/>
        </p:nvSpPr>
        <p:spPr>
          <a:xfrm rot="16200000">
            <a:off x="394031" y="3594027"/>
            <a:ext cx="787790" cy="787790"/>
          </a:xfrm>
          <a:prstGeom prst="round2SameRect">
            <a:avLst>
              <a:gd name="adj1" fmla="val 50000"/>
              <a:gd name="adj2" fmla="val 0"/>
            </a:avLst>
          </a:prstGeom>
          <a:gradFill flip="none" rotWithShape="1">
            <a:gsLst>
              <a:gs pos="24000">
                <a:srgbClr val="4472C4">
                  <a:lumMod val="5000"/>
                  <a:lumOff val="95000"/>
                </a:srgbClr>
              </a:gs>
              <a:gs pos="87000">
                <a:sysClr val="window" lastClr="FFFFFF">
                  <a:lumMod val="85000"/>
                </a:sysClr>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8" name="Trapezoid 97">
            <a:extLst>
              <a:ext uri="{FF2B5EF4-FFF2-40B4-BE49-F238E27FC236}">
                <a16:creationId xmlns:a16="http://schemas.microsoft.com/office/drawing/2014/main" id="{405FD1B8-4783-462F-83CE-1575F10BA7A6}"/>
              </a:ext>
            </a:extLst>
          </p:cNvPr>
          <p:cNvSpPr/>
          <p:nvPr/>
        </p:nvSpPr>
        <p:spPr>
          <a:xfrm rot="5400000">
            <a:off x="6475466" y="3467417"/>
            <a:ext cx="787791" cy="1041009"/>
          </a:xfrm>
          <a:prstGeom prst="trapezoid">
            <a:avLst>
              <a:gd name="adj" fmla="val 46622"/>
            </a:avLst>
          </a:prstGeom>
          <a:gradFill flip="none" rotWithShape="1">
            <a:gsLst>
              <a:gs pos="0">
                <a:srgbClr val="E2C299"/>
              </a:gs>
              <a:gs pos="56000">
                <a:srgbClr val="E2C299"/>
              </a:gs>
              <a:gs pos="71000">
                <a:srgbClr val="B88973"/>
              </a:gs>
            </a:gsLst>
            <a:lin ang="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9" name="Trapezoid 98">
            <a:extLst>
              <a:ext uri="{FF2B5EF4-FFF2-40B4-BE49-F238E27FC236}">
                <a16:creationId xmlns:a16="http://schemas.microsoft.com/office/drawing/2014/main" id="{5563C588-B530-4BC6-8C8A-387DA6F334E3}"/>
              </a:ext>
            </a:extLst>
          </p:cNvPr>
          <p:cNvSpPr/>
          <p:nvPr/>
        </p:nvSpPr>
        <p:spPr>
          <a:xfrm rot="5400000">
            <a:off x="7052518" y="3803563"/>
            <a:ext cx="312138" cy="368718"/>
          </a:xfrm>
          <a:prstGeom prst="trapezoid">
            <a:avLst>
              <a:gd name="adj" fmla="val 43663"/>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0" name="Rectangle 99">
            <a:extLst>
              <a:ext uri="{FF2B5EF4-FFF2-40B4-BE49-F238E27FC236}">
                <a16:creationId xmlns:a16="http://schemas.microsoft.com/office/drawing/2014/main" id="{A9E2EE93-0A5C-49E1-8EE4-FDEB7BBCE325}"/>
              </a:ext>
            </a:extLst>
          </p:cNvPr>
          <p:cNvSpPr/>
          <p:nvPr/>
        </p:nvSpPr>
        <p:spPr>
          <a:xfrm>
            <a:off x="6128344" y="3594025"/>
            <a:ext cx="220513" cy="787790"/>
          </a:xfrm>
          <a:prstGeom prst="rect">
            <a:avLst/>
          </a:prstGeom>
          <a:gradFill flip="none" rotWithShape="1">
            <a:gsLst>
              <a:gs pos="43000">
                <a:srgbClr val="FFFF00"/>
              </a:gs>
              <a:gs pos="25000">
                <a:srgbClr val="FF9900"/>
              </a:gs>
              <a:gs pos="13000">
                <a:srgbClr val="FFFF00"/>
              </a:gs>
              <a:gs pos="90000">
                <a:srgbClr val="FFFF00"/>
              </a:gs>
              <a:gs pos="71000">
                <a:srgbClr val="FFFF00"/>
              </a:gs>
              <a:gs pos="82000">
                <a:srgbClr val="FF9900"/>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1" name="Rectangle 100">
            <a:extLst>
              <a:ext uri="{FF2B5EF4-FFF2-40B4-BE49-F238E27FC236}">
                <a16:creationId xmlns:a16="http://schemas.microsoft.com/office/drawing/2014/main" id="{3D159AFE-6E35-43BA-9DA2-6B8D0C0FC553}"/>
              </a:ext>
            </a:extLst>
          </p:cNvPr>
          <p:cNvSpPr/>
          <p:nvPr/>
        </p:nvSpPr>
        <p:spPr>
          <a:xfrm>
            <a:off x="5857231" y="3594025"/>
            <a:ext cx="266235" cy="787790"/>
          </a:xfrm>
          <a:prstGeom prst="rect">
            <a:avLst/>
          </a:prstGeom>
          <a:gradFill flip="none" rotWithShape="1">
            <a:gsLst>
              <a:gs pos="43000">
                <a:srgbClr val="FF3300"/>
              </a:gs>
              <a:gs pos="25000">
                <a:srgbClr val="9A0000"/>
              </a:gs>
              <a:gs pos="13000">
                <a:srgbClr val="FF3300"/>
              </a:gs>
              <a:gs pos="90000">
                <a:srgbClr val="FF3300"/>
              </a:gs>
              <a:gs pos="71000">
                <a:srgbClr val="FF3300"/>
              </a:gs>
              <a:gs pos="82000">
                <a:srgbClr val="9A0000"/>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2" name="Rectangle 101">
            <a:extLst>
              <a:ext uri="{FF2B5EF4-FFF2-40B4-BE49-F238E27FC236}">
                <a16:creationId xmlns:a16="http://schemas.microsoft.com/office/drawing/2014/main" id="{1681C991-6F97-4A4C-8FB2-64FBA0B2FC60}"/>
              </a:ext>
            </a:extLst>
          </p:cNvPr>
          <p:cNvSpPr/>
          <p:nvPr/>
        </p:nvSpPr>
        <p:spPr>
          <a:xfrm>
            <a:off x="5588557" y="3594025"/>
            <a:ext cx="266235" cy="787790"/>
          </a:xfrm>
          <a:prstGeom prst="rect">
            <a:avLst/>
          </a:prstGeom>
          <a:gradFill flip="none" rotWithShape="1">
            <a:gsLst>
              <a:gs pos="43000">
                <a:schemeClr val="accent5">
                  <a:lumMod val="75000"/>
                </a:schemeClr>
              </a:gs>
              <a:gs pos="25000">
                <a:srgbClr val="006666"/>
              </a:gs>
              <a:gs pos="13000">
                <a:schemeClr val="accent5">
                  <a:lumMod val="75000"/>
                </a:schemeClr>
              </a:gs>
              <a:gs pos="92000">
                <a:schemeClr val="accent5">
                  <a:lumMod val="75000"/>
                </a:schemeClr>
              </a:gs>
              <a:gs pos="71000">
                <a:schemeClr val="accent5">
                  <a:lumMod val="75000"/>
                </a:schemeClr>
              </a:gs>
              <a:gs pos="82000">
                <a:srgbClr val="006666"/>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3" name="Rectangle 102">
            <a:extLst>
              <a:ext uri="{FF2B5EF4-FFF2-40B4-BE49-F238E27FC236}">
                <a16:creationId xmlns:a16="http://schemas.microsoft.com/office/drawing/2014/main" id="{A47171B7-687A-4428-A83C-9F7166E8F4BF}"/>
              </a:ext>
            </a:extLst>
          </p:cNvPr>
          <p:cNvSpPr/>
          <p:nvPr/>
        </p:nvSpPr>
        <p:spPr>
          <a:xfrm>
            <a:off x="1703278" y="3594027"/>
            <a:ext cx="220513" cy="787790"/>
          </a:xfrm>
          <a:prstGeom prst="rect">
            <a:avLst/>
          </a:prstGeom>
          <a:gradFill flip="none" rotWithShape="1">
            <a:gsLst>
              <a:gs pos="43000">
                <a:srgbClr val="FF00FF"/>
              </a:gs>
              <a:gs pos="25000">
                <a:srgbClr val="660066"/>
              </a:gs>
              <a:gs pos="13000">
                <a:srgbClr val="FF00FF"/>
              </a:gs>
              <a:gs pos="90000">
                <a:srgbClr val="FF00FF"/>
              </a:gs>
              <a:gs pos="71000">
                <a:srgbClr val="FF00FF"/>
              </a:gs>
              <a:gs pos="82000">
                <a:srgbClr val="660066"/>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4" name="Rectangle 103">
            <a:extLst>
              <a:ext uri="{FF2B5EF4-FFF2-40B4-BE49-F238E27FC236}">
                <a16:creationId xmlns:a16="http://schemas.microsoft.com/office/drawing/2014/main" id="{D945C956-992F-4183-B6D7-EDACAEE46441}"/>
              </a:ext>
            </a:extLst>
          </p:cNvPr>
          <p:cNvSpPr/>
          <p:nvPr/>
        </p:nvSpPr>
        <p:spPr>
          <a:xfrm>
            <a:off x="1446453" y="3594027"/>
            <a:ext cx="266235" cy="787790"/>
          </a:xfrm>
          <a:prstGeom prst="rect">
            <a:avLst/>
          </a:prstGeom>
          <a:gradFill flip="none" rotWithShape="1">
            <a:gsLst>
              <a:gs pos="43000">
                <a:srgbClr val="0066CC"/>
              </a:gs>
              <a:gs pos="25000">
                <a:srgbClr val="000099"/>
              </a:gs>
              <a:gs pos="13000">
                <a:srgbClr val="0066CC"/>
              </a:gs>
              <a:gs pos="90000">
                <a:srgbClr val="0066CC"/>
              </a:gs>
              <a:gs pos="71000">
                <a:srgbClr val="0066CC"/>
              </a:gs>
              <a:gs pos="82000">
                <a:srgbClr val="000099"/>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5" name="Rectangle 104">
            <a:extLst>
              <a:ext uri="{FF2B5EF4-FFF2-40B4-BE49-F238E27FC236}">
                <a16:creationId xmlns:a16="http://schemas.microsoft.com/office/drawing/2014/main" id="{096B4BFF-40D2-4F2E-89A5-9A01FD2F0C6E}"/>
              </a:ext>
            </a:extLst>
          </p:cNvPr>
          <p:cNvSpPr/>
          <p:nvPr/>
        </p:nvSpPr>
        <p:spPr>
          <a:xfrm>
            <a:off x="1177779" y="3594027"/>
            <a:ext cx="266235" cy="787790"/>
          </a:xfrm>
          <a:prstGeom prst="rect">
            <a:avLst/>
          </a:prstGeom>
          <a:gradFill flip="none" rotWithShape="1">
            <a:gsLst>
              <a:gs pos="47000">
                <a:srgbClr val="4A8522"/>
              </a:gs>
              <a:gs pos="25000">
                <a:srgbClr val="00CC00"/>
              </a:gs>
              <a:gs pos="13000">
                <a:srgbClr val="4A8522"/>
              </a:gs>
              <a:gs pos="90000">
                <a:srgbClr val="4A8522"/>
              </a:gs>
              <a:gs pos="71000">
                <a:srgbClr val="4A8522"/>
              </a:gs>
              <a:gs pos="82000">
                <a:srgbClr val="00CC00"/>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6" name="Rectangle 105">
            <a:extLst>
              <a:ext uri="{FF2B5EF4-FFF2-40B4-BE49-F238E27FC236}">
                <a16:creationId xmlns:a16="http://schemas.microsoft.com/office/drawing/2014/main" id="{3202C099-37E6-4784-9BBC-AC8D9BB9741F}"/>
              </a:ext>
            </a:extLst>
          </p:cNvPr>
          <p:cNvSpPr/>
          <p:nvPr/>
        </p:nvSpPr>
        <p:spPr>
          <a:xfrm>
            <a:off x="5851578" y="4381815"/>
            <a:ext cx="266235" cy="1463040"/>
          </a:xfrm>
          <a:prstGeom prst="rect">
            <a:avLst/>
          </a:prstGeom>
          <a:solidFill>
            <a:srgbClr val="FF33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7" name="Rectangle 106">
            <a:extLst>
              <a:ext uri="{FF2B5EF4-FFF2-40B4-BE49-F238E27FC236}">
                <a16:creationId xmlns:a16="http://schemas.microsoft.com/office/drawing/2014/main" id="{0AA0693A-3D19-49F8-B4C3-74B74C399A13}"/>
              </a:ext>
            </a:extLst>
          </p:cNvPr>
          <p:cNvSpPr/>
          <p:nvPr/>
        </p:nvSpPr>
        <p:spPr>
          <a:xfrm>
            <a:off x="5590995" y="2150231"/>
            <a:ext cx="266235" cy="1463040"/>
          </a:xfrm>
          <a:prstGeom prst="rect">
            <a:avLst/>
          </a:prstGeom>
          <a:solidFill>
            <a:schemeClr val="accent5">
              <a:lumMod val="7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8" name="Rectangle 107">
            <a:extLst>
              <a:ext uri="{FF2B5EF4-FFF2-40B4-BE49-F238E27FC236}">
                <a16:creationId xmlns:a16="http://schemas.microsoft.com/office/drawing/2014/main" id="{AA588FAA-A93B-4289-96FA-A95C543757C3}"/>
              </a:ext>
            </a:extLst>
          </p:cNvPr>
          <p:cNvSpPr/>
          <p:nvPr/>
        </p:nvSpPr>
        <p:spPr>
          <a:xfrm>
            <a:off x="1443373" y="4381815"/>
            <a:ext cx="266235" cy="1463040"/>
          </a:xfrm>
          <a:prstGeom prst="rect">
            <a:avLst/>
          </a:prstGeom>
          <a:solidFill>
            <a:srgbClr val="0066C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9" name="Rectangle 108">
            <a:extLst>
              <a:ext uri="{FF2B5EF4-FFF2-40B4-BE49-F238E27FC236}">
                <a16:creationId xmlns:a16="http://schemas.microsoft.com/office/drawing/2014/main" id="{C3FFFFB4-3529-4443-B99F-D7ACB4B5010E}"/>
              </a:ext>
            </a:extLst>
          </p:cNvPr>
          <p:cNvSpPr/>
          <p:nvPr/>
        </p:nvSpPr>
        <p:spPr>
          <a:xfrm>
            <a:off x="1187037" y="2150231"/>
            <a:ext cx="266235" cy="1463040"/>
          </a:xfrm>
          <a:prstGeom prst="rect">
            <a:avLst/>
          </a:prstGeom>
          <a:solidFill>
            <a:srgbClr val="00B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0" name="Oval 109">
            <a:extLst>
              <a:ext uri="{FF2B5EF4-FFF2-40B4-BE49-F238E27FC236}">
                <a16:creationId xmlns:a16="http://schemas.microsoft.com/office/drawing/2014/main" id="{39C6EDD3-1239-4FB5-B953-4A53ACA2AB31}"/>
              </a:ext>
            </a:extLst>
          </p:cNvPr>
          <p:cNvSpPr/>
          <p:nvPr/>
        </p:nvSpPr>
        <p:spPr>
          <a:xfrm>
            <a:off x="5643430" y="5756566"/>
            <a:ext cx="682530" cy="682530"/>
          </a:xfrm>
          <a:prstGeom prst="ellipse">
            <a:avLst/>
          </a:prstGeom>
          <a:solidFill>
            <a:srgbClr val="FF33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D</a:t>
            </a:r>
          </a:p>
        </p:txBody>
      </p:sp>
      <p:sp>
        <p:nvSpPr>
          <p:cNvPr id="111" name="Oval 110">
            <a:extLst>
              <a:ext uri="{FF2B5EF4-FFF2-40B4-BE49-F238E27FC236}">
                <a16:creationId xmlns:a16="http://schemas.microsoft.com/office/drawing/2014/main" id="{24B67A32-FA1F-4537-9068-234FB458EC0F}"/>
              </a:ext>
            </a:extLst>
          </p:cNvPr>
          <p:cNvSpPr/>
          <p:nvPr/>
        </p:nvSpPr>
        <p:spPr>
          <a:xfrm>
            <a:off x="5380409" y="1536742"/>
            <a:ext cx="682530" cy="682530"/>
          </a:xfrm>
          <a:prstGeom prst="ellipse">
            <a:avLst/>
          </a:prstGeom>
          <a:solidFill>
            <a:schemeClr val="accent5">
              <a:lumMod val="7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B</a:t>
            </a:r>
          </a:p>
        </p:txBody>
      </p:sp>
      <p:sp>
        <p:nvSpPr>
          <p:cNvPr id="112" name="Oval 111">
            <a:extLst>
              <a:ext uri="{FF2B5EF4-FFF2-40B4-BE49-F238E27FC236}">
                <a16:creationId xmlns:a16="http://schemas.microsoft.com/office/drawing/2014/main" id="{F86D9A3A-85C6-4A82-9A34-B33BBE66AEF7}"/>
              </a:ext>
            </a:extLst>
          </p:cNvPr>
          <p:cNvSpPr/>
          <p:nvPr/>
        </p:nvSpPr>
        <p:spPr>
          <a:xfrm>
            <a:off x="969631" y="1536742"/>
            <a:ext cx="682530" cy="682530"/>
          </a:xfrm>
          <a:prstGeom prst="ellipse">
            <a:avLst/>
          </a:prstGeom>
          <a:solidFill>
            <a:srgbClr val="00B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A</a:t>
            </a:r>
          </a:p>
        </p:txBody>
      </p:sp>
      <p:sp>
        <p:nvSpPr>
          <p:cNvPr id="113" name="Oval 112">
            <a:extLst>
              <a:ext uri="{FF2B5EF4-FFF2-40B4-BE49-F238E27FC236}">
                <a16:creationId xmlns:a16="http://schemas.microsoft.com/office/drawing/2014/main" id="{A9F23793-6BC4-42D0-B7F2-360468F254B2}"/>
              </a:ext>
            </a:extLst>
          </p:cNvPr>
          <p:cNvSpPr/>
          <p:nvPr/>
        </p:nvSpPr>
        <p:spPr>
          <a:xfrm>
            <a:off x="1233924" y="5756566"/>
            <a:ext cx="682530" cy="682530"/>
          </a:xfrm>
          <a:prstGeom prst="ellipse">
            <a:avLst/>
          </a:prstGeom>
          <a:solidFill>
            <a:srgbClr val="0066C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C</a:t>
            </a:r>
          </a:p>
        </p:txBody>
      </p:sp>
      <p:sp>
        <p:nvSpPr>
          <p:cNvPr id="114" name="TextBox 113">
            <a:extLst>
              <a:ext uri="{FF2B5EF4-FFF2-40B4-BE49-F238E27FC236}">
                <a16:creationId xmlns:a16="http://schemas.microsoft.com/office/drawing/2014/main" id="{1137A786-0D63-440E-A338-4729A8F4946C}"/>
              </a:ext>
            </a:extLst>
          </p:cNvPr>
          <p:cNvSpPr txBox="1"/>
          <p:nvPr/>
        </p:nvSpPr>
        <p:spPr>
          <a:xfrm>
            <a:off x="1906319" y="3848288"/>
            <a:ext cx="3679799" cy="338554"/>
          </a:xfrm>
          <a:prstGeom prst="rect">
            <a:avLst/>
          </a:prstGeom>
          <a:noFill/>
        </p:spPr>
        <p:txBody>
          <a:bodyPr wrap="square" rtlCol="0">
            <a:spAutoFit/>
          </a:bodyPr>
          <a:lstStyle/>
          <a:p>
            <a:pPr algn="ctr" defTabSz="914400"/>
            <a:r>
              <a:rPr lang="en-US" sz="1600" b="1" dirty="0">
                <a:latin typeface="Century Gothic" panose="020B0502020202020204" pitchFamily="34" charset="0"/>
              </a:rPr>
              <a:t>QUESTION 09</a:t>
            </a:r>
          </a:p>
        </p:txBody>
      </p:sp>
      <p:sp>
        <p:nvSpPr>
          <p:cNvPr id="2" name="TextBox 1">
            <a:extLst>
              <a:ext uri="{FF2B5EF4-FFF2-40B4-BE49-F238E27FC236}">
                <a16:creationId xmlns:a16="http://schemas.microsoft.com/office/drawing/2014/main" id="{25BA4126-A7A6-4C5C-9DC9-2B648E0A8D26}"/>
              </a:ext>
            </a:extLst>
          </p:cNvPr>
          <p:cNvSpPr txBox="1"/>
          <p:nvPr/>
        </p:nvSpPr>
        <p:spPr>
          <a:xfrm>
            <a:off x="63746" y="35463"/>
            <a:ext cx="9074600" cy="954107"/>
          </a:xfrm>
          <a:prstGeom prst="rect">
            <a:avLst/>
          </a:prstGeom>
          <a:noFill/>
        </p:spPr>
        <p:txBody>
          <a:bodyPr wrap="none" rtlCol="0">
            <a:spAutoFit/>
          </a:bodyPr>
          <a:lstStyle/>
          <a:p>
            <a:r>
              <a:rPr lang="en-US" sz="2800" dirty="0"/>
              <a:t>According to this surah, relationship with Allah is incomplete </a:t>
            </a:r>
            <a:br>
              <a:rPr lang="en-US" sz="2800" dirty="0"/>
            </a:br>
            <a:r>
              <a:rPr lang="en-US" sz="2800" dirty="0"/>
              <a:t>without a good relationship with …..</a:t>
            </a:r>
          </a:p>
        </p:txBody>
      </p:sp>
      <p:sp>
        <p:nvSpPr>
          <p:cNvPr id="5" name="TextBox 4">
            <a:extLst>
              <a:ext uri="{FF2B5EF4-FFF2-40B4-BE49-F238E27FC236}">
                <a16:creationId xmlns:a16="http://schemas.microsoft.com/office/drawing/2014/main" id="{D7ED79A0-92A4-4681-A9E7-B194DB501CDD}"/>
              </a:ext>
            </a:extLst>
          </p:cNvPr>
          <p:cNvSpPr txBox="1"/>
          <p:nvPr/>
        </p:nvSpPr>
        <p:spPr>
          <a:xfrm>
            <a:off x="1582265" y="2267889"/>
            <a:ext cx="1494640" cy="523220"/>
          </a:xfrm>
          <a:prstGeom prst="rect">
            <a:avLst/>
          </a:prstGeom>
          <a:noFill/>
        </p:spPr>
        <p:txBody>
          <a:bodyPr wrap="none" rtlCol="0">
            <a:spAutoFit/>
          </a:bodyPr>
          <a:lstStyle/>
          <a:p>
            <a:r>
              <a:rPr lang="en-US" sz="2800" dirty="0"/>
              <a:t>Prophets</a:t>
            </a:r>
          </a:p>
        </p:txBody>
      </p:sp>
      <p:sp>
        <p:nvSpPr>
          <p:cNvPr id="43" name="TextBox 42">
            <a:extLst>
              <a:ext uri="{FF2B5EF4-FFF2-40B4-BE49-F238E27FC236}">
                <a16:creationId xmlns:a16="http://schemas.microsoft.com/office/drawing/2014/main" id="{35E5A7BA-8E71-4F25-A6AC-250B85A70FB1}"/>
              </a:ext>
            </a:extLst>
          </p:cNvPr>
          <p:cNvSpPr txBox="1"/>
          <p:nvPr/>
        </p:nvSpPr>
        <p:spPr>
          <a:xfrm>
            <a:off x="1844340" y="4655598"/>
            <a:ext cx="1481175" cy="523220"/>
          </a:xfrm>
          <a:prstGeom prst="rect">
            <a:avLst/>
          </a:prstGeom>
          <a:noFill/>
        </p:spPr>
        <p:txBody>
          <a:bodyPr wrap="none" rtlCol="0">
            <a:spAutoFit/>
          </a:bodyPr>
          <a:lstStyle/>
          <a:p>
            <a:r>
              <a:rPr lang="en-US" sz="2800" dirty="0"/>
              <a:t>Relatives</a:t>
            </a:r>
          </a:p>
        </p:txBody>
      </p:sp>
      <p:sp>
        <p:nvSpPr>
          <p:cNvPr id="44" name="TextBox 43">
            <a:extLst>
              <a:ext uri="{FF2B5EF4-FFF2-40B4-BE49-F238E27FC236}">
                <a16:creationId xmlns:a16="http://schemas.microsoft.com/office/drawing/2014/main" id="{15B504DF-39C7-423F-8B43-501FBE83199D}"/>
              </a:ext>
            </a:extLst>
          </p:cNvPr>
          <p:cNvSpPr txBox="1"/>
          <p:nvPr/>
        </p:nvSpPr>
        <p:spPr>
          <a:xfrm>
            <a:off x="6245540" y="4558684"/>
            <a:ext cx="2348015" cy="523220"/>
          </a:xfrm>
          <a:prstGeom prst="rect">
            <a:avLst/>
          </a:prstGeom>
          <a:noFill/>
        </p:spPr>
        <p:txBody>
          <a:bodyPr wrap="none" rtlCol="0">
            <a:spAutoFit/>
          </a:bodyPr>
          <a:lstStyle/>
          <a:p>
            <a:r>
              <a:rPr lang="en-US" sz="2800" dirty="0"/>
              <a:t>The fellowmen</a:t>
            </a:r>
          </a:p>
        </p:txBody>
      </p:sp>
      <p:sp>
        <p:nvSpPr>
          <p:cNvPr id="45" name="TextBox 44">
            <a:extLst>
              <a:ext uri="{FF2B5EF4-FFF2-40B4-BE49-F238E27FC236}">
                <a16:creationId xmlns:a16="http://schemas.microsoft.com/office/drawing/2014/main" id="{1F2E59A3-876E-4E6C-A298-F56B4F00BC1F}"/>
              </a:ext>
            </a:extLst>
          </p:cNvPr>
          <p:cNvSpPr txBox="1"/>
          <p:nvPr/>
        </p:nvSpPr>
        <p:spPr>
          <a:xfrm>
            <a:off x="5951029" y="2211941"/>
            <a:ext cx="1148328" cy="523220"/>
          </a:xfrm>
          <a:prstGeom prst="rect">
            <a:avLst/>
          </a:prstGeom>
          <a:noFill/>
        </p:spPr>
        <p:txBody>
          <a:bodyPr wrap="none" rtlCol="0">
            <a:spAutoFit/>
          </a:bodyPr>
          <a:lstStyle/>
          <a:p>
            <a:r>
              <a:rPr lang="en-US" sz="2800" dirty="0"/>
              <a:t>Angels</a:t>
            </a:r>
          </a:p>
        </p:txBody>
      </p:sp>
      <p:pic>
        <p:nvPicPr>
          <p:cNvPr id="33" name="Picture 4" descr="Surah Al-Maun - English Translation | Quran Translate">
            <a:extLst>
              <a:ext uri="{FF2B5EF4-FFF2-40B4-BE49-F238E27FC236}">
                <a16:creationId xmlns:a16="http://schemas.microsoft.com/office/drawing/2014/main" id="{E1EF6AF2-1A3D-49DF-BBAF-B14A71C6F617}"/>
              </a:ext>
            </a:extLst>
          </p:cNvPr>
          <p:cNvPicPr>
            <a:picLocks noChangeAspect="1" noChangeArrowheads="1"/>
          </p:cNvPicPr>
          <p:nvPr/>
        </p:nvPicPr>
        <p:blipFill>
          <a:blip r:embed="rId3">
            <a:biLevel thresh="75000"/>
            <a:extLst>
              <a:ext uri="{28A0092B-C50C-407E-A947-70E740481C1C}">
                <a14:useLocalDpi xmlns:a14="http://schemas.microsoft.com/office/drawing/2010/main" val="0"/>
              </a:ext>
            </a:extLst>
          </a:blip>
          <a:srcRect/>
          <a:stretch>
            <a:fillRect/>
          </a:stretch>
        </p:blipFill>
        <p:spPr bwMode="auto">
          <a:xfrm>
            <a:off x="6429868" y="5892765"/>
            <a:ext cx="1188720" cy="410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754192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1+#ppt_w/2"/>
                                          </p:val>
                                        </p:tav>
                                        <p:tav tm="100000">
                                          <p:val>
                                            <p:strVal val="#ppt_x"/>
                                          </p:val>
                                        </p:tav>
                                      </p:tavLst>
                                    </p:anim>
                                    <p:anim calcmode="lin" valueType="num">
                                      <p:cBhvr additive="base">
                                        <p:cTn id="8" dur="5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459C9D9C-0AD9-450A-868C-2334710A94CF}"/>
              </a:ext>
            </a:extLst>
          </p:cNvPr>
          <p:cNvSpPr/>
          <p:nvPr/>
        </p:nvSpPr>
        <p:spPr>
          <a:xfrm>
            <a:off x="2286" y="0"/>
            <a:ext cx="9141714" cy="6856718"/>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1" name="Freeform: Shape 90">
            <a:extLst>
              <a:ext uri="{FF2B5EF4-FFF2-40B4-BE49-F238E27FC236}">
                <a16:creationId xmlns:a16="http://schemas.microsoft.com/office/drawing/2014/main" id="{1EB4E669-66B7-4CB3-8861-93EC4B75E750}"/>
              </a:ext>
            </a:extLst>
          </p:cNvPr>
          <p:cNvSpPr/>
          <p:nvPr/>
        </p:nvSpPr>
        <p:spPr>
          <a:xfrm flipV="1">
            <a:off x="627608" y="1488125"/>
            <a:ext cx="721080" cy="2218191"/>
          </a:xfrm>
          <a:custGeom>
            <a:avLst/>
            <a:gdLst>
              <a:gd name="connsiteX0" fmla="*/ 209449 w 682530"/>
              <a:gd name="connsiteY0" fmla="*/ 0 h 2346037"/>
              <a:gd name="connsiteX1" fmla="*/ 475684 w 682530"/>
              <a:gd name="connsiteY1" fmla="*/ 0 h 2346037"/>
              <a:gd name="connsiteX2" fmla="*/ 475684 w 682530"/>
              <a:gd name="connsiteY2" fmla="*/ 1691185 h 2346037"/>
              <a:gd name="connsiteX3" fmla="*/ 532069 w 682530"/>
              <a:gd name="connsiteY3" fmla="*/ 1721790 h 2346037"/>
              <a:gd name="connsiteX4" fmla="*/ 682530 w 682530"/>
              <a:gd name="connsiteY4" fmla="*/ 2004772 h 2346037"/>
              <a:gd name="connsiteX5" fmla="*/ 341265 w 682530"/>
              <a:gd name="connsiteY5" fmla="*/ 2346037 h 2346037"/>
              <a:gd name="connsiteX6" fmla="*/ 0 w 682530"/>
              <a:gd name="connsiteY6" fmla="*/ 2004772 h 2346037"/>
              <a:gd name="connsiteX7" fmla="*/ 208429 w 682530"/>
              <a:gd name="connsiteY7" fmla="*/ 1690326 h 2346037"/>
              <a:gd name="connsiteX8" fmla="*/ 209449 w 682530"/>
              <a:gd name="connsiteY8" fmla="*/ 1690120 h 2346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2530" h="2346037">
                <a:moveTo>
                  <a:pt x="209449" y="0"/>
                </a:moveTo>
                <a:lnTo>
                  <a:pt x="475684" y="0"/>
                </a:lnTo>
                <a:lnTo>
                  <a:pt x="475684" y="1691185"/>
                </a:lnTo>
                <a:lnTo>
                  <a:pt x="532069" y="1721790"/>
                </a:lnTo>
                <a:cubicBezTo>
                  <a:pt x="622846" y="1783118"/>
                  <a:pt x="682530" y="1886975"/>
                  <a:pt x="682530" y="2004772"/>
                </a:cubicBezTo>
                <a:cubicBezTo>
                  <a:pt x="682530" y="2193247"/>
                  <a:pt x="529740" y="2346037"/>
                  <a:pt x="341265" y="2346037"/>
                </a:cubicBezTo>
                <a:cubicBezTo>
                  <a:pt x="152790" y="2346037"/>
                  <a:pt x="0" y="2193247"/>
                  <a:pt x="0" y="2004772"/>
                </a:cubicBezTo>
                <a:cubicBezTo>
                  <a:pt x="0" y="1863416"/>
                  <a:pt x="85944" y="1742133"/>
                  <a:pt x="208429" y="1690326"/>
                </a:cubicBezTo>
                <a:lnTo>
                  <a:pt x="209449" y="1690120"/>
                </a:lnTo>
                <a:close/>
              </a:path>
            </a:pathLst>
          </a:custGeom>
          <a:solidFill>
            <a:sysClr val="windowText" lastClr="000000">
              <a:alpha val="14000"/>
            </a:sysClr>
          </a:solidFill>
          <a:ln w="12700" cap="flat" cmpd="sng" algn="ctr">
            <a:noFill/>
            <a:prstDash val="solid"/>
            <a:miter lim="800000"/>
          </a:ln>
          <a:effectLst>
            <a:softEdge rad="50800"/>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2" name="Freeform: Shape 91">
            <a:extLst>
              <a:ext uri="{FF2B5EF4-FFF2-40B4-BE49-F238E27FC236}">
                <a16:creationId xmlns:a16="http://schemas.microsoft.com/office/drawing/2014/main" id="{FCFACE98-235F-421C-81E8-99322C022D41}"/>
              </a:ext>
            </a:extLst>
          </p:cNvPr>
          <p:cNvSpPr/>
          <p:nvPr/>
        </p:nvSpPr>
        <p:spPr>
          <a:xfrm flipV="1">
            <a:off x="4969569" y="1431980"/>
            <a:ext cx="721080" cy="2218191"/>
          </a:xfrm>
          <a:custGeom>
            <a:avLst/>
            <a:gdLst>
              <a:gd name="connsiteX0" fmla="*/ 209449 w 682530"/>
              <a:gd name="connsiteY0" fmla="*/ 0 h 2346037"/>
              <a:gd name="connsiteX1" fmla="*/ 475684 w 682530"/>
              <a:gd name="connsiteY1" fmla="*/ 0 h 2346037"/>
              <a:gd name="connsiteX2" fmla="*/ 475684 w 682530"/>
              <a:gd name="connsiteY2" fmla="*/ 1691185 h 2346037"/>
              <a:gd name="connsiteX3" fmla="*/ 532069 w 682530"/>
              <a:gd name="connsiteY3" fmla="*/ 1721790 h 2346037"/>
              <a:gd name="connsiteX4" fmla="*/ 682530 w 682530"/>
              <a:gd name="connsiteY4" fmla="*/ 2004772 h 2346037"/>
              <a:gd name="connsiteX5" fmla="*/ 341265 w 682530"/>
              <a:gd name="connsiteY5" fmla="*/ 2346037 h 2346037"/>
              <a:gd name="connsiteX6" fmla="*/ 0 w 682530"/>
              <a:gd name="connsiteY6" fmla="*/ 2004772 h 2346037"/>
              <a:gd name="connsiteX7" fmla="*/ 208429 w 682530"/>
              <a:gd name="connsiteY7" fmla="*/ 1690326 h 2346037"/>
              <a:gd name="connsiteX8" fmla="*/ 209449 w 682530"/>
              <a:gd name="connsiteY8" fmla="*/ 1690120 h 2346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2530" h="2346037">
                <a:moveTo>
                  <a:pt x="209449" y="0"/>
                </a:moveTo>
                <a:lnTo>
                  <a:pt x="475684" y="0"/>
                </a:lnTo>
                <a:lnTo>
                  <a:pt x="475684" y="1691185"/>
                </a:lnTo>
                <a:lnTo>
                  <a:pt x="532069" y="1721790"/>
                </a:lnTo>
                <a:cubicBezTo>
                  <a:pt x="622846" y="1783118"/>
                  <a:pt x="682530" y="1886975"/>
                  <a:pt x="682530" y="2004772"/>
                </a:cubicBezTo>
                <a:cubicBezTo>
                  <a:pt x="682530" y="2193247"/>
                  <a:pt x="529740" y="2346037"/>
                  <a:pt x="341265" y="2346037"/>
                </a:cubicBezTo>
                <a:cubicBezTo>
                  <a:pt x="152790" y="2346037"/>
                  <a:pt x="0" y="2193247"/>
                  <a:pt x="0" y="2004772"/>
                </a:cubicBezTo>
                <a:cubicBezTo>
                  <a:pt x="0" y="1863416"/>
                  <a:pt x="85944" y="1742133"/>
                  <a:pt x="208429" y="1690326"/>
                </a:cubicBezTo>
                <a:lnTo>
                  <a:pt x="209449" y="1690120"/>
                </a:lnTo>
                <a:close/>
              </a:path>
            </a:pathLst>
          </a:custGeom>
          <a:solidFill>
            <a:sysClr val="windowText" lastClr="000000">
              <a:alpha val="14000"/>
            </a:sysClr>
          </a:solidFill>
          <a:ln w="12700" cap="flat" cmpd="sng" algn="ctr">
            <a:noFill/>
            <a:prstDash val="solid"/>
            <a:miter lim="800000"/>
          </a:ln>
          <a:effectLst>
            <a:softEdge rad="50800"/>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3" name="Freeform: Shape 92">
            <a:extLst>
              <a:ext uri="{FF2B5EF4-FFF2-40B4-BE49-F238E27FC236}">
                <a16:creationId xmlns:a16="http://schemas.microsoft.com/office/drawing/2014/main" id="{07196FBA-EDB4-4E29-86EB-F1CC88CC0217}"/>
              </a:ext>
            </a:extLst>
          </p:cNvPr>
          <p:cNvSpPr/>
          <p:nvPr/>
        </p:nvSpPr>
        <p:spPr>
          <a:xfrm>
            <a:off x="912353" y="4367766"/>
            <a:ext cx="721080" cy="2218191"/>
          </a:xfrm>
          <a:custGeom>
            <a:avLst/>
            <a:gdLst>
              <a:gd name="connsiteX0" fmla="*/ 209449 w 682530"/>
              <a:gd name="connsiteY0" fmla="*/ 0 h 2346037"/>
              <a:gd name="connsiteX1" fmla="*/ 475684 w 682530"/>
              <a:gd name="connsiteY1" fmla="*/ 0 h 2346037"/>
              <a:gd name="connsiteX2" fmla="*/ 475684 w 682530"/>
              <a:gd name="connsiteY2" fmla="*/ 1691185 h 2346037"/>
              <a:gd name="connsiteX3" fmla="*/ 532069 w 682530"/>
              <a:gd name="connsiteY3" fmla="*/ 1721790 h 2346037"/>
              <a:gd name="connsiteX4" fmla="*/ 682530 w 682530"/>
              <a:gd name="connsiteY4" fmla="*/ 2004772 h 2346037"/>
              <a:gd name="connsiteX5" fmla="*/ 341265 w 682530"/>
              <a:gd name="connsiteY5" fmla="*/ 2346037 h 2346037"/>
              <a:gd name="connsiteX6" fmla="*/ 0 w 682530"/>
              <a:gd name="connsiteY6" fmla="*/ 2004772 h 2346037"/>
              <a:gd name="connsiteX7" fmla="*/ 208429 w 682530"/>
              <a:gd name="connsiteY7" fmla="*/ 1690326 h 2346037"/>
              <a:gd name="connsiteX8" fmla="*/ 209449 w 682530"/>
              <a:gd name="connsiteY8" fmla="*/ 1690120 h 2346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2530" h="2346037">
                <a:moveTo>
                  <a:pt x="209449" y="0"/>
                </a:moveTo>
                <a:lnTo>
                  <a:pt x="475684" y="0"/>
                </a:lnTo>
                <a:lnTo>
                  <a:pt x="475684" y="1691185"/>
                </a:lnTo>
                <a:lnTo>
                  <a:pt x="532069" y="1721790"/>
                </a:lnTo>
                <a:cubicBezTo>
                  <a:pt x="622846" y="1783118"/>
                  <a:pt x="682530" y="1886975"/>
                  <a:pt x="682530" y="2004772"/>
                </a:cubicBezTo>
                <a:cubicBezTo>
                  <a:pt x="682530" y="2193247"/>
                  <a:pt x="529740" y="2346037"/>
                  <a:pt x="341265" y="2346037"/>
                </a:cubicBezTo>
                <a:cubicBezTo>
                  <a:pt x="152790" y="2346037"/>
                  <a:pt x="0" y="2193247"/>
                  <a:pt x="0" y="2004772"/>
                </a:cubicBezTo>
                <a:cubicBezTo>
                  <a:pt x="0" y="1863416"/>
                  <a:pt x="85944" y="1742133"/>
                  <a:pt x="208429" y="1690326"/>
                </a:cubicBezTo>
                <a:lnTo>
                  <a:pt x="209449" y="1690120"/>
                </a:lnTo>
                <a:close/>
              </a:path>
            </a:pathLst>
          </a:custGeom>
          <a:solidFill>
            <a:sysClr val="windowText" lastClr="000000">
              <a:alpha val="14000"/>
            </a:sysClr>
          </a:solidFill>
          <a:ln w="12700" cap="flat" cmpd="sng" algn="ctr">
            <a:noFill/>
            <a:prstDash val="solid"/>
            <a:miter lim="800000"/>
          </a:ln>
          <a:effectLst>
            <a:softEdge rad="50800"/>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4" name="Freeform: Shape 93">
            <a:extLst>
              <a:ext uri="{FF2B5EF4-FFF2-40B4-BE49-F238E27FC236}">
                <a16:creationId xmlns:a16="http://schemas.microsoft.com/office/drawing/2014/main" id="{FC318B93-687A-4AB5-A989-E90EE456F606}"/>
              </a:ext>
            </a:extLst>
          </p:cNvPr>
          <p:cNvSpPr/>
          <p:nvPr/>
        </p:nvSpPr>
        <p:spPr>
          <a:xfrm>
            <a:off x="5316312" y="4307358"/>
            <a:ext cx="721080" cy="2218191"/>
          </a:xfrm>
          <a:custGeom>
            <a:avLst/>
            <a:gdLst>
              <a:gd name="connsiteX0" fmla="*/ 209449 w 682530"/>
              <a:gd name="connsiteY0" fmla="*/ 0 h 2346037"/>
              <a:gd name="connsiteX1" fmla="*/ 475684 w 682530"/>
              <a:gd name="connsiteY1" fmla="*/ 0 h 2346037"/>
              <a:gd name="connsiteX2" fmla="*/ 475684 w 682530"/>
              <a:gd name="connsiteY2" fmla="*/ 1691185 h 2346037"/>
              <a:gd name="connsiteX3" fmla="*/ 532069 w 682530"/>
              <a:gd name="connsiteY3" fmla="*/ 1721790 h 2346037"/>
              <a:gd name="connsiteX4" fmla="*/ 682530 w 682530"/>
              <a:gd name="connsiteY4" fmla="*/ 2004772 h 2346037"/>
              <a:gd name="connsiteX5" fmla="*/ 341265 w 682530"/>
              <a:gd name="connsiteY5" fmla="*/ 2346037 h 2346037"/>
              <a:gd name="connsiteX6" fmla="*/ 0 w 682530"/>
              <a:gd name="connsiteY6" fmla="*/ 2004772 h 2346037"/>
              <a:gd name="connsiteX7" fmla="*/ 208429 w 682530"/>
              <a:gd name="connsiteY7" fmla="*/ 1690326 h 2346037"/>
              <a:gd name="connsiteX8" fmla="*/ 209449 w 682530"/>
              <a:gd name="connsiteY8" fmla="*/ 1690120 h 2346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2530" h="2346037">
                <a:moveTo>
                  <a:pt x="209449" y="0"/>
                </a:moveTo>
                <a:lnTo>
                  <a:pt x="475684" y="0"/>
                </a:lnTo>
                <a:lnTo>
                  <a:pt x="475684" y="1691185"/>
                </a:lnTo>
                <a:lnTo>
                  <a:pt x="532069" y="1721790"/>
                </a:lnTo>
                <a:cubicBezTo>
                  <a:pt x="622846" y="1783118"/>
                  <a:pt x="682530" y="1886975"/>
                  <a:pt x="682530" y="2004772"/>
                </a:cubicBezTo>
                <a:cubicBezTo>
                  <a:pt x="682530" y="2193247"/>
                  <a:pt x="529740" y="2346037"/>
                  <a:pt x="341265" y="2346037"/>
                </a:cubicBezTo>
                <a:cubicBezTo>
                  <a:pt x="152790" y="2346037"/>
                  <a:pt x="0" y="2193247"/>
                  <a:pt x="0" y="2004772"/>
                </a:cubicBezTo>
                <a:cubicBezTo>
                  <a:pt x="0" y="1863416"/>
                  <a:pt x="85944" y="1742133"/>
                  <a:pt x="208429" y="1690326"/>
                </a:cubicBezTo>
                <a:lnTo>
                  <a:pt x="209449" y="1690120"/>
                </a:lnTo>
                <a:close/>
              </a:path>
            </a:pathLst>
          </a:custGeom>
          <a:solidFill>
            <a:sysClr val="windowText" lastClr="000000">
              <a:alpha val="14000"/>
            </a:sysClr>
          </a:solidFill>
          <a:ln w="12700" cap="flat" cmpd="sng" algn="ctr">
            <a:noFill/>
            <a:prstDash val="solid"/>
            <a:miter lim="800000"/>
          </a:ln>
          <a:effectLst>
            <a:softEdge rad="50800"/>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5" name="Rectangle: Rounded Corners 94">
            <a:extLst>
              <a:ext uri="{FF2B5EF4-FFF2-40B4-BE49-F238E27FC236}">
                <a16:creationId xmlns:a16="http://schemas.microsoft.com/office/drawing/2014/main" id="{00AF098D-0054-46F4-984A-557D57A7C1F8}"/>
              </a:ext>
            </a:extLst>
          </p:cNvPr>
          <p:cNvSpPr/>
          <p:nvPr/>
        </p:nvSpPr>
        <p:spPr>
          <a:xfrm>
            <a:off x="-142517" y="3706317"/>
            <a:ext cx="6829060" cy="1202083"/>
          </a:xfrm>
          <a:prstGeom prst="roundRect">
            <a:avLst>
              <a:gd name="adj" fmla="val 50000"/>
            </a:avLst>
          </a:prstGeom>
          <a:solidFill>
            <a:sysClr val="windowText" lastClr="000000">
              <a:alpha val="36000"/>
            </a:sysClr>
          </a:solidFill>
          <a:ln w="12700" cap="flat" cmpd="sng" algn="ctr">
            <a:noFill/>
            <a:prstDash val="solid"/>
            <a:miter lim="800000"/>
          </a:ln>
          <a:effectLst>
            <a:softEdge rad="2667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6" name="Rectangle 95">
            <a:extLst>
              <a:ext uri="{FF2B5EF4-FFF2-40B4-BE49-F238E27FC236}">
                <a16:creationId xmlns:a16="http://schemas.microsoft.com/office/drawing/2014/main" id="{BD8181F3-4B63-4E49-AFFD-0DB27C2020D7}"/>
              </a:ext>
            </a:extLst>
          </p:cNvPr>
          <p:cNvSpPr/>
          <p:nvPr/>
        </p:nvSpPr>
        <p:spPr>
          <a:xfrm>
            <a:off x="1181821" y="3594027"/>
            <a:ext cx="5167037" cy="787790"/>
          </a:xfrm>
          <a:prstGeom prst="rect">
            <a:avLst/>
          </a:prstGeom>
          <a:gradFill flip="none" rotWithShape="1">
            <a:gsLst>
              <a:gs pos="43000">
                <a:srgbClr val="FAAD2D"/>
              </a:gs>
              <a:gs pos="25000">
                <a:srgbClr val="EC9406"/>
              </a:gs>
              <a:gs pos="13000">
                <a:srgbClr val="FAAD2D"/>
              </a:gs>
              <a:gs pos="90000">
                <a:srgbClr val="FAAD2D"/>
              </a:gs>
              <a:gs pos="71000">
                <a:srgbClr val="FAAD2D"/>
              </a:gs>
              <a:gs pos="82000">
                <a:srgbClr val="EC9406"/>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7" name="Rectangle: Top Corners Rounded 96">
            <a:extLst>
              <a:ext uri="{FF2B5EF4-FFF2-40B4-BE49-F238E27FC236}">
                <a16:creationId xmlns:a16="http://schemas.microsoft.com/office/drawing/2014/main" id="{01BB221D-7B01-44B2-AB7A-81D49B5A899D}"/>
              </a:ext>
            </a:extLst>
          </p:cNvPr>
          <p:cNvSpPr/>
          <p:nvPr/>
        </p:nvSpPr>
        <p:spPr>
          <a:xfrm rot="16200000">
            <a:off x="394031" y="3594027"/>
            <a:ext cx="787790" cy="787790"/>
          </a:xfrm>
          <a:prstGeom prst="round2SameRect">
            <a:avLst>
              <a:gd name="adj1" fmla="val 50000"/>
              <a:gd name="adj2" fmla="val 0"/>
            </a:avLst>
          </a:prstGeom>
          <a:gradFill flip="none" rotWithShape="1">
            <a:gsLst>
              <a:gs pos="24000">
                <a:srgbClr val="4472C4">
                  <a:lumMod val="5000"/>
                  <a:lumOff val="95000"/>
                </a:srgbClr>
              </a:gs>
              <a:gs pos="87000">
                <a:sysClr val="window" lastClr="FFFFFF">
                  <a:lumMod val="85000"/>
                </a:sysClr>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8" name="Trapezoid 97">
            <a:extLst>
              <a:ext uri="{FF2B5EF4-FFF2-40B4-BE49-F238E27FC236}">
                <a16:creationId xmlns:a16="http://schemas.microsoft.com/office/drawing/2014/main" id="{405FD1B8-4783-462F-83CE-1575F10BA7A6}"/>
              </a:ext>
            </a:extLst>
          </p:cNvPr>
          <p:cNvSpPr/>
          <p:nvPr/>
        </p:nvSpPr>
        <p:spPr>
          <a:xfrm rot="5400000">
            <a:off x="6475466" y="3467417"/>
            <a:ext cx="787791" cy="1041009"/>
          </a:xfrm>
          <a:prstGeom prst="trapezoid">
            <a:avLst>
              <a:gd name="adj" fmla="val 46622"/>
            </a:avLst>
          </a:prstGeom>
          <a:gradFill flip="none" rotWithShape="1">
            <a:gsLst>
              <a:gs pos="0">
                <a:srgbClr val="E2C299"/>
              </a:gs>
              <a:gs pos="56000">
                <a:srgbClr val="E2C299"/>
              </a:gs>
              <a:gs pos="71000">
                <a:srgbClr val="B88973"/>
              </a:gs>
            </a:gsLst>
            <a:lin ang="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9" name="Trapezoid 98">
            <a:extLst>
              <a:ext uri="{FF2B5EF4-FFF2-40B4-BE49-F238E27FC236}">
                <a16:creationId xmlns:a16="http://schemas.microsoft.com/office/drawing/2014/main" id="{5563C588-B530-4BC6-8C8A-387DA6F334E3}"/>
              </a:ext>
            </a:extLst>
          </p:cNvPr>
          <p:cNvSpPr/>
          <p:nvPr/>
        </p:nvSpPr>
        <p:spPr>
          <a:xfrm rot="5400000">
            <a:off x="7052518" y="3803563"/>
            <a:ext cx="312138" cy="368718"/>
          </a:xfrm>
          <a:prstGeom prst="trapezoid">
            <a:avLst>
              <a:gd name="adj" fmla="val 43663"/>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0" name="Rectangle 99">
            <a:extLst>
              <a:ext uri="{FF2B5EF4-FFF2-40B4-BE49-F238E27FC236}">
                <a16:creationId xmlns:a16="http://schemas.microsoft.com/office/drawing/2014/main" id="{A9E2EE93-0A5C-49E1-8EE4-FDEB7BBCE325}"/>
              </a:ext>
            </a:extLst>
          </p:cNvPr>
          <p:cNvSpPr/>
          <p:nvPr/>
        </p:nvSpPr>
        <p:spPr>
          <a:xfrm>
            <a:off x="6128344" y="3594025"/>
            <a:ext cx="220513" cy="787790"/>
          </a:xfrm>
          <a:prstGeom prst="rect">
            <a:avLst/>
          </a:prstGeom>
          <a:gradFill flip="none" rotWithShape="1">
            <a:gsLst>
              <a:gs pos="43000">
                <a:srgbClr val="FFFF00"/>
              </a:gs>
              <a:gs pos="25000">
                <a:srgbClr val="FF9900"/>
              </a:gs>
              <a:gs pos="13000">
                <a:srgbClr val="FFFF00"/>
              </a:gs>
              <a:gs pos="90000">
                <a:srgbClr val="FFFF00"/>
              </a:gs>
              <a:gs pos="71000">
                <a:srgbClr val="FFFF00"/>
              </a:gs>
              <a:gs pos="82000">
                <a:srgbClr val="FF9900"/>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1" name="Rectangle 100">
            <a:extLst>
              <a:ext uri="{FF2B5EF4-FFF2-40B4-BE49-F238E27FC236}">
                <a16:creationId xmlns:a16="http://schemas.microsoft.com/office/drawing/2014/main" id="{3D159AFE-6E35-43BA-9DA2-6B8D0C0FC553}"/>
              </a:ext>
            </a:extLst>
          </p:cNvPr>
          <p:cNvSpPr/>
          <p:nvPr/>
        </p:nvSpPr>
        <p:spPr>
          <a:xfrm>
            <a:off x="5857231" y="3594025"/>
            <a:ext cx="266235" cy="787790"/>
          </a:xfrm>
          <a:prstGeom prst="rect">
            <a:avLst/>
          </a:prstGeom>
          <a:gradFill flip="none" rotWithShape="1">
            <a:gsLst>
              <a:gs pos="43000">
                <a:srgbClr val="FF3300"/>
              </a:gs>
              <a:gs pos="25000">
                <a:srgbClr val="9A0000"/>
              </a:gs>
              <a:gs pos="13000">
                <a:srgbClr val="FF3300"/>
              </a:gs>
              <a:gs pos="90000">
                <a:srgbClr val="FF3300"/>
              </a:gs>
              <a:gs pos="71000">
                <a:srgbClr val="FF3300"/>
              </a:gs>
              <a:gs pos="82000">
                <a:srgbClr val="9A0000"/>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2" name="Rectangle 101">
            <a:extLst>
              <a:ext uri="{FF2B5EF4-FFF2-40B4-BE49-F238E27FC236}">
                <a16:creationId xmlns:a16="http://schemas.microsoft.com/office/drawing/2014/main" id="{1681C991-6F97-4A4C-8FB2-64FBA0B2FC60}"/>
              </a:ext>
            </a:extLst>
          </p:cNvPr>
          <p:cNvSpPr/>
          <p:nvPr/>
        </p:nvSpPr>
        <p:spPr>
          <a:xfrm>
            <a:off x="5588557" y="3594025"/>
            <a:ext cx="266235" cy="787790"/>
          </a:xfrm>
          <a:prstGeom prst="rect">
            <a:avLst/>
          </a:prstGeom>
          <a:gradFill flip="none" rotWithShape="1">
            <a:gsLst>
              <a:gs pos="43000">
                <a:schemeClr val="accent5">
                  <a:lumMod val="75000"/>
                </a:schemeClr>
              </a:gs>
              <a:gs pos="25000">
                <a:srgbClr val="006666"/>
              </a:gs>
              <a:gs pos="13000">
                <a:schemeClr val="accent5">
                  <a:lumMod val="75000"/>
                </a:schemeClr>
              </a:gs>
              <a:gs pos="92000">
                <a:schemeClr val="accent5">
                  <a:lumMod val="75000"/>
                </a:schemeClr>
              </a:gs>
              <a:gs pos="71000">
                <a:schemeClr val="accent5">
                  <a:lumMod val="75000"/>
                </a:schemeClr>
              </a:gs>
              <a:gs pos="82000">
                <a:srgbClr val="006666"/>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3" name="Rectangle 102">
            <a:extLst>
              <a:ext uri="{FF2B5EF4-FFF2-40B4-BE49-F238E27FC236}">
                <a16:creationId xmlns:a16="http://schemas.microsoft.com/office/drawing/2014/main" id="{A47171B7-687A-4428-A83C-9F7166E8F4BF}"/>
              </a:ext>
            </a:extLst>
          </p:cNvPr>
          <p:cNvSpPr/>
          <p:nvPr/>
        </p:nvSpPr>
        <p:spPr>
          <a:xfrm>
            <a:off x="1703278" y="3594027"/>
            <a:ext cx="220513" cy="787790"/>
          </a:xfrm>
          <a:prstGeom prst="rect">
            <a:avLst/>
          </a:prstGeom>
          <a:gradFill flip="none" rotWithShape="1">
            <a:gsLst>
              <a:gs pos="43000">
                <a:srgbClr val="FF00FF"/>
              </a:gs>
              <a:gs pos="25000">
                <a:srgbClr val="660066"/>
              </a:gs>
              <a:gs pos="13000">
                <a:srgbClr val="FF00FF"/>
              </a:gs>
              <a:gs pos="90000">
                <a:srgbClr val="FF00FF"/>
              </a:gs>
              <a:gs pos="71000">
                <a:srgbClr val="FF00FF"/>
              </a:gs>
              <a:gs pos="82000">
                <a:srgbClr val="660066"/>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4" name="Rectangle 103">
            <a:extLst>
              <a:ext uri="{FF2B5EF4-FFF2-40B4-BE49-F238E27FC236}">
                <a16:creationId xmlns:a16="http://schemas.microsoft.com/office/drawing/2014/main" id="{D945C956-992F-4183-B6D7-EDACAEE46441}"/>
              </a:ext>
            </a:extLst>
          </p:cNvPr>
          <p:cNvSpPr/>
          <p:nvPr/>
        </p:nvSpPr>
        <p:spPr>
          <a:xfrm>
            <a:off x="1446453" y="3594027"/>
            <a:ext cx="266235" cy="787790"/>
          </a:xfrm>
          <a:prstGeom prst="rect">
            <a:avLst/>
          </a:prstGeom>
          <a:gradFill flip="none" rotWithShape="1">
            <a:gsLst>
              <a:gs pos="43000">
                <a:srgbClr val="0066CC"/>
              </a:gs>
              <a:gs pos="25000">
                <a:srgbClr val="000099"/>
              </a:gs>
              <a:gs pos="13000">
                <a:srgbClr val="0066CC"/>
              </a:gs>
              <a:gs pos="90000">
                <a:srgbClr val="0066CC"/>
              </a:gs>
              <a:gs pos="71000">
                <a:srgbClr val="0066CC"/>
              </a:gs>
              <a:gs pos="82000">
                <a:srgbClr val="000099"/>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5" name="Rectangle 104">
            <a:extLst>
              <a:ext uri="{FF2B5EF4-FFF2-40B4-BE49-F238E27FC236}">
                <a16:creationId xmlns:a16="http://schemas.microsoft.com/office/drawing/2014/main" id="{096B4BFF-40D2-4F2E-89A5-9A01FD2F0C6E}"/>
              </a:ext>
            </a:extLst>
          </p:cNvPr>
          <p:cNvSpPr/>
          <p:nvPr/>
        </p:nvSpPr>
        <p:spPr>
          <a:xfrm>
            <a:off x="1177779" y="3594027"/>
            <a:ext cx="266235" cy="787790"/>
          </a:xfrm>
          <a:prstGeom prst="rect">
            <a:avLst/>
          </a:prstGeom>
          <a:gradFill flip="none" rotWithShape="1">
            <a:gsLst>
              <a:gs pos="47000">
                <a:srgbClr val="4A8522"/>
              </a:gs>
              <a:gs pos="25000">
                <a:srgbClr val="00CC00"/>
              </a:gs>
              <a:gs pos="13000">
                <a:srgbClr val="4A8522"/>
              </a:gs>
              <a:gs pos="90000">
                <a:srgbClr val="4A8522"/>
              </a:gs>
              <a:gs pos="71000">
                <a:srgbClr val="4A8522"/>
              </a:gs>
              <a:gs pos="82000">
                <a:srgbClr val="00CC00"/>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6" name="Rectangle 105">
            <a:extLst>
              <a:ext uri="{FF2B5EF4-FFF2-40B4-BE49-F238E27FC236}">
                <a16:creationId xmlns:a16="http://schemas.microsoft.com/office/drawing/2014/main" id="{3202C099-37E6-4784-9BBC-AC8D9BB9741F}"/>
              </a:ext>
            </a:extLst>
          </p:cNvPr>
          <p:cNvSpPr/>
          <p:nvPr/>
        </p:nvSpPr>
        <p:spPr>
          <a:xfrm>
            <a:off x="5851578" y="4381815"/>
            <a:ext cx="266235" cy="1463040"/>
          </a:xfrm>
          <a:prstGeom prst="rect">
            <a:avLst/>
          </a:prstGeom>
          <a:solidFill>
            <a:srgbClr val="FF33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7" name="Rectangle 106">
            <a:extLst>
              <a:ext uri="{FF2B5EF4-FFF2-40B4-BE49-F238E27FC236}">
                <a16:creationId xmlns:a16="http://schemas.microsoft.com/office/drawing/2014/main" id="{0AA0693A-3D19-49F8-B4C3-74B74C399A13}"/>
              </a:ext>
            </a:extLst>
          </p:cNvPr>
          <p:cNvSpPr/>
          <p:nvPr/>
        </p:nvSpPr>
        <p:spPr>
          <a:xfrm>
            <a:off x="5590995" y="2150231"/>
            <a:ext cx="266235" cy="1463040"/>
          </a:xfrm>
          <a:prstGeom prst="rect">
            <a:avLst/>
          </a:prstGeom>
          <a:solidFill>
            <a:schemeClr val="accent5">
              <a:lumMod val="7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8" name="Rectangle 107">
            <a:extLst>
              <a:ext uri="{FF2B5EF4-FFF2-40B4-BE49-F238E27FC236}">
                <a16:creationId xmlns:a16="http://schemas.microsoft.com/office/drawing/2014/main" id="{AA588FAA-A93B-4289-96FA-A95C543757C3}"/>
              </a:ext>
            </a:extLst>
          </p:cNvPr>
          <p:cNvSpPr/>
          <p:nvPr/>
        </p:nvSpPr>
        <p:spPr>
          <a:xfrm>
            <a:off x="1443373" y="4381815"/>
            <a:ext cx="266235" cy="1463040"/>
          </a:xfrm>
          <a:prstGeom prst="rect">
            <a:avLst/>
          </a:prstGeom>
          <a:solidFill>
            <a:srgbClr val="0066C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9" name="Rectangle 108">
            <a:extLst>
              <a:ext uri="{FF2B5EF4-FFF2-40B4-BE49-F238E27FC236}">
                <a16:creationId xmlns:a16="http://schemas.microsoft.com/office/drawing/2014/main" id="{C3FFFFB4-3529-4443-B99F-D7ACB4B5010E}"/>
              </a:ext>
            </a:extLst>
          </p:cNvPr>
          <p:cNvSpPr/>
          <p:nvPr/>
        </p:nvSpPr>
        <p:spPr>
          <a:xfrm>
            <a:off x="1187037" y="2150231"/>
            <a:ext cx="266235" cy="1463040"/>
          </a:xfrm>
          <a:prstGeom prst="rect">
            <a:avLst/>
          </a:prstGeom>
          <a:solidFill>
            <a:srgbClr val="00B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0" name="Oval 109">
            <a:extLst>
              <a:ext uri="{FF2B5EF4-FFF2-40B4-BE49-F238E27FC236}">
                <a16:creationId xmlns:a16="http://schemas.microsoft.com/office/drawing/2014/main" id="{39C6EDD3-1239-4FB5-B953-4A53ACA2AB31}"/>
              </a:ext>
            </a:extLst>
          </p:cNvPr>
          <p:cNvSpPr/>
          <p:nvPr/>
        </p:nvSpPr>
        <p:spPr>
          <a:xfrm>
            <a:off x="5643430" y="5756566"/>
            <a:ext cx="682530" cy="682530"/>
          </a:xfrm>
          <a:prstGeom prst="ellipse">
            <a:avLst/>
          </a:prstGeom>
          <a:solidFill>
            <a:srgbClr val="FF33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D</a:t>
            </a:r>
          </a:p>
        </p:txBody>
      </p:sp>
      <p:sp>
        <p:nvSpPr>
          <p:cNvPr id="111" name="Oval 110">
            <a:extLst>
              <a:ext uri="{FF2B5EF4-FFF2-40B4-BE49-F238E27FC236}">
                <a16:creationId xmlns:a16="http://schemas.microsoft.com/office/drawing/2014/main" id="{24B67A32-FA1F-4537-9068-234FB458EC0F}"/>
              </a:ext>
            </a:extLst>
          </p:cNvPr>
          <p:cNvSpPr/>
          <p:nvPr/>
        </p:nvSpPr>
        <p:spPr>
          <a:xfrm>
            <a:off x="5380409" y="1536742"/>
            <a:ext cx="682530" cy="682530"/>
          </a:xfrm>
          <a:prstGeom prst="ellipse">
            <a:avLst/>
          </a:prstGeom>
          <a:solidFill>
            <a:schemeClr val="accent5">
              <a:lumMod val="7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B</a:t>
            </a:r>
          </a:p>
        </p:txBody>
      </p:sp>
      <p:sp>
        <p:nvSpPr>
          <p:cNvPr id="112" name="Oval 111">
            <a:extLst>
              <a:ext uri="{FF2B5EF4-FFF2-40B4-BE49-F238E27FC236}">
                <a16:creationId xmlns:a16="http://schemas.microsoft.com/office/drawing/2014/main" id="{F86D9A3A-85C6-4A82-9A34-B33BBE66AEF7}"/>
              </a:ext>
            </a:extLst>
          </p:cNvPr>
          <p:cNvSpPr/>
          <p:nvPr/>
        </p:nvSpPr>
        <p:spPr>
          <a:xfrm>
            <a:off x="969631" y="1536742"/>
            <a:ext cx="682530" cy="682530"/>
          </a:xfrm>
          <a:prstGeom prst="ellipse">
            <a:avLst/>
          </a:prstGeom>
          <a:solidFill>
            <a:srgbClr val="00B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A</a:t>
            </a:r>
          </a:p>
        </p:txBody>
      </p:sp>
      <p:sp>
        <p:nvSpPr>
          <p:cNvPr id="113" name="Oval 112">
            <a:extLst>
              <a:ext uri="{FF2B5EF4-FFF2-40B4-BE49-F238E27FC236}">
                <a16:creationId xmlns:a16="http://schemas.microsoft.com/office/drawing/2014/main" id="{A9F23793-6BC4-42D0-B7F2-360468F254B2}"/>
              </a:ext>
            </a:extLst>
          </p:cNvPr>
          <p:cNvSpPr/>
          <p:nvPr/>
        </p:nvSpPr>
        <p:spPr>
          <a:xfrm>
            <a:off x="1233924" y="5756566"/>
            <a:ext cx="682530" cy="682530"/>
          </a:xfrm>
          <a:prstGeom prst="ellipse">
            <a:avLst/>
          </a:prstGeom>
          <a:solidFill>
            <a:srgbClr val="0066C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C</a:t>
            </a:r>
          </a:p>
        </p:txBody>
      </p:sp>
      <p:sp>
        <p:nvSpPr>
          <p:cNvPr id="114" name="TextBox 113">
            <a:extLst>
              <a:ext uri="{FF2B5EF4-FFF2-40B4-BE49-F238E27FC236}">
                <a16:creationId xmlns:a16="http://schemas.microsoft.com/office/drawing/2014/main" id="{1137A786-0D63-440E-A338-4729A8F4946C}"/>
              </a:ext>
            </a:extLst>
          </p:cNvPr>
          <p:cNvSpPr txBox="1"/>
          <p:nvPr/>
        </p:nvSpPr>
        <p:spPr>
          <a:xfrm>
            <a:off x="1906319" y="3848288"/>
            <a:ext cx="3679799" cy="338554"/>
          </a:xfrm>
          <a:prstGeom prst="rect">
            <a:avLst/>
          </a:prstGeom>
          <a:noFill/>
        </p:spPr>
        <p:txBody>
          <a:bodyPr wrap="square" rtlCol="0">
            <a:spAutoFit/>
          </a:bodyPr>
          <a:lstStyle/>
          <a:p>
            <a:pPr algn="ctr" defTabSz="914400"/>
            <a:r>
              <a:rPr lang="en-US" sz="1600" b="1" dirty="0">
                <a:latin typeface="Century Gothic" panose="020B0502020202020204" pitchFamily="34" charset="0"/>
              </a:rPr>
              <a:t>QUESTION 10</a:t>
            </a:r>
          </a:p>
        </p:txBody>
      </p:sp>
      <p:sp>
        <p:nvSpPr>
          <p:cNvPr id="2" name="TextBox 1">
            <a:extLst>
              <a:ext uri="{FF2B5EF4-FFF2-40B4-BE49-F238E27FC236}">
                <a16:creationId xmlns:a16="http://schemas.microsoft.com/office/drawing/2014/main" id="{25BA4126-A7A6-4C5C-9DC9-2B648E0A8D26}"/>
              </a:ext>
            </a:extLst>
          </p:cNvPr>
          <p:cNvSpPr txBox="1"/>
          <p:nvPr/>
        </p:nvSpPr>
        <p:spPr>
          <a:xfrm>
            <a:off x="63746" y="35463"/>
            <a:ext cx="7243778" cy="523220"/>
          </a:xfrm>
          <a:prstGeom prst="rect">
            <a:avLst/>
          </a:prstGeom>
          <a:noFill/>
        </p:spPr>
        <p:txBody>
          <a:bodyPr wrap="none" rtlCol="0">
            <a:spAutoFit/>
          </a:bodyPr>
          <a:lstStyle/>
          <a:p>
            <a:r>
              <a:rPr lang="en-US" sz="2800" dirty="0"/>
              <a:t>Which of the following is not considered Ma’un?</a:t>
            </a:r>
          </a:p>
        </p:txBody>
      </p:sp>
      <p:sp>
        <p:nvSpPr>
          <p:cNvPr id="5" name="TextBox 4">
            <a:extLst>
              <a:ext uri="{FF2B5EF4-FFF2-40B4-BE49-F238E27FC236}">
                <a16:creationId xmlns:a16="http://schemas.microsoft.com/office/drawing/2014/main" id="{D7ED79A0-92A4-4681-A9E7-B194DB501CDD}"/>
              </a:ext>
            </a:extLst>
          </p:cNvPr>
          <p:cNvSpPr txBox="1"/>
          <p:nvPr/>
        </p:nvSpPr>
        <p:spPr>
          <a:xfrm>
            <a:off x="1582265" y="2267889"/>
            <a:ext cx="723275" cy="523220"/>
          </a:xfrm>
          <a:prstGeom prst="rect">
            <a:avLst/>
          </a:prstGeom>
          <a:noFill/>
        </p:spPr>
        <p:txBody>
          <a:bodyPr wrap="none" rtlCol="0">
            <a:spAutoFit/>
          </a:bodyPr>
          <a:lstStyle/>
          <a:p>
            <a:r>
              <a:rPr lang="en-US" sz="2800" dirty="0"/>
              <a:t>Salt</a:t>
            </a:r>
          </a:p>
        </p:txBody>
      </p:sp>
      <p:sp>
        <p:nvSpPr>
          <p:cNvPr id="43" name="TextBox 42">
            <a:extLst>
              <a:ext uri="{FF2B5EF4-FFF2-40B4-BE49-F238E27FC236}">
                <a16:creationId xmlns:a16="http://schemas.microsoft.com/office/drawing/2014/main" id="{35E5A7BA-8E71-4F25-A6AC-250B85A70FB1}"/>
              </a:ext>
            </a:extLst>
          </p:cNvPr>
          <p:cNvSpPr txBox="1"/>
          <p:nvPr/>
        </p:nvSpPr>
        <p:spPr>
          <a:xfrm>
            <a:off x="1844340" y="4655598"/>
            <a:ext cx="819455" cy="523220"/>
          </a:xfrm>
          <a:prstGeom prst="rect">
            <a:avLst/>
          </a:prstGeom>
          <a:noFill/>
        </p:spPr>
        <p:txBody>
          <a:bodyPr wrap="none" rtlCol="0">
            <a:spAutoFit/>
          </a:bodyPr>
          <a:lstStyle/>
          <a:p>
            <a:r>
              <a:rPr lang="en-US" sz="2800" dirty="0"/>
              <a:t>Milk</a:t>
            </a:r>
          </a:p>
        </p:txBody>
      </p:sp>
      <p:sp>
        <p:nvSpPr>
          <p:cNvPr id="44" name="TextBox 43">
            <a:extLst>
              <a:ext uri="{FF2B5EF4-FFF2-40B4-BE49-F238E27FC236}">
                <a16:creationId xmlns:a16="http://schemas.microsoft.com/office/drawing/2014/main" id="{15B504DF-39C7-423F-8B43-501FBE83199D}"/>
              </a:ext>
            </a:extLst>
          </p:cNvPr>
          <p:cNvSpPr txBox="1"/>
          <p:nvPr/>
        </p:nvSpPr>
        <p:spPr>
          <a:xfrm>
            <a:off x="6245540" y="4558684"/>
            <a:ext cx="913905" cy="523220"/>
          </a:xfrm>
          <a:prstGeom prst="rect">
            <a:avLst/>
          </a:prstGeom>
          <a:noFill/>
        </p:spPr>
        <p:txBody>
          <a:bodyPr wrap="none" rtlCol="0">
            <a:spAutoFit/>
          </a:bodyPr>
          <a:lstStyle/>
          <a:p>
            <a:r>
              <a:rPr lang="en-US" sz="2800" dirty="0"/>
              <a:t>Knife</a:t>
            </a:r>
          </a:p>
        </p:txBody>
      </p:sp>
      <p:sp>
        <p:nvSpPr>
          <p:cNvPr id="45" name="TextBox 44">
            <a:extLst>
              <a:ext uri="{FF2B5EF4-FFF2-40B4-BE49-F238E27FC236}">
                <a16:creationId xmlns:a16="http://schemas.microsoft.com/office/drawing/2014/main" id="{1F2E59A3-876E-4E6C-A298-F56B4F00BC1F}"/>
              </a:ext>
            </a:extLst>
          </p:cNvPr>
          <p:cNvSpPr txBox="1"/>
          <p:nvPr/>
        </p:nvSpPr>
        <p:spPr>
          <a:xfrm>
            <a:off x="5951029" y="2211941"/>
            <a:ext cx="1106393" cy="523220"/>
          </a:xfrm>
          <a:prstGeom prst="rect">
            <a:avLst/>
          </a:prstGeom>
          <a:noFill/>
        </p:spPr>
        <p:txBody>
          <a:bodyPr wrap="none" rtlCol="0">
            <a:spAutoFit/>
          </a:bodyPr>
          <a:lstStyle/>
          <a:p>
            <a:r>
              <a:rPr lang="en-US" sz="2800" dirty="0"/>
              <a:t>House</a:t>
            </a:r>
          </a:p>
        </p:txBody>
      </p:sp>
      <p:pic>
        <p:nvPicPr>
          <p:cNvPr id="33" name="Picture 4" descr="Surah Al-Maun - English Translation | Quran Translate">
            <a:extLst>
              <a:ext uri="{FF2B5EF4-FFF2-40B4-BE49-F238E27FC236}">
                <a16:creationId xmlns:a16="http://schemas.microsoft.com/office/drawing/2014/main" id="{CFE7E337-4854-403C-B7C0-7D4EA3B7C1EF}"/>
              </a:ext>
            </a:extLst>
          </p:cNvPr>
          <p:cNvPicPr>
            <a:picLocks noChangeAspect="1" noChangeArrowheads="1"/>
          </p:cNvPicPr>
          <p:nvPr/>
        </p:nvPicPr>
        <p:blipFill>
          <a:blip r:embed="rId3">
            <a:biLevel thresh="75000"/>
            <a:extLst>
              <a:ext uri="{28A0092B-C50C-407E-A947-70E740481C1C}">
                <a14:useLocalDpi xmlns:a14="http://schemas.microsoft.com/office/drawing/2010/main" val="0"/>
              </a:ext>
            </a:extLst>
          </a:blip>
          <a:srcRect/>
          <a:stretch>
            <a:fillRect/>
          </a:stretch>
        </p:blipFill>
        <p:spPr bwMode="auto">
          <a:xfrm>
            <a:off x="6128344" y="1666222"/>
            <a:ext cx="1188720" cy="410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555472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1+#ppt_w/2"/>
                                          </p:val>
                                        </p:tav>
                                        <p:tav tm="100000">
                                          <p:val>
                                            <p:strVal val="#ppt_x"/>
                                          </p:val>
                                        </p:tav>
                                      </p:tavLst>
                                    </p:anim>
                                    <p:anim calcmode="lin" valueType="num">
                                      <p:cBhvr additive="base">
                                        <p:cTn id="8" dur="5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459C9D9C-0AD9-450A-868C-2334710A94CF}"/>
              </a:ext>
            </a:extLst>
          </p:cNvPr>
          <p:cNvSpPr/>
          <p:nvPr/>
        </p:nvSpPr>
        <p:spPr>
          <a:xfrm>
            <a:off x="2286" y="0"/>
            <a:ext cx="9141714" cy="6856718"/>
          </a:xfrm>
          <a:prstGeom prst="rect">
            <a:avLst/>
          </a:prstGeom>
          <a:gradFill flip="none" rotWithShape="1">
            <a:gsLst>
              <a:gs pos="26000">
                <a:schemeClr val="accent2">
                  <a:lumMod val="60000"/>
                  <a:lumOff val="40000"/>
                </a:schemeClr>
              </a:gs>
              <a:gs pos="63000">
                <a:schemeClr val="bg1">
                  <a:lumMod val="75000"/>
                </a:schemeClr>
              </a:gs>
              <a:gs pos="100000">
                <a:srgbClr val="FFC000"/>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2BB9E840-0551-430D-8B71-2A300BD67DEF}"/>
              </a:ext>
            </a:extLst>
          </p:cNvPr>
          <p:cNvSpPr txBox="1"/>
          <p:nvPr/>
        </p:nvSpPr>
        <p:spPr>
          <a:xfrm>
            <a:off x="112542" y="190306"/>
            <a:ext cx="3485057" cy="64633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SURAH CONTENT</a:t>
            </a:r>
          </a:p>
        </p:txBody>
      </p:sp>
      <p:sp>
        <p:nvSpPr>
          <p:cNvPr id="91" name="Freeform: Shape 90">
            <a:extLst>
              <a:ext uri="{FF2B5EF4-FFF2-40B4-BE49-F238E27FC236}">
                <a16:creationId xmlns:a16="http://schemas.microsoft.com/office/drawing/2014/main" id="{1EB4E669-66B7-4CB3-8861-93EC4B75E750}"/>
              </a:ext>
            </a:extLst>
          </p:cNvPr>
          <p:cNvSpPr/>
          <p:nvPr/>
        </p:nvSpPr>
        <p:spPr>
          <a:xfrm flipV="1">
            <a:off x="770125" y="1223734"/>
            <a:ext cx="721080" cy="2218191"/>
          </a:xfrm>
          <a:custGeom>
            <a:avLst/>
            <a:gdLst>
              <a:gd name="connsiteX0" fmla="*/ 209449 w 682530"/>
              <a:gd name="connsiteY0" fmla="*/ 0 h 2346037"/>
              <a:gd name="connsiteX1" fmla="*/ 475684 w 682530"/>
              <a:gd name="connsiteY1" fmla="*/ 0 h 2346037"/>
              <a:gd name="connsiteX2" fmla="*/ 475684 w 682530"/>
              <a:gd name="connsiteY2" fmla="*/ 1691185 h 2346037"/>
              <a:gd name="connsiteX3" fmla="*/ 532069 w 682530"/>
              <a:gd name="connsiteY3" fmla="*/ 1721790 h 2346037"/>
              <a:gd name="connsiteX4" fmla="*/ 682530 w 682530"/>
              <a:gd name="connsiteY4" fmla="*/ 2004772 h 2346037"/>
              <a:gd name="connsiteX5" fmla="*/ 341265 w 682530"/>
              <a:gd name="connsiteY5" fmla="*/ 2346037 h 2346037"/>
              <a:gd name="connsiteX6" fmla="*/ 0 w 682530"/>
              <a:gd name="connsiteY6" fmla="*/ 2004772 h 2346037"/>
              <a:gd name="connsiteX7" fmla="*/ 208429 w 682530"/>
              <a:gd name="connsiteY7" fmla="*/ 1690326 h 2346037"/>
              <a:gd name="connsiteX8" fmla="*/ 209449 w 682530"/>
              <a:gd name="connsiteY8" fmla="*/ 1690120 h 2346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2530" h="2346037">
                <a:moveTo>
                  <a:pt x="209449" y="0"/>
                </a:moveTo>
                <a:lnTo>
                  <a:pt x="475684" y="0"/>
                </a:lnTo>
                <a:lnTo>
                  <a:pt x="475684" y="1691185"/>
                </a:lnTo>
                <a:lnTo>
                  <a:pt x="532069" y="1721790"/>
                </a:lnTo>
                <a:cubicBezTo>
                  <a:pt x="622846" y="1783118"/>
                  <a:pt x="682530" y="1886975"/>
                  <a:pt x="682530" y="2004772"/>
                </a:cubicBezTo>
                <a:cubicBezTo>
                  <a:pt x="682530" y="2193247"/>
                  <a:pt x="529740" y="2346037"/>
                  <a:pt x="341265" y="2346037"/>
                </a:cubicBezTo>
                <a:cubicBezTo>
                  <a:pt x="152790" y="2346037"/>
                  <a:pt x="0" y="2193247"/>
                  <a:pt x="0" y="2004772"/>
                </a:cubicBezTo>
                <a:cubicBezTo>
                  <a:pt x="0" y="1863416"/>
                  <a:pt x="85944" y="1742133"/>
                  <a:pt x="208429" y="1690326"/>
                </a:cubicBezTo>
                <a:lnTo>
                  <a:pt x="209449" y="1690120"/>
                </a:lnTo>
                <a:close/>
              </a:path>
            </a:pathLst>
          </a:custGeom>
          <a:solidFill>
            <a:sysClr val="windowText" lastClr="000000">
              <a:alpha val="14000"/>
            </a:sysClr>
          </a:solidFill>
          <a:ln w="12700" cap="flat" cmpd="sng" algn="ctr">
            <a:noFill/>
            <a:prstDash val="solid"/>
            <a:miter lim="800000"/>
          </a:ln>
          <a:effectLst>
            <a:softEdge rad="50800"/>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2" name="Freeform: Shape 91">
            <a:extLst>
              <a:ext uri="{FF2B5EF4-FFF2-40B4-BE49-F238E27FC236}">
                <a16:creationId xmlns:a16="http://schemas.microsoft.com/office/drawing/2014/main" id="{FCFACE98-235F-421C-81E8-99322C022D41}"/>
              </a:ext>
            </a:extLst>
          </p:cNvPr>
          <p:cNvSpPr/>
          <p:nvPr/>
        </p:nvSpPr>
        <p:spPr>
          <a:xfrm flipV="1">
            <a:off x="5112086" y="1167589"/>
            <a:ext cx="721080" cy="2218191"/>
          </a:xfrm>
          <a:custGeom>
            <a:avLst/>
            <a:gdLst>
              <a:gd name="connsiteX0" fmla="*/ 209449 w 682530"/>
              <a:gd name="connsiteY0" fmla="*/ 0 h 2346037"/>
              <a:gd name="connsiteX1" fmla="*/ 475684 w 682530"/>
              <a:gd name="connsiteY1" fmla="*/ 0 h 2346037"/>
              <a:gd name="connsiteX2" fmla="*/ 475684 w 682530"/>
              <a:gd name="connsiteY2" fmla="*/ 1691185 h 2346037"/>
              <a:gd name="connsiteX3" fmla="*/ 532069 w 682530"/>
              <a:gd name="connsiteY3" fmla="*/ 1721790 h 2346037"/>
              <a:gd name="connsiteX4" fmla="*/ 682530 w 682530"/>
              <a:gd name="connsiteY4" fmla="*/ 2004772 h 2346037"/>
              <a:gd name="connsiteX5" fmla="*/ 341265 w 682530"/>
              <a:gd name="connsiteY5" fmla="*/ 2346037 h 2346037"/>
              <a:gd name="connsiteX6" fmla="*/ 0 w 682530"/>
              <a:gd name="connsiteY6" fmla="*/ 2004772 h 2346037"/>
              <a:gd name="connsiteX7" fmla="*/ 208429 w 682530"/>
              <a:gd name="connsiteY7" fmla="*/ 1690326 h 2346037"/>
              <a:gd name="connsiteX8" fmla="*/ 209449 w 682530"/>
              <a:gd name="connsiteY8" fmla="*/ 1690120 h 2346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2530" h="2346037">
                <a:moveTo>
                  <a:pt x="209449" y="0"/>
                </a:moveTo>
                <a:lnTo>
                  <a:pt x="475684" y="0"/>
                </a:lnTo>
                <a:lnTo>
                  <a:pt x="475684" y="1691185"/>
                </a:lnTo>
                <a:lnTo>
                  <a:pt x="532069" y="1721790"/>
                </a:lnTo>
                <a:cubicBezTo>
                  <a:pt x="622846" y="1783118"/>
                  <a:pt x="682530" y="1886975"/>
                  <a:pt x="682530" y="2004772"/>
                </a:cubicBezTo>
                <a:cubicBezTo>
                  <a:pt x="682530" y="2193247"/>
                  <a:pt x="529740" y="2346037"/>
                  <a:pt x="341265" y="2346037"/>
                </a:cubicBezTo>
                <a:cubicBezTo>
                  <a:pt x="152790" y="2346037"/>
                  <a:pt x="0" y="2193247"/>
                  <a:pt x="0" y="2004772"/>
                </a:cubicBezTo>
                <a:cubicBezTo>
                  <a:pt x="0" y="1863416"/>
                  <a:pt x="85944" y="1742133"/>
                  <a:pt x="208429" y="1690326"/>
                </a:cubicBezTo>
                <a:lnTo>
                  <a:pt x="209449" y="1690120"/>
                </a:lnTo>
                <a:close/>
              </a:path>
            </a:pathLst>
          </a:custGeom>
          <a:solidFill>
            <a:sysClr val="windowText" lastClr="000000">
              <a:alpha val="14000"/>
            </a:sysClr>
          </a:solidFill>
          <a:ln w="12700" cap="flat" cmpd="sng" algn="ctr">
            <a:noFill/>
            <a:prstDash val="solid"/>
            <a:miter lim="800000"/>
          </a:ln>
          <a:effectLst>
            <a:softEdge rad="50800"/>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3" name="Freeform: Shape 92">
            <a:extLst>
              <a:ext uri="{FF2B5EF4-FFF2-40B4-BE49-F238E27FC236}">
                <a16:creationId xmlns:a16="http://schemas.microsoft.com/office/drawing/2014/main" id="{07196FBA-EDB4-4E29-86EB-F1CC88CC0217}"/>
              </a:ext>
            </a:extLst>
          </p:cNvPr>
          <p:cNvSpPr/>
          <p:nvPr/>
        </p:nvSpPr>
        <p:spPr>
          <a:xfrm>
            <a:off x="1054870" y="4103375"/>
            <a:ext cx="721080" cy="2218191"/>
          </a:xfrm>
          <a:custGeom>
            <a:avLst/>
            <a:gdLst>
              <a:gd name="connsiteX0" fmla="*/ 209449 w 682530"/>
              <a:gd name="connsiteY0" fmla="*/ 0 h 2346037"/>
              <a:gd name="connsiteX1" fmla="*/ 475684 w 682530"/>
              <a:gd name="connsiteY1" fmla="*/ 0 h 2346037"/>
              <a:gd name="connsiteX2" fmla="*/ 475684 w 682530"/>
              <a:gd name="connsiteY2" fmla="*/ 1691185 h 2346037"/>
              <a:gd name="connsiteX3" fmla="*/ 532069 w 682530"/>
              <a:gd name="connsiteY3" fmla="*/ 1721790 h 2346037"/>
              <a:gd name="connsiteX4" fmla="*/ 682530 w 682530"/>
              <a:gd name="connsiteY4" fmla="*/ 2004772 h 2346037"/>
              <a:gd name="connsiteX5" fmla="*/ 341265 w 682530"/>
              <a:gd name="connsiteY5" fmla="*/ 2346037 h 2346037"/>
              <a:gd name="connsiteX6" fmla="*/ 0 w 682530"/>
              <a:gd name="connsiteY6" fmla="*/ 2004772 h 2346037"/>
              <a:gd name="connsiteX7" fmla="*/ 208429 w 682530"/>
              <a:gd name="connsiteY7" fmla="*/ 1690326 h 2346037"/>
              <a:gd name="connsiteX8" fmla="*/ 209449 w 682530"/>
              <a:gd name="connsiteY8" fmla="*/ 1690120 h 2346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2530" h="2346037">
                <a:moveTo>
                  <a:pt x="209449" y="0"/>
                </a:moveTo>
                <a:lnTo>
                  <a:pt x="475684" y="0"/>
                </a:lnTo>
                <a:lnTo>
                  <a:pt x="475684" y="1691185"/>
                </a:lnTo>
                <a:lnTo>
                  <a:pt x="532069" y="1721790"/>
                </a:lnTo>
                <a:cubicBezTo>
                  <a:pt x="622846" y="1783118"/>
                  <a:pt x="682530" y="1886975"/>
                  <a:pt x="682530" y="2004772"/>
                </a:cubicBezTo>
                <a:cubicBezTo>
                  <a:pt x="682530" y="2193247"/>
                  <a:pt x="529740" y="2346037"/>
                  <a:pt x="341265" y="2346037"/>
                </a:cubicBezTo>
                <a:cubicBezTo>
                  <a:pt x="152790" y="2346037"/>
                  <a:pt x="0" y="2193247"/>
                  <a:pt x="0" y="2004772"/>
                </a:cubicBezTo>
                <a:cubicBezTo>
                  <a:pt x="0" y="1863416"/>
                  <a:pt x="85944" y="1742133"/>
                  <a:pt x="208429" y="1690326"/>
                </a:cubicBezTo>
                <a:lnTo>
                  <a:pt x="209449" y="1690120"/>
                </a:lnTo>
                <a:close/>
              </a:path>
            </a:pathLst>
          </a:custGeom>
          <a:solidFill>
            <a:sysClr val="windowText" lastClr="000000">
              <a:alpha val="14000"/>
            </a:sysClr>
          </a:solidFill>
          <a:ln w="12700" cap="flat" cmpd="sng" algn="ctr">
            <a:noFill/>
            <a:prstDash val="solid"/>
            <a:miter lim="800000"/>
          </a:ln>
          <a:effectLst>
            <a:softEdge rad="50800"/>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4" name="Freeform: Shape 93">
            <a:extLst>
              <a:ext uri="{FF2B5EF4-FFF2-40B4-BE49-F238E27FC236}">
                <a16:creationId xmlns:a16="http://schemas.microsoft.com/office/drawing/2014/main" id="{FC318B93-687A-4AB5-A989-E90EE456F606}"/>
              </a:ext>
            </a:extLst>
          </p:cNvPr>
          <p:cNvSpPr/>
          <p:nvPr/>
        </p:nvSpPr>
        <p:spPr>
          <a:xfrm>
            <a:off x="5458829" y="4042967"/>
            <a:ext cx="721080" cy="2218191"/>
          </a:xfrm>
          <a:custGeom>
            <a:avLst/>
            <a:gdLst>
              <a:gd name="connsiteX0" fmla="*/ 209449 w 682530"/>
              <a:gd name="connsiteY0" fmla="*/ 0 h 2346037"/>
              <a:gd name="connsiteX1" fmla="*/ 475684 w 682530"/>
              <a:gd name="connsiteY1" fmla="*/ 0 h 2346037"/>
              <a:gd name="connsiteX2" fmla="*/ 475684 w 682530"/>
              <a:gd name="connsiteY2" fmla="*/ 1691185 h 2346037"/>
              <a:gd name="connsiteX3" fmla="*/ 532069 w 682530"/>
              <a:gd name="connsiteY3" fmla="*/ 1721790 h 2346037"/>
              <a:gd name="connsiteX4" fmla="*/ 682530 w 682530"/>
              <a:gd name="connsiteY4" fmla="*/ 2004772 h 2346037"/>
              <a:gd name="connsiteX5" fmla="*/ 341265 w 682530"/>
              <a:gd name="connsiteY5" fmla="*/ 2346037 h 2346037"/>
              <a:gd name="connsiteX6" fmla="*/ 0 w 682530"/>
              <a:gd name="connsiteY6" fmla="*/ 2004772 h 2346037"/>
              <a:gd name="connsiteX7" fmla="*/ 208429 w 682530"/>
              <a:gd name="connsiteY7" fmla="*/ 1690326 h 2346037"/>
              <a:gd name="connsiteX8" fmla="*/ 209449 w 682530"/>
              <a:gd name="connsiteY8" fmla="*/ 1690120 h 2346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2530" h="2346037">
                <a:moveTo>
                  <a:pt x="209449" y="0"/>
                </a:moveTo>
                <a:lnTo>
                  <a:pt x="475684" y="0"/>
                </a:lnTo>
                <a:lnTo>
                  <a:pt x="475684" y="1691185"/>
                </a:lnTo>
                <a:lnTo>
                  <a:pt x="532069" y="1721790"/>
                </a:lnTo>
                <a:cubicBezTo>
                  <a:pt x="622846" y="1783118"/>
                  <a:pt x="682530" y="1886975"/>
                  <a:pt x="682530" y="2004772"/>
                </a:cubicBezTo>
                <a:cubicBezTo>
                  <a:pt x="682530" y="2193247"/>
                  <a:pt x="529740" y="2346037"/>
                  <a:pt x="341265" y="2346037"/>
                </a:cubicBezTo>
                <a:cubicBezTo>
                  <a:pt x="152790" y="2346037"/>
                  <a:pt x="0" y="2193247"/>
                  <a:pt x="0" y="2004772"/>
                </a:cubicBezTo>
                <a:cubicBezTo>
                  <a:pt x="0" y="1863416"/>
                  <a:pt x="85944" y="1742133"/>
                  <a:pt x="208429" y="1690326"/>
                </a:cubicBezTo>
                <a:lnTo>
                  <a:pt x="209449" y="1690120"/>
                </a:lnTo>
                <a:close/>
              </a:path>
            </a:pathLst>
          </a:custGeom>
          <a:solidFill>
            <a:sysClr val="windowText" lastClr="000000">
              <a:alpha val="14000"/>
            </a:sysClr>
          </a:solidFill>
          <a:ln w="12700" cap="flat" cmpd="sng" algn="ctr">
            <a:noFill/>
            <a:prstDash val="solid"/>
            <a:miter lim="800000"/>
          </a:ln>
          <a:effectLst>
            <a:softEdge rad="50800"/>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5" name="Rectangle: Rounded Corners 94">
            <a:extLst>
              <a:ext uri="{FF2B5EF4-FFF2-40B4-BE49-F238E27FC236}">
                <a16:creationId xmlns:a16="http://schemas.microsoft.com/office/drawing/2014/main" id="{00AF098D-0054-46F4-984A-557D57A7C1F8}"/>
              </a:ext>
            </a:extLst>
          </p:cNvPr>
          <p:cNvSpPr/>
          <p:nvPr/>
        </p:nvSpPr>
        <p:spPr>
          <a:xfrm>
            <a:off x="0" y="3441926"/>
            <a:ext cx="6829060" cy="1202083"/>
          </a:xfrm>
          <a:prstGeom prst="roundRect">
            <a:avLst>
              <a:gd name="adj" fmla="val 50000"/>
            </a:avLst>
          </a:prstGeom>
          <a:solidFill>
            <a:sysClr val="windowText" lastClr="000000">
              <a:alpha val="36000"/>
            </a:sysClr>
          </a:solidFill>
          <a:ln w="12700" cap="flat" cmpd="sng" algn="ctr">
            <a:noFill/>
            <a:prstDash val="solid"/>
            <a:miter lim="800000"/>
          </a:ln>
          <a:effectLst>
            <a:softEdge rad="2667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6" name="Rectangle 95">
            <a:extLst>
              <a:ext uri="{FF2B5EF4-FFF2-40B4-BE49-F238E27FC236}">
                <a16:creationId xmlns:a16="http://schemas.microsoft.com/office/drawing/2014/main" id="{BD8181F3-4B63-4E49-AFFD-0DB27C2020D7}"/>
              </a:ext>
            </a:extLst>
          </p:cNvPr>
          <p:cNvSpPr/>
          <p:nvPr/>
        </p:nvSpPr>
        <p:spPr>
          <a:xfrm>
            <a:off x="1324338" y="3329636"/>
            <a:ext cx="5167037" cy="787790"/>
          </a:xfrm>
          <a:prstGeom prst="rect">
            <a:avLst/>
          </a:prstGeom>
          <a:gradFill flip="none" rotWithShape="1">
            <a:gsLst>
              <a:gs pos="43000">
                <a:srgbClr val="FAAD2D"/>
              </a:gs>
              <a:gs pos="25000">
                <a:srgbClr val="EC9406"/>
              </a:gs>
              <a:gs pos="13000">
                <a:srgbClr val="FAAD2D"/>
              </a:gs>
              <a:gs pos="90000">
                <a:srgbClr val="FAAD2D"/>
              </a:gs>
              <a:gs pos="71000">
                <a:srgbClr val="FAAD2D"/>
              </a:gs>
              <a:gs pos="82000">
                <a:srgbClr val="EC9406"/>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7" name="Rectangle: Top Corners Rounded 96">
            <a:extLst>
              <a:ext uri="{FF2B5EF4-FFF2-40B4-BE49-F238E27FC236}">
                <a16:creationId xmlns:a16="http://schemas.microsoft.com/office/drawing/2014/main" id="{01BB221D-7B01-44B2-AB7A-81D49B5A899D}"/>
              </a:ext>
            </a:extLst>
          </p:cNvPr>
          <p:cNvSpPr/>
          <p:nvPr/>
        </p:nvSpPr>
        <p:spPr>
          <a:xfrm rot="16200000">
            <a:off x="536548" y="3329636"/>
            <a:ext cx="787790" cy="787790"/>
          </a:xfrm>
          <a:prstGeom prst="round2SameRect">
            <a:avLst>
              <a:gd name="adj1" fmla="val 50000"/>
              <a:gd name="adj2" fmla="val 0"/>
            </a:avLst>
          </a:prstGeom>
          <a:gradFill flip="none" rotWithShape="1">
            <a:gsLst>
              <a:gs pos="24000">
                <a:srgbClr val="4472C4">
                  <a:lumMod val="5000"/>
                  <a:lumOff val="95000"/>
                </a:srgbClr>
              </a:gs>
              <a:gs pos="87000">
                <a:sysClr val="window" lastClr="FFFFFF">
                  <a:lumMod val="85000"/>
                </a:sysClr>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8" name="Trapezoid 97">
            <a:extLst>
              <a:ext uri="{FF2B5EF4-FFF2-40B4-BE49-F238E27FC236}">
                <a16:creationId xmlns:a16="http://schemas.microsoft.com/office/drawing/2014/main" id="{405FD1B8-4783-462F-83CE-1575F10BA7A6}"/>
              </a:ext>
            </a:extLst>
          </p:cNvPr>
          <p:cNvSpPr/>
          <p:nvPr/>
        </p:nvSpPr>
        <p:spPr>
          <a:xfrm rot="5400000">
            <a:off x="6617983" y="3203026"/>
            <a:ext cx="787791" cy="1041009"/>
          </a:xfrm>
          <a:prstGeom prst="trapezoid">
            <a:avLst>
              <a:gd name="adj" fmla="val 46622"/>
            </a:avLst>
          </a:prstGeom>
          <a:gradFill flip="none" rotWithShape="1">
            <a:gsLst>
              <a:gs pos="0">
                <a:srgbClr val="E2C299"/>
              </a:gs>
              <a:gs pos="56000">
                <a:srgbClr val="E2C299"/>
              </a:gs>
              <a:gs pos="71000">
                <a:srgbClr val="B88973"/>
              </a:gs>
            </a:gsLst>
            <a:lin ang="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9" name="Trapezoid 98">
            <a:extLst>
              <a:ext uri="{FF2B5EF4-FFF2-40B4-BE49-F238E27FC236}">
                <a16:creationId xmlns:a16="http://schemas.microsoft.com/office/drawing/2014/main" id="{5563C588-B530-4BC6-8C8A-387DA6F334E3}"/>
              </a:ext>
            </a:extLst>
          </p:cNvPr>
          <p:cNvSpPr/>
          <p:nvPr/>
        </p:nvSpPr>
        <p:spPr>
          <a:xfrm rot="5400000">
            <a:off x="7195035" y="3539172"/>
            <a:ext cx="312138" cy="368718"/>
          </a:xfrm>
          <a:prstGeom prst="trapezoid">
            <a:avLst>
              <a:gd name="adj" fmla="val 43663"/>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0" name="Rectangle 99">
            <a:extLst>
              <a:ext uri="{FF2B5EF4-FFF2-40B4-BE49-F238E27FC236}">
                <a16:creationId xmlns:a16="http://schemas.microsoft.com/office/drawing/2014/main" id="{A9E2EE93-0A5C-49E1-8EE4-FDEB7BBCE325}"/>
              </a:ext>
            </a:extLst>
          </p:cNvPr>
          <p:cNvSpPr/>
          <p:nvPr/>
        </p:nvSpPr>
        <p:spPr>
          <a:xfrm>
            <a:off x="6270861" y="3329634"/>
            <a:ext cx="220513" cy="787790"/>
          </a:xfrm>
          <a:prstGeom prst="rect">
            <a:avLst/>
          </a:prstGeom>
          <a:gradFill flip="none" rotWithShape="1">
            <a:gsLst>
              <a:gs pos="43000">
                <a:srgbClr val="FFFF00"/>
              </a:gs>
              <a:gs pos="25000">
                <a:srgbClr val="FF9900"/>
              </a:gs>
              <a:gs pos="13000">
                <a:srgbClr val="FFFF00"/>
              </a:gs>
              <a:gs pos="90000">
                <a:srgbClr val="FFFF00"/>
              </a:gs>
              <a:gs pos="71000">
                <a:srgbClr val="FFFF00"/>
              </a:gs>
              <a:gs pos="82000">
                <a:srgbClr val="FF9900"/>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1" name="Rectangle 100">
            <a:extLst>
              <a:ext uri="{FF2B5EF4-FFF2-40B4-BE49-F238E27FC236}">
                <a16:creationId xmlns:a16="http://schemas.microsoft.com/office/drawing/2014/main" id="{3D159AFE-6E35-43BA-9DA2-6B8D0C0FC553}"/>
              </a:ext>
            </a:extLst>
          </p:cNvPr>
          <p:cNvSpPr/>
          <p:nvPr/>
        </p:nvSpPr>
        <p:spPr>
          <a:xfrm>
            <a:off x="5999748" y="3329634"/>
            <a:ext cx="266235" cy="787790"/>
          </a:xfrm>
          <a:prstGeom prst="rect">
            <a:avLst/>
          </a:prstGeom>
          <a:gradFill flip="none" rotWithShape="1">
            <a:gsLst>
              <a:gs pos="43000">
                <a:srgbClr val="FF3300"/>
              </a:gs>
              <a:gs pos="25000">
                <a:srgbClr val="9A0000"/>
              </a:gs>
              <a:gs pos="13000">
                <a:srgbClr val="FF3300"/>
              </a:gs>
              <a:gs pos="90000">
                <a:srgbClr val="FF3300"/>
              </a:gs>
              <a:gs pos="71000">
                <a:srgbClr val="FF3300"/>
              </a:gs>
              <a:gs pos="82000">
                <a:srgbClr val="9A0000"/>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2" name="Rectangle 101">
            <a:extLst>
              <a:ext uri="{FF2B5EF4-FFF2-40B4-BE49-F238E27FC236}">
                <a16:creationId xmlns:a16="http://schemas.microsoft.com/office/drawing/2014/main" id="{1681C991-6F97-4A4C-8FB2-64FBA0B2FC60}"/>
              </a:ext>
            </a:extLst>
          </p:cNvPr>
          <p:cNvSpPr/>
          <p:nvPr/>
        </p:nvSpPr>
        <p:spPr>
          <a:xfrm>
            <a:off x="5731074" y="3329634"/>
            <a:ext cx="266235" cy="787790"/>
          </a:xfrm>
          <a:prstGeom prst="rect">
            <a:avLst/>
          </a:prstGeom>
          <a:gradFill flip="none" rotWithShape="1">
            <a:gsLst>
              <a:gs pos="43000">
                <a:schemeClr val="accent5">
                  <a:lumMod val="75000"/>
                </a:schemeClr>
              </a:gs>
              <a:gs pos="25000">
                <a:srgbClr val="006666"/>
              </a:gs>
              <a:gs pos="13000">
                <a:schemeClr val="accent5">
                  <a:lumMod val="75000"/>
                </a:schemeClr>
              </a:gs>
              <a:gs pos="92000">
                <a:schemeClr val="accent5">
                  <a:lumMod val="75000"/>
                </a:schemeClr>
              </a:gs>
              <a:gs pos="71000">
                <a:schemeClr val="accent5">
                  <a:lumMod val="75000"/>
                </a:schemeClr>
              </a:gs>
              <a:gs pos="82000">
                <a:srgbClr val="006666"/>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3" name="Rectangle 102">
            <a:extLst>
              <a:ext uri="{FF2B5EF4-FFF2-40B4-BE49-F238E27FC236}">
                <a16:creationId xmlns:a16="http://schemas.microsoft.com/office/drawing/2014/main" id="{A47171B7-687A-4428-A83C-9F7166E8F4BF}"/>
              </a:ext>
            </a:extLst>
          </p:cNvPr>
          <p:cNvSpPr/>
          <p:nvPr/>
        </p:nvSpPr>
        <p:spPr>
          <a:xfrm>
            <a:off x="1845795" y="3329636"/>
            <a:ext cx="220513" cy="787790"/>
          </a:xfrm>
          <a:prstGeom prst="rect">
            <a:avLst/>
          </a:prstGeom>
          <a:gradFill flip="none" rotWithShape="1">
            <a:gsLst>
              <a:gs pos="43000">
                <a:srgbClr val="FF00FF"/>
              </a:gs>
              <a:gs pos="25000">
                <a:srgbClr val="660066"/>
              </a:gs>
              <a:gs pos="13000">
                <a:srgbClr val="FF00FF"/>
              </a:gs>
              <a:gs pos="90000">
                <a:srgbClr val="FF00FF"/>
              </a:gs>
              <a:gs pos="71000">
                <a:srgbClr val="FF00FF"/>
              </a:gs>
              <a:gs pos="82000">
                <a:srgbClr val="660066"/>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4" name="Rectangle 103">
            <a:extLst>
              <a:ext uri="{FF2B5EF4-FFF2-40B4-BE49-F238E27FC236}">
                <a16:creationId xmlns:a16="http://schemas.microsoft.com/office/drawing/2014/main" id="{D945C956-992F-4183-B6D7-EDACAEE46441}"/>
              </a:ext>
            </a:extLst>
          </p:cNvPr>
          <p:cNvSpPr/>
          <p:nvPr/>
        </p:nvSpPr>
        <p:spPr>
          <a:xfrm>
            <a:off x="1588970" y="3329636"/>
            <a:ext cx="266235" cy="787790"/>
          </a:xfrm>
          <a:prstGeom prst="rect">
            <a:avLst/>
          </a:prstGeom>
          <a:gradFill flip="none" rotWithShape="1">
            <a:gsLst>
              <a:gs pos="43000">
                <a:srgbClr val="0066CC"/>
              </a:gs>
              <a:gs pos="25000">
                <a:srgbClr val="000099"/>
              </a:gs>
              <a:gs pos="13000">
                <a:srgbClr val="0066CC"/>
              </a:gs>
              <a:gs pos="90000">
                <a:srgbClr val="0066CC"/>
              </a:gs>
              <a:gs pos="71000">
                <a:srgbClr val="0066CC"/>
              </a:gs>
              <a:gs pos="82000">
                <a:srgbClr val="000099"/>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5" name="Rectangle 104">
            <a:extLst>
              <a:ext uri="{FF2B5EF4-FFF2-40B4-BE49-F238E27FC236}">
                <a16:creationId xmlns:a16="http://schemas.microsoft.com/office/drawing/2014/main" id="{096B4BFF-40D2-4F2E-89A5-9A01FD2F0C6E}"/>
              </a:ext>
            </a:extLst>
          </p:cNvPr>
          <p:cNvSpPr/>
          <p:nvPr/>
        </p:nvSpPr>
        <p:spPr>
          <a:xfrm>
            <a:off x="1320296" y="3329636"/>
            <a:ext cx="266235" cy="787790"/>
          </a:xfrm>
          <a:prstGeom prst="rect">
            <a:avLst/>
          </a:prstGeom>
          <a:gradFill flip="none" rotWithShape="1">
            <a:gsLst>
              <a:gs pos="47000">
                <a:srgbClr val="4A8522"/>
              </a:gs>
              <a:gs pos="25000">
                <a:srgbClr val="00CC00"/>
              </a:gs>
              <a:gs pos="13000">
                <a:srgbClr val="4A8522"/>
              </a:gs>
              <a:gs pos="90000">
                <a:srgbClr val="4A8522"/>
              </a:gs>
              <a:gs pos="71000">
                <a:srgbClr val="4A8522"/>
              </a:gs>
              <a:gs pos="82000">
                <a:srgbClr val="00CC00"/>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6" name="Rectangle 105">
            <a:extLst>
              <a:ext uri="{FF2B5EF4-FFF2-40B4-BE49-F238E27FC236}">
                <a16:creationId xmlns:a16="http://schemas.microsoft.com/office/drawing/2014/main" id="{3202C099-37E6-4784-9BBC-AC8D9BB9741F}"/>
              </a:ext>
            </a:extLst>
          </p:cNvPr>
          <p:cNvSpPr/>
          <p:nvPr/>
        </p:nvSpPr>
        <p:spPr>
          <a:xfrm>
            <a:off x="5994095" y="4117424"/>
            <a:ext cx="266235" cy="1828800"/>
          </a:xfrm>
          <a:prstGeom prst="rect">
            <a:avLst/>
          </a:prstGeom>
          <a:solidFill>
            <a:srgbClr val="FF33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7" name="Rectangle 106">
            <a:extLst>
              <a:ext uri="{FF2B5EF4-FFF2-40B4-BE49-F238E27FC236}">
                <a16:creationId xmlns:a16="http://schemas.microsoft.com/office/drawing/2014/main" id="{0AA0693A-3D19-49F8-B4C3-74B74C399A13}"/>
              </a:ext>
            </a:extLst>
          </p:cNvPr>
          <p:cNvSpPr/>
          <p:nvPr/>
        </p:nvSpPr>
        <p:spPr>
          <a:xfrm>
            <a:off x="5733512" y="1500832"/>
            <a:ext cx="266235" cy="1828800"/>
          </a:xfrm>
          <a:prstGeom prst="rect">
            <a:avLst/>
          </a:prstGeom>
          <a:solidFill>
            <a:schemeClr val="accent5">
              <a:lumMod val="7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8" name="Rectangle 107">
            <a:extLst>
              <a:ext uri="{FF2B5EF4-FFF2-40B4-BE49-F238E27FC236}">
                <a16:creationId xmlns:a16="http://schemas.microsoft.com/office/drawing/2014/main" id="{AA588FAA-A93B-4289-96FA-A95C543757C3}"/>
              </a:ext>
            </a:extLst>
          </p:cNvPr>
          <p:cNvSpPr/>
          <p:nvPr/>
        </p:nvSpPr>
        <p:spPr>
          <a:xfrm>
            <a:off x="1585890" y="4117424"/>
            <a:ext cx="266235" cy="1828800"/>
          </a:xfrm>
          <a:prstGeom prst="rect">
            <a:avLst/>
          </a:prstGeom>
          <a:solidFill>
            <a:srgbClr val="0066C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9" name="Rectangle 108">
            <a:extLst>
              <a:ext uri="{FF2B5EF4-FFF2-40B4-BE49-F238E27FC236}">
                <a16:creationId xmlns:a16="http://schemas.microsoft.com/office/drawing/2014/main" id="{C3FFFFB4-3529-4443-B99F-D7ACB4B5010E}"/>
              </a:ext>
            </a:extLst>
          </p:cNvPr>
          <p:cNvSpPr/>
          <p:nvPr/>
        </p:nvSpPr>
        <p:spPr>
          <a:xfrm>
            <a:off x="1329554" y="1500832"/>
            <a:ext cx="266235" cy="1828800"/>
          </a:xfrm>
          <a:prstGeom prst="rect">
            <a:avLst/>
          </a:prstGeom>
          <a:solidFill>
            <a:srgbClr val="00B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0" name="Oval 109">
            <a:extLst>
              <a:ext uri="{FF2B5EF4-FFF2-40B4-BE49-F238E27FC236}">
                <a16:creationId xmlns:a16="http://schemas.microsoft.com/office/drawing/2014/main" id="{39C6EDD3-1239-4FB5-B953-4A53ACA2AB31}"/>
              </a:ext>
            </a:extLst>
          </p:cNvPr>
          <p:cNvSpPr/>
          <p:nvPr/>
        </p:nvSpPr>
        <p:spPr>
          <a:xfrm>
            <a:off x="5785947" y="5780931"/>
            <a:ext cx="682530" cy="682530"/>
          </a:xfrm>
          <a:prstGeom prst="ellipse">
            <a:avLst/>
          </a:prstGeom>
          <a:solidFill>
            <a:srgbClr val="FF33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1" name="Oval 110">
            <a:extLst>
              <a:ext uri="{FF2B5EF4-FFF2-40B4-BE49-F238E27FC236}">
                <a16:creationId xmlns:a16="http://schemas.microsoft.com/office/drawing/2014/main" id="{24B67A32-FA1F-4537-9068-234FB458EC0F}"/>
              </a:ext>
            </a:extLst>
          </p:cNvPr>
          <p:cNvSpPr/>
          <p:nvPr/>
        </p:nvSpPr>
        <p:spPr>
          <a:xfrm>
            <a:off x="5522926" y="983595"/>
            <a:ext cx="682530" cy="682530"/>
          </a:xfrm>
          <a:prstGeom prst="ellipse">
            <a:avLst/>
          </a:prstGeom>
          <a:solidFill>
            <a:schemeClr val="accent5">
              <a:lumMod val="7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2" name="Oval 111">
            <a:extLst>
              <a:ext uri="{FF2B5EF4-FFF2-40B4-BE49-F238E27FC236}">
                <a16:creationId xmlns:a16="http://schemas.microsoft.com/office/drawing/2014/main" id="{F86D9A3A-85C6-4A82-9A34-B33BBE66AEF7}"/>
              </a:ext>
            </a:extLst>
          </p:cNvPr>
          <p:cNvSpPr/>
          <p:nvPr/>
        </p:nvSpPr>
        <p:spPr>
          <a:xfrm>
            <a:off x="1112148" y="983595"/>
            <a:ext cx="682530" cy="682530"/>
          </a:xfrm>
          <a:prstGeom prst="ellipse">
            <a:avLst/>
          </a:prstGeom>
          <a:solidFill>
            <a:srgbClr val="00B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3" name="Oval 112">
            <a:extLst>
              <a:ext uri="{FF2B5EF4-FFF2-40B4-BE49-F238E27FC236}">
                <a16:creationId xmlns:a16="http://schemas.microsoft.com/office/drawing/2014/main" id="{A9F23793-6BC4-42D0-B7F2-360468F254B2}"/>
              </a:ext>
            </a:extLst>
          </p:cNvPr>
          <p:cNvSpPr/>
          <p:nvPr/>
        </p:nvSpPr>
        <p:spPr>
          <a:xfrm>
            <a:off x="1376441" y="5780931"/>
            <a:ext cx="682530" cy="682530"/>
          </a:xfrm>
          <a:prstGeom prst="ellipse">
            <a:avLst/>
          </a:prstGeom>
          <a:solidFill>
            <a:srgbClr val="0066C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4" name="TextBox 113">
            <a:extLst>
              <a:ext uri="{FF2B5EF4-FFF2-40B4-BE49-F238E27FC236}">
                <a16:creationId xmlns:a16="http://schemas.microsoft.com/office/drawing/2014/main" id="{1137A786-0D63-440E-A338-4729A8F4946C}"/>
              </a:ext>
            </a:extLst>
          </p:cNvPr>
          <p:cNvSpPr txBox="1"/>
          <p:nvPr/>
        </p:nvSpPr>
        <p:spPr>
          <a:xfrm>
            <a:off x="2048836" y="3583897"/>
            <a:ext cx="3679799" cy="338554"/>
          </a:xfrm>
          <a:prstGeom prst="rect">
            <a:avLst/>
          </a:prstGeom>
          <a:noFill/>
        </p:spPr>
        <p:txBody>
          <a:bodyPr wrap="square" rtlCol="0">
            <a:spAutoFit/>
          </a:bodyPr>
          <a:lstStyle/>
          <a:p>
            <a:pPr algn="ctr" defTabSz="914400"/>
            <a:r>
              <a:rPr lang="en-US" sz="1600" b="1" dirty="0">
                <a:solidFill>
                  <a:prstClr val="black">
                    <a:lumMod val="75000"/>
                    <a:lumOff val="25000"/>
                  </a:prstClr>
                </a:solidFill>
                <a:latin typeface="Century Gothic" panose="020B0502020202020204" pitchFamily="34" charset="0"/>
              </a:rPr>
              <a:t>SIGNS OF PRETENTIOUS BELIEVERS</a:t>
            </a:r>
          </a:p>
        </p:txBody>
      </p:sp>
      <p:sp>
        <p:nvSpPr>
          <p:cNvPr id="120" name="TextBox 119">
            <a:extLst>
              <a:ext uri="{FF2B5EF4-FFF2-40B4-BE49-F238E27FC236}">
                <a16:creationId xmlns:a16="http://schemas.microsoft.com/office/drawing/2014/main" id="{E97DED35-38C4-4BF4-A254-828254434196}"/>
              </a:ext>
            </a:extLst>
          </p:cNvPr>
          <p:cNvSpPr txBox="1"/>
          <p:nvPr/>
        </p:nvSpPr>
        <p:spPr>
          <a:xfrm>
            <a:off x="6325367" y="4173570"/>
            <a:ext cx="2492783"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3300"/>
                </a:solidFill>
                <a:effectLst/>
                <a:uLnTx/>
                <a:uFillTx/>
              </a:rPr>
              <a:t>AYAH 07</a:t>
            </a:r>
          </a:p>
        </p:txBody>
      </p:sp>
      <p:sp>
        <p:nvSpPr>
          <p:cNvPr id="122" name="TextBox 121">
            <a:extLst>
              <a:ext uri="{FF2B5EF4-FFF2-40B4-BE49-F238E27FC236}">
                <a16:creationId xmlns:a16="http://schemas.microsoft.com/office/drawing/2014/main" id="{71C4B53A-EBED-44B8-B4DE-4443BCEF2DA4}"/>
              </a:ext>
            </a:extLst>
          </p:cNvPr>
          <p:cNvSpPr txBox="1"/>
          <p:nvPr/>
        </p:nvSpPr>
        <p:spPr>
          <a:xfrm>
            <a:off x="6179909" y="1566701"/>
            <a:ext cx="2210302"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chemeClr val="accent5">
                    <a:lumMod val="50000"/>
                  </a:schemeClr>
                </a:solidFill>
                <a:effectLst/>
                <a:uLnTx/>
                <a:uFillTx/>
              </a:rPr>
              <a:t>AYAH 02-03</a:t>
            </a:r>
          </a:p>
        </p:txBody>
      </p:sp>
      <p:sp>
        <p:nvSpPr>
          <p:cNvPr id="125" name="TextBox 124">
            <a:extLst>
              <a:ext uri="{FF2B5EF4-FFF2-40B4-BE49-F238E27FC236}">
                <a16:creationId xmlns:a16="http://schemas.microsoft.com/office/drawing/2014/main" id="{744BAE9D-6966-48D6-BD20-FD7DEE9A828C}"/>
              </a:ext>
            </a:extLst>
          </p:cNvPr>
          <p:cNvSpPr txBox="1"/>
          <p:nvPr/>
        </p:nvSpPr>
        <p:spPr>
          <a:xfrm>
            <a:off x="1715432" y="1616610"/>
            <a:ext cx="2210302"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4A8522"/>
                </a:solidFill>
                <a:effectLst/>
                <a:uLnTx/>
                <a:uFillTx/>
              </a:rPr>
              <a:t>AYAH 01</a:t>
            </a:r>
          </a:p>
        </p:txBody>
      </p:sp>
      <p:sp>
        <p:nvSpPr>
          <p:cNvPr id="127" name="TextBox 126">
            <a:extLst>
              <a:ext uri="{FF2B5EF4-FFF2-40B4-BE49-F238E27FC236}">
                <a16:creationId xmlns:a16="http://schemas.microsoft.com/office/drawing/2014/main" id="{458EBED6-8F3C-4AED-B9B7-6BB55C412713}"/>
              </a:ext>
            </a:extLst>
          </p:cNvPr>
          <p:cNvSpPr txBox="1"/>
          <p:nvPr/>
        </p:nvSpPr>
        <p:spPr>
          <a:xfrm>
            <a:off x="1722088" y="1914638"/>
            <a:ext cx="2952304" cy="132343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kern="0" dirty="0"/>
              <a:t>T</a:t>
            </a:r>
            <a:r>
              <a:rPr kumimoji="0" lang="en-US" sz="1600" b="0" i="0" u="none" strike="noStrike" kern="0" cap="none" spc="0" normalizeH="0" baseline="0" noProof="0" dirty="0">
                <a:ln>
                  <a:noFill/>
                </a:ln>
                <a:effectLst/>
                <a:uLnTx/>
                <a:uFillTx/>
              </a:rPr>
              <a:t>he Holy Prophet (S) is addressed and some unfortunate reflections of the denial of the Hereafter, in the deeds of the rejectors, are expressed.</a:t>
            </a:r>
          </a:p>
        </p:txBody>
      </p:sp>
      <p:sp>
        <p:nvSpPr>
          <p:cNvPr id="129" name="TextBox 128">
            <a:extLst>
              <a:ext uri="{FF2B5EF4-FFF2-40B4-BE49-F238E27FC236}">
                <a16:creationId xmlns:a16="http://schemas.microsoft.com/office/drawing/2014/main" id="{3364F038-B441-42B1-B7EA-4BCE94035762}"/>
              </a:ext>
            </a:extLst>
          </p:cNvPr>
          <p:cNvSpPr txBox="1"/>
          <p:nvPr/>
        </p:nvSpPr>
        <p:spPr>
          <a:xfrm>
            <a:off x="1915438" y="4183080"/>
            <a:ext cx="2492783" cy="369332"/>
          </a:xfrm>
          <a:prstGeom prst="rect">
            <a:avLst/>
          </a:prstGeom>
          <a:noFill/>
        </p:spPr>
        <p:txBody>
          <a:bodyPr wrap="square" rtlCol="0">
            <a:spAutoFit/>
          </a:bodyPr>
          <a:lstStyle>
            <a:defPPr>
              <a:defRPr lang="en-US"/>
            </a:defPPr>
            <a:lvl1pPr marR="0" lvl="0" indent="0" defTabSz="914400" fontAlgn="auto">
              <a:lnSpc>
                <a:spcPct val="100000"/>
              </a:lnSpc>
              <a:spcBef>
                <a:spcPts val="0"/>
              </a:spcBef>
              <a:spcAft>
                <a:spcPts val="0"/>
              </a:spcAft>
              <a:buClrTx/>
              <a:buSzTx/>
              <a:buFontTx/>
              <a:buNone/>
              <a:tabLst/>
              <a:defRPr kumimoji="0" b="1" i="0" u="none" strike="noStrike" kern="0" cap="none" spc="0" normalizeH="0" baseline="0">
                <a:ln>
                  <a:noFill/>
                </a:ln>
                <a:solidFill>
                  <a:srgbClr val="4A8522"/>
                </a:solidFill>
                <a:effectLst/>
                <a:uLnTx/>
                <a:uFillTx/>
              </a:defRPr>
            </a:lvl1pPr>
          </a:lstStyle>
          <a:p>
            <a:r>
              <a:rPr lang="en-US" dirty="0">
                <a:solidFill>
                  <a:srgbClr val="0020A9"/>
                </a:solidFill>
              </a:rPr>
              <a:t>AYAH 04-06 </a:t>
            </a:r>
          </a:p>
        </p:txBody>
      </p:sp>
      <p:sp>
        <p:nvSpPr>
          <p:cNvPr id="132" name="TextBox 131">
            <a:extLst>
              <a:ext uri="{FF2B5EF4-FFF2-40B4-BE49-F238E27FC236}">
                <a16:creationId xmlns:a16="http://schemas.microsoft.com/office/drawing/2014/main" id="{269F6F7F-9156-4644-A758-B145E0FEC5D6}"/>
              </a:ext>
            </a:extLst>
          </p:cNvPr>
          <p:cNvSpPr txBox="1"/>
          <p:nvPr/>
        </p:nvSpPr>
        <p:spPr>
          <a:xfrm>
            <a:off x="6179909" y="1842775"/>
            <a:ext cx="2952304" cy="83099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kern="0" dirty="0"/>
              <a:t>Not observing the rights of people in the lower class of the society</a:t>
            </a:r>
            <a:endParaRPr kumimoji="0" lang="en-US" sz="1600" b="0" i="0" u="none" strike="noStrike" kern="0" cap="none" spc="0" normalizeH="0" baseline="0" noProof="0" dirty="0">
              <a:ln>
                <a:noFill/>
              </a:ln>
              <a:effectLst/>
              <a:uLnTx/>
              <a:uFillTx/>
            </a:endParaRPr>
          </a:p>
        </p:txBody>
      </p:sp>
      <p:sp>
        <p:nvSpPr>
          <p:cNvPr id="133" name="TextBox 132">
            <a:extLst>
              <a:ext uri="{FF2B5EF4-FFF2-40B4-BE49-F238E27FC236}">
                <a16:creationId xmlns:a16="http://schemas.microsoft.com/office/drawing/2014/main" id="{4CA60B4E-8420-4CD1-AA9F-7525D68BADF9}"/>
              </a:ext>
            </a:extLst>
          </p:cNvPr>
          <p:cNvSpPr txBox="1"/>
          <p:nvPr/>
        </p:nvSpPr>
        <p:spPr>
          <a:xfrm>
            <a:off x="6331927" y="4414056"/>
            <a:ext cx="2952304"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kern="0" dirty="0"/>
              <a:t>Being inattentive to other people's needs</a:t>
            </a:r>
            <a:endParaRPr kumimoji="0" lang="en-US" sz="1600" b="0" i="0" u="none" strike="noStrike" kern="0" cap="none" spc="0" normalizeH="0" baseline="0" noProof="0" dirty="0">
              <a:ln>
                <a:noFill/>
              </a:ln>
              <a:effectLst/>
              <a:uLnTx/>
              <a:uFillTx/>
            </a:endParaRPr>
          </a:p>
        </p:txBody>
      </p:sp>
      <p:sp>
        <p:nvSpPr>
          <p:cNvPr id="134" name="TextBox 133">
            <a:extLst>
              <a:ext uri="{FF2B5EF4-FFF2-40B4-BE49-F238E27FC236}">
                <a16:creationId xmlns:a16="http://schemas.microsoft.com/office/drawing/2014/main" id="{22A5A05D-AA54-4905-AA09-E3524ECC1CB5}"/>
              </a:ext>
            </a:extLst>
          </p:cNvPr>
          <p:cNvSpPr txBox="1"/>
          <p:nvPr/>
        </p:nvSpPr>
        <p:spPr>
          <a:xfrm>
            <a:off x="1911184" y="4426924"/>
            <a:ext cx="2952304"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kern="0" dirty="0"/>
              <a:t>Not observing the right of God to be worshiped</a:t>
            </a:r>
            <a:endParaRPr kumimoji="0" lang="en-US" sz="1600" b="0" i="0" u="none" strike="noStrike" kern="0" cap="none" spc="0" normalizeH="0" baseline="0" noProof="0" dirty="0">
              <a:ln>
                <a:noFill/>
              </a:ln>
              <a:effectLst/>
              <a:uLnTx/>
              <a:uFillTx/>
            </a:endParaRPr>
          </a:p>
        </p:txBody>
      </p:sp>
    </p:spTree>
    <p:extLst>
      <p:ext uri="{BB962C8B-B14F-4D97-AF65-F5344CB8AC3E}">
        <p14:creationId xmlns:p14="http://schemas.microsoft.com/office/powerpoint/2010/main" val="2583303699"/>
      </p:ext>
    </p:extLst>
  </p:cSld>
  <p:clrMapOvr>
    <a:masterClrMapping/>
  </p:clrMapOvr>
  <mc:AlternateContent xmlns:mc="http://schemas.openxmlformats.org/markup-compatibility/2006" xmlns:p15="http://schemas.microsoft.com/office/powerpoint/2012/main">
    <mc:Choice Requires="p15">
      <p:transition spd="slow">
        <p15:prstTrans prst="prestige"/>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mall Durood Sharif Png Transparent - خط, Png Download , Transparent Png  Image - PNGitem">
            <a:extLst>
              <a:ext uri="{FF2B5EF4-FFF2-40B4-BE49-F238E27FC236}">
                <a16:creationId xmlns:a16="http://schemas.microsoft.com/office/drawing/2014/main" id="{FBB30045-C90F-4CA2-ADE4-9FF2EEF8A3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09623" cy="510138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180BB38-414D-4B5D-9191-60248B97FBC3}"/>
              </a:ext>
            </a:extLst>
          </p:cNvPr>
          <p:cNvSpPr txBox="1"/>
          <p:nvPr/>
        </p:nvSpPr>
        <p:spPr>
          <a:xfrm>
            <a:off x="104273" y="5103674"/>
            <a:ext cx="8901076" cy="1754326"/>
          </a:xfrm>
          <a:prstGeom prst="rect">
            <a:avLst/>
          </a:prstGeom>
          <a:noFill/>
        </p:spPr>
        <p:txBody>
          <a:bodyPr wrap="square" rtlCol="0">
            <a:spAutoFit/>
          </a:bodyPr>
          <a:lstStyle/>
          <a:p>
            <a:pPr algn="ctr"/>
            <a:r>
              <a:rPr lang="en-US" sz="3600" dirty="0"/>
              <a:t>May Allah (</a:t>
            </a:r>
            <a:r>
              <a:rPr lang="en-US" sz="3600" dirty="0" err="1"/>
              <a:t>SwT</a:t>
            </a:r>
            <a:r>
              <a:rPr lang="en-US" sz="3600" dirty="0"/>
              <a:t>)  give us </a:t>
            </a:r>
            <a:r>
              <a:rPr lang="en-US" sz="3600" dirty="0" err="1"/>
              <a:t>taufeeq</a:t>
            </a:r>
            <a:r>
              <a:rPr lang="en-US" sz="3600" dirty="0"/>
              <a:t> to be </a:t>
            </a:r>
          </a:p>
          <a:p>
            <a:pPr algn="ctr"/>
            <a:r>
              <a:rPr lang="en-US" sz="3600" dirty="0"/>
              <a:t>His true servants!  </a:t>
            </a:r>
          </a:p>
          <a:p>
            <a:pPr algn="ctr"/>
            <a:r>
              <a:rPr lang="en-US" sz="3600" dirty="0"/>
              <a:t>Ameen. </a:t>
            </a:r>
          </a:p>
        </p:txBody>
      </p:sp>
    </p:spTree>
    <p:extLst>
      <p:ext uri="{BB962C8B-B14F-4D97-AF65-F5344CB8AC3E}">
        <p14:creationId xmlns:p14="http://schemas.microsoft.com/office/powerpoint/2010/main" val="30007759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459C9D9C-0AD9-450A-868C-2334710A94CF}"/>
              </a:ext>
            </a:extLst>
          </p:cNvPr>
          <p:cNvSpPr/>
          <p:nvPr/>
        </p:nvSpPr>
        <p:spPr>
          <a:xfrm>
            <a:off x="2286" y="0"/>
            <a:ext cx="9141714" cy="6856718"/>
          </a:xfrm>
          <a:prstGeom prst="rect">
            <a:avLst/>
          </a:prstGeom>
          <a:gradFill flip="none" rotWithShape="1">
            <a:gsLst>
              <a:gs pos="26000">
                <a:srgbClr val="00B0F0">
                  <a:alpha val="85000"/>
                </a:srgbClr>
              </a:gs>
              <a:gs pos="63000">
                <a:srgbClr val="E69803">
                  <a:alpha val="85000"/>
                </a:srgbClr>
              </a:gs>
              <a:gs pos="100000">
                <a:schemeClr val="accent5">
                  <a:lumMod val="60000"/>
                  <a:lumOff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2BB9E840-0551-430D-8B71-2A300BD67DEF}"/>
              </a:ext>
            </a:extLst>
          </p:cNvPr>
          <p:cNvSpPr txBox="1"/>
          <p:nvPr/>
        </p:nvSpPr>
        <p:spPr>
          <a:xfrm>
            <a:off x="112542" y="190306"/>
            <a:ext cx="8584017" cy="64633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RELATIONSHIP TO THE PREVIOUS SURAH (1)</a:t>
            </a:r>
          </a:p>
        </p:txBody>
      </p:sp>
      <p:sp>
        <p:nvSpPr>
          <p:cNvPr id="10" name="TextBox 9">
            <a:extLst>
              <a:ext uri="{FF2B5EF4-FFF2-40B4-BE49-F238E27FC236}">
                <a16:creationId xmlns:a16="http://schemas.microsoft.com/office/drawing/2014/main" id="{1841B420-1662-4E34-B8E0-10D7E28E7E2B}"/>
              </a:ext>
            </a:extLst>
          </p:cNvPr>
          <p:cNvSpPr txBox="1"/>
          <p:nvPr/>
        </p:nvSpPr>
        <p:spPr>
          <a:xfrm>
            <a:off x="364958" y="1026943"/>
            <a:ext cx="8426116" cy="5590698"/>
          </a:xfrm>
          <a:prstGeom prst="rect">
            <a:avLst/>
          </a:prstGeom>
          <a:noFill/>
        </p:spPr>
        <p:txBody>
          <a:bodyPr wrap="square">
            <a:spAutoFit/>
          </a:bodyPr>
          <a:lstStyle/>
          <a:p>
            <a:pPr marL="0" marR="0" fontAlgn="base">
              <a:lnSpc>
                <a:spcPct val="107000"/>
              </a:lnSpc>
              <a:spcBef>
                <a:spcPts val="0"/>
              </a:spcBef>
              <a:spcAft>
                <a:spcPts val="0"/>
              </a:spcAft>
            </a:pPr>
            <a:r>
              <a:rPr lang="en-US" sz="2800" dirty="0">
                <a:effectLst/>
                <a:latin typeface="Open Sans"/>
                <a:ea typeface="Times New Roman" panose="02020603050405020304" pitchFamily="18" charset="0"/>
                <a:cs typeface="Times New Roman" panose="02020603050405020304" pitchFamily="18" charset="0"/>
              </a:rPr>
              <a:t>The previous Surah, Quraysh, concludes on a demand on Quraysh that they should enslave themselves fully and worship the Master of this house (the Ka’ba).</a:t>
            </a:r>
          </a:p>
          <a:p>
            <a:pPr marL="0" marR="0" fontAlgn="base">
              <a:lnSpc>
                <a:spcPct val="107000"/>
              </a:lnSpc>
              <a:spcBef>
                <a:spcPts val="0"/>
              </a:spcBef>
              <a:spcAft>
                <a:spcPts val="1650"/>
              </a:spcAft>
            </a:pPr>
            <a:br>
              <a:rPr lang="en-US" sz="2800" dirty="0">
                <a:effectLst/>
                <a:latin typeface="Open Sans"/>
                <a:ea typeface="Times New Roman" panose="02020603050405020304" pitchFamily="18" charset="0"/>
                <a:cs typeface="Times New Roman" panose="02020603050405020304" pitchFamily="18" charset="0"/>
              </a:rPr>
            </a:br>
            <a:r>
              <a:rPr lang="en-US" sz="2800" dirty="0">
                <a:effectLst/>
                <a:latin typeface="Open Sans"/>
                <a:ea typeface="Times New Roman" panose="02020603050405020304" pitchFamily="18" charset="0"/>
                <a:cs typeface="Times New Roman" panose="02020603050405020304" pitchFamily="18" charset="0"/>
              </a:rPr>
              <a:t>Allah tells them what they </a:t>
            </a:r>
            <a:r>
              <a:rPr lang="en-US" sz="2800" b="1" dirty="0">
                <a:solidFill>
                  <a:srgbClr val="FF0000"/>
                </a:solidFill>
                <a:effectLst/>
                <a:latin typeface="Open Sans"/>
                <a:ea typeface="Times New Roman" panose="02020603050405020304" pitchFamily="18" charset="0"/>
                <a:cs typeface="Times New Roman" panose="02020603050405020304" pitchFamily="18" charset="0"/>
              </a:rPr>
              <a:t>should be doing </a:t>
            </a:r>
            <a:r>
              <a:rPr lang="en-US" sz="2800" dirty="0">
                <a:effectLst/>
                <a:latin typeface="Open Sans"/>
                <a:ea typeface="Times New Roman" panose="02020603050405020304" pitchFamily="18" charset="0"/>
                <a:cs typeface="Times New Roman" panose="02020603050405020304" pitchFamily="18" charset="0"/>
              </a:rPr>
              <a:t>(enslaving themselves to Him.)</a:t>
            </a:r>
            <a:br>
              <a:rPr lang="en-US" sz="2800" dirty="0">
                <a:latin typeface="Open Sans"/>
                <a:ea typeface="Times New Roman" panose="02020603050405020304" pitchFamily="18" charset="0"/>
                <a:cs typeface="Arial" panose="020B0604020202020204" pitchFamily="34" charset="0"/>
              </a:rPr>
            </a:br>
            <a:br>
              <a:rPr lang="en-US" sz="2800" dirty="0">
                <a:latin typeface="Open Sans"/>
                <a:ea typeface="Times New Roman" panose="02020603050405020304" pitchFamily="18" charset="0"/>
                <a:cs typeface="Arial" panose="020B0604020202020204" pitchFamily="34" charset="0"/>
              </a:rPr>
            </a:br>
            <a:r>
              <a:rPr lang="en-US" sz="2800" dirty="0">
                <a:effectLst/>
                <a:latin typeface="Open Sans"/>
                <a:ea typeface="Times New Roman" panose="02020603050405020304" pitchFamily="18" charset="0"/>
                <a:cs typeface="Times New Roman" panose="02020603050405020304" pitchFamily="18" charset="0"/>
              </a:rPr>
              <a:t>In this Surah, Ma’un, Allah tells us what they </a:t>
            </a:r>
            <a:r>
              <a:rPr lang="en-US" sz="2800" b="1" dirty="0">
                <a:solidFill>
                  <a:srgbClr val="FF0000"/>
                </a:solidFill>
                <a:effectLst/>
                <a:latin typeface="Open Sans"/>
                <a:ea typeface="Times New Roman" panose="02020603050405020304" pitchFamily="18" charset="0"/>
                <a:cs typeface="Times New Roman" panose="02020603050405020304" pitchFamily="18" charset="0"/>
              </a:rPr>
              <a:t>are doing</a:t>
            </a:r>
            <a:r>
              <a:rPr lang="en-US" sz="2800" dirty="0">
                <a:effectLst/>
                <a:latin typeface="Open Sans"/>
                <a:ea typeface="Times New Roman" panose="02020603050405020304" pitchFamily="18" charset="0"/>
                <a:cs typeface="Times New Roman" panose="02020603050405020304" pitchFamily="18" charset="0"/>
              </a:rPr>
              <a:t> presently without Emaan (Belief). A contrast between what they should be doing, and what they are doing instead.</a:t>
            </a:r>
            <a:endParaRPr lang="en-US" sz="2800" dirty="0">
              <a:effectLst/>
              <a:latin typeface="Open Sans"/>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06867391"/>
      </p:ext>
    </p:extLst>
  </p:cSld>
  <p:clrMapOvr>
    <a:masterClrMapping/>
  </p:clrMapOvr>
  <mc:AlternateContent xmlns:mc="http://schemas.openxmlformats.org/markup-compatibility/2006" xmlns:p15="http://schemas.microsoft.com/office/powerpoint/2012/main">
    <mc:Choice Requires="p15">
      <p:transition spd="slow">
        <p15:prstTrans prst="prestig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459C9D9C-0AD9-450A-868C-2334710A94CF}"/>
              </a:ext>
            </a:extLst>
          </p:cNvPr>
          <p:cNvSpPr/>
          <p:nvPr/>
        </p:nvSpPr>
        <p:spPr>
          <a:xfrm>
            <a:off x="2286" y="0"/>
            <a:ext cx="9141714" cy="6856718"/>
          </a:xfrm>
          <a:prstGeom prst="rect">
            <a:avLst/>
          </a:prstGeom>
          <a:gradFill flip="none" rotWithShape="1">
            <a:gsLst>
              <a:gs pos="26000">
                <a:srgbClr val="00B0F0">
                  <a:alpha val="85000"/>
                </a:srgbClr>
              </a:gs>
              <a:gs pos="63000">
                <a:srgbClr val="E69803">
                  <a:alpha val="85000"/>
                </a:srgbClr>
              </a:gs>
              <a:gs pos="100000">
                <a:schemeClr val="accent5">
                  <a:lumMod val="60000"/>
                  <a:lumOff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2BB9E840-0551-430D-8B71-2A300BD67DEF}"/>
              </a:ext>
            </a:extLst>
          </p:cNvPr>
          <p:cNvSpPr txBox="1"/>
          <p:nvPr/>
        </p:nvSpPr>
        <p:spPr>
          <a:xfrm>
            <a:off x="112542" y="190306"/>
            <a:ext cx="8584017" cy="64633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RELATIONSHIP TO THE PREVIOUS SURAH (2)</a:t>
            </a:r>
          </a:p>
        </p:txBody>
      </p:sp>
      <p:sp>
        <p:nvSpPr>
          <p:cNvPr id="10" name="TextBox 9">
            <a:extLst>
              <a:ext uri="{FF2B5EF4-FFF2-40B4-BE49-F238E27FC236}">
                <a16:creationId xmlns:a16="http://schemas.microsoft.com/office/drawing/2014/main" id="{1841B420-1662-4E34-B8E0-10D7E28E7E2B}"/>
              </a:ext>
            </a:extLst>
          </p:cNvPr>
          <p:cNvSpPr txBox="1"/>
          <p:nvPr/>
        </p:nvSpPr>
        <p:spPr>
          <a:xfrm>
            <a:off x="364958" y="1026943"/>
            <a:ext cx="8426116" cy="1902509"/>
          </a:xfrm>
          <a:prstGeom prst="rect">
            <a:avLst/>
          </a:prstGeom>
          <a:noFill/>
        </p:spPr>
        <p:txBody>
          <a:bodyPr wrap="square">
            <a:spAutoFit/>
          </a:bodyPr>
          <a:lstStyle/>
          <a:p>
            <a:pPr marL="0" marR="0" fontAlgn="base">
              <a:lnSpc>
                <a:spcPct val="107000"/>
              </a:lnSpc>
              <a:spcBef>
                <a:spcPts val="0"/>
              </a:spcBef>
              <a:spcAft>
                <a:spcPts val="0"/>
              </a:spcAft>
            </a:pPr>
            <a:r>
              <a:rPr lang="en-US" sz="2800" b="1" u="sng" dirty="0">
                <a:solidFill>
                  <a:schemeClr val="bg1"/>
                </a:solidFill>
                <a:effectLst/>
                <a:latin typeface="Open Sans"/>
                <a:ea typeface="Times New Roman" panose="02020603050405020304" pitchFamily="18" charset="0"/>
                <a:cs typeface="Times New Roman" panose="02020603050405020304" pitchFamily="18" charset="0"/>
              </a:rPr>
              <a:t>POSITIVE REINFORCEME</a:t>
            </a:r>
            <a:r>
              <a:rPr lang="en-US" sz="2800" b="1" u="sng" dirty="0">
                <a:solidFill>
                  <a:schemeClr val="bg1"/>
                </a:solidFill>
                <a:latin typeface="Open Sans"/>
                <a:ea typeface="Times New Roman" panose="02020603050405020304" pitchFamily="18" charset="0"/>
                <a:cs typeface="Times New Roman" panose="02020603050405020304" pitchFamily="18" charset="0"/>
              </a:rPr>
              <a:t>NT in Surah Quraysh</a:t>
            </a:r>
            <a:endParaRPr lang="en-US" sz="2800" b="1" dirty="0">
              <a:effectLst/>
              <a:latin typeface="Open Sans"/>
              <a:ea typeface="Times New Roman" panose="02020603050405020304" pitchFamily="18" charset="0"/>
              <a:cs typeface="Times New Roman" panose="02020603050405020304" pitchFamily="18" charset="0"/>
            </a:endParaRPr>
          </a:p>
          <a:p>
            <a:pPr marL="0" marR="0" fontAlgn="base">
              <a:lnSpc>
                <a:spcPct val="107000"/>
              </a:lnSpc>
              <a:spcBef>
                <a:spcPts val="0"/>
              </a:spcBef>
              <a:spcAft>
                <a:spcPts val="0"/>
              </a:spcAft>
            </a:pPr>
            <a:r>
              <a:rPr lang="en-US" sz="2800" dirty="0">
                <a:effectLst/>
                <a:latin typeface="Open Sans"/>
                <a:ea typeface="Times New Roman" panose="02020603050405020304" pitchFamily="18" charset="0"/>
                <a:cs typeface="Times New Roman" panose="02020603050405020304" pitchFamily="18" charset="0"/>
              </a:rPr>
              <a:t>Allah mentions His favors on Quraysh, and due to His favors upon them – they should enslave themselves and submit to their Merciful Master. </a:t>
            </a:r>
            <a:endParaRPr lang="en-US" sz="2800" dirty="0">
              <a:effectLst/>
              <a:latin typeface="Open Sans"/>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4D2C98CF-033E-46D6-AE6E-13E253EE812C}"/>
              </a:ext>
            </a:extLst>
          </p:cNvPr>
          <p:cNvSpPr txBox="1"/>
          <p:nvPr/>
        </p:nvSpPr>
        <p:spPr>
          <a:xfrm>
            <a:off x="358942" y="3580781"/>
            <a:ext cx="8426116" cy="2363532"/>
          </a:xfrm>
          <a:prstGeom prst="rect">
            <a:avLst/>
          </a:prstGeom>
          <a:noFill/>
        </p:spPr>
        <p:txBody>
          <a:bodyPr wrap="square">
            <a:spAutoFit/>
          </a:bodyPr>
          <a:lstStyle/>
          <a:p>
            <a:pPr marL="0" marR="0" fontAlgn="base">
              <a:lnSpc>
                <a:spcPct val="107000"/>
              </a:lnSpc>
              <a:spcBef>
                <a:spcPts val="0"/>
              </a:spcBef>
              <a:spcAft>
                <a:spcPts val="0"/>
              </a:spcAft>
            </a:pPr>
            <a:r>
              <a:rPr lang="en-US" sz="2800" b="1" u="sng" dirty="0">
                <a:solidFill>
                  <a:schemeClr val="bg1"/>
                </a:solidFill>
                <a:latin typeface="Open Sans"/>
                <a:ea typeface="Times New Roman" panose="02020603050405020304" pitchFamily="18" charset="0"/>
                <a:cs typeface="Times New Roman" panose="02020603050405020304" pitchFamily="18" charset="0"/>
              </a:rPr>
              <a:t>NEGA</a:t>
            </a:r>
            <a:r>
              <a:rPr lang="en-US" sz="2800" b="1" u="sng" dirty="0">
                <a:solidFill>
                  <a:schemeClr val="bg1"/>
                </a:solidFill>
                <a:effectLst/>
                <a:latin typeface="Open Sans"/>
                <a:ea typeface="Times New Roman" panose="02020603050405020304" pitchFamily="18" charset="0"/>
                <a:cs typeface="Times New Roman" panose="02020603050405020304" pitchFamily="18" charset="0"/>
              </a:rPr>
              <a:t>TIVE REINFORCEME</a:t>
            </a:r>
            <a:r>
              <a:rPr lang="en-US" sz="2800" b="1" u="sng" dirty="0">
                <a:solidFill>
                  <a:schemeClr val="bg1"/>
                </a:solidFill>
                <a:latin typeface="Open Sans"/>
                <a:ea typeface="Times New Roman" panose="02020603050405020304" pitchFamily="18" charset="0"/>
                <a:cs typeface="Times New Roman" panose="02020603050405020304" pitchFamily="18" charset="0"/>
              </a:rPr>
              <a:t>NT in Surah Ma’un</a:t>
            </a:r>
            <a:endParaRPr lang="en-US" sz="2800" b="1" dirty="0">
              <a:effectLst/>
              <a:latin typeface="Open Sans"/>
              <a:ea typeface="Times New Roman" panose="02020603050405020304" pitchFamily="18" charset="0"/>
              <a:cs typeface="Times New Roman" panose="02020603050405020304" pitchFamily="18" charset="0"/>
            </a:endParaRPr>
          </a:p>
          <a:p>
            <a:pPr marL="0" marR="0" fontAlgn="base">
              <a:lnSpc>
                <a:spcPct val="107000"/>
              </a:lnSpc>
              <a:spcBef>
                <a:spcPts val="0"/>
              </a:spcBef>
              <a:spcAft>
                <a:spcPts val="0"/>
              </a:spcAft>
            </a:pPr>
            <a:r>
              <a:rPr lang="en-US" sz="2800" dirty="0">
                <a:latin typeface="Open Sans"/>
                <a:ea typeface="Times New Roman" panose="02020603050405020304" pitchFamily="18" charset="0"/>
                <a:cs typeface="Times New Roman" panose="02020603050405020304" pitchFamily="18" charset="0"/>
              </a:rPr>
              <a:t>The Quraysh, h</a:t>
            </a:r>
            <a:r>
              <a:rPr lang="en-US" sz="2800" dirty="0">
                <a:effectLst/>
                <a:latin typeface="Open Sans"/>
                <a:ea typeface="Times New Roman" panose="02020603050405020304" pitchFamily="18" charset="0"/>
                <a:cs typeface="Times New Roman" panose="02020603050405020304" pitchFamily="18" charset="0"/>
              </a:rPr>
              <a:t>owever, did not become Muslim – so Allah criticized them in this surah for their evil acts. He comments on the reality of their behavior without Islam.</a:t>
            </a:r>
            <a:endParaRPr lang="en-US" sz="2800" dirty="0">
              <a:effectLst/>
              <a:latin typeface="Open Sans"/>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9702678"/>
      </p:ext>
    </p:extLst>
  </p:cSld>
  <p:clrMapOvr>
    <a:masterClrMapping/>
  </p:clrMapOvr>
  <mc:AlternateContent xmlns:mc="http://schemas.openxmlformats.org/markup-compatibility/2006" xmlns:p15="http://schemas.microsoft.com/office/powerpoint/2012/main">
    <mc:Choice Requires="p15">
      <p:transition spd="slow">
        <p15:prstTrans prst="prestig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459C9D9C-0AD9-450A-868C-2334710A94CF}"/>
              </a:ext>
            </a:extLst>
          </p:cNvPr>
          <p:cNvSpPr/>
          <p:nvPr/>
        </p:nvSpPr>
        <p:spPr>
          <a:xfrm>
            <a:off x="0" y="0"/>
            <a:ext cx="9141714" cy="6856718"/>
          </a:xfrm>
          <a:prstGeom prst="rect">
            <a:avLst/>
          </a:prstGeom>
          <a:gradFill flip="none" rotWithShape="1">
            <a:gsLst>
              <a:gs pos="26000">
                <a:srgbClr val="00B0F0">
                  <a:alpha val="85000"/>
                </a:srgbClr>
              </a:gs>
              <a:gs pos="63000">
                <a:srgbClr val="E69803">
                  <a:alpha val="85000"/>
                </a:srgbClr>
              </a:gs>
              <a:gs pos="100000">
                <a:srgbClr val="66FF3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2BB9E840-0551-430D-8B71-2A300BD67DEF}"/>
              </a:ext>
            </a:extLst>
          </p:cNvPr>
          <p:cNvSpPr txBox="1"/>
          <p:nvPr/>
        </p:nvSpPr>
        <p:spPr>
          <a:xfrm>
            <a:off x="112542" y="190306"/>
            <a:ext cx="5026184" cy="64633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THE TONE OF THE SURAH</a:t>
            </a:r>
          </a:p>
        </p:txBody>
      </p:sp>
      <p:sp>
        <p:nvSpPr>
          <p:cNvPr id="10" name="TextBox 9">
            <a:extLst>
              <a:ext uri="{FF2B5EF4-FFF2-40B4-BE49-F238E27FC236}">
                <a16:creationId xmlns:a16="http://schemas.microsoft.com/office/drawing/2014/main" id="{1841B420-1662-4E34-B8E0-10D7E28E7E2B}"/>
              </a:ext>
            </a:extLst>
          </p:cNvPr>
          <p:cNvSpPr txBox="1"/>
          <p:nvPr/>
        </p:nvSpPr>
        <p:spPr>
          <a:xfrm>
            <a:off x="364958" y="1026943"/>
            <a:ext cx="8426116" cy="3746603"/>
          </a:xfrm>
          <a:prstGeom prst="rect">
            <a:avLst/>
          </a:prstGeom>
          <a:noFill/>
        </p:spPr>
        <p:txBody>
          <a:bodyPr wrap="square">
            <a:spAutoFit/>
          </a:bodyPr>
          <a:lstStyle/>
          <a:p>
            <a:pPr marL="0" marR="0" fontAlgn="base">
              <a:lnSpc>
                <a:spcPct val="107000"/>
              </a:lnSpc>
              <a:spcBef>
                <a:spcPts val="0"/>
              </a:spcBef>
              <a:spcAft>
                <a:spcPts val="0"/>
              </a:spcAft>
            </a:pPr>
            <a:r>
              <a:rPr lang="en-US" sz="2800" dirty="0">
                <a:effectLst/>
                <a:latin typeface="Open Sans"/>
                <a:ea typeface="Times New Roman" panose="02020603050405020304" pitchFamily="18" charset="0"/>
                <a:cs typeface="Times New Roman" panose="02020603050405020304" pitchFamily="18" charset="0"/>
              </a:rPr>
              <a:t>This surah is a sharp, intelligent, uncompromising, unapologetic depiction of social corruption in that society.</a:t>
            </a:r>
          </a:p>
          <a:p>
            <a:pPr marL="0" marR="0" fontAlgn="base">
              <a:lnSpc>
                <a:spcPct val="107000"/>
              </a:lnSpc>
              <a:spcBef>
                <a:spcPts val="0"/>
              </a:spcBef>
              <a:spcAft>
                <a:spcPts val="0"/>
              </a:spcAft>
            </a:pPr>
            <a:endParaRPr lang="en-US" sz="2800" dirty="0">
              <a:effectLst/>
              <a:latin typeface="Open Sans"/>
              <a:ea typeface="Times New Roman" panose="02020603050405020304" pitchFamily="18" charset="0"/>
              <a:cs typeface="Times New Roman" panose="02020603050405020304" pitchFamily="18" charset="0"/>
            </a:endParaRPr>
          </a:p>
          <a:p>
            <a:pPr marL="0" marR="0" fontAlgn="base">
              <a:lnSpc>
                <a:spcPct val="107000"/>
              </a:lnSpc>
              <a:spcBef>
                <a:spcPts val="0"/>
              </a:spcBef>
              <a:spcAft>
                <a:spcPts val="0"/>
              </a:spcAft>
            </a:pPr>
            <a:r>
              <a:rPr lang="en-US" sz="2800" dirty="0">
                <a:effectLst/>
                <a:latin typeface="Open Sans"/>
                <a:ea typeface="Times New Roman" panose="02020603050405020304" pitchFamily="18" charset="0"/>
                <a:cs typeface="Times New Roman" panose="02020603050405020304" pitchFamily="18" charset="0"/>
              </a:rPr>
              <a:t>Allah’s Messenger is not in social or political power in Makkah, and for him to criticize and point direct fingers at the leaders who have power to harm – requires full trust in Allah.</a:t>
            </a:r>
          </a:p>
        </p:txBody>
      </p:sp>
    </p:spTree>
    <p:extLst>
      <p:ext uri="{BB962C8B-B14F-4D97-AF65-F5344CB8AC3E}">
        <p14:creationId xmlns:p14="http://schemas.microsoft.com/office/powerpoint/2010/main" val="1672069871"/>
      </p:ext>
    </p:extLst>
  </p:cSld>
  <p:clrMapOvr>
    <a:masterClrMapping/>
  </p:clrMapOvr>
  <mc:AlternateContent xmlns:mc="http://schemas.openxmlformats.org/markup-compatibility/2006" xmlns:p15="http://schemas.microsoft.com/office/powerpoint/2012/main">
    <mc:Choice Requires="p15">
      <p:transition spd="slow">
        <p15:prstTrans prst="prestig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459C9D9C-0AD9-450A-868C-2334710A94CF}"/>
              </a:ext>
            </a:extLst>
          </p:cNvPr>
          <p:cNvSpPr/>
          <p:nvPr/>
        </p:nvSpPr>
        <p:spPr>
          <a:xfrm>
            <a:off x="0" y="0"/>
            <a:ext cx="9141714" cy="6856718"/>
          </a:xfrm>
          <a:prstGeom prst="rect">
            <a:avLst/>
          </a:prstGeom>
          <a:gradFill flip="none" rotWithShape="1">
            <a:gsLst>
              <a:gs pos="26000">
                <a:schemeClr val="accent5">
                  <a:lumMod val="60000"/>
                  <a:lumOff val="40000"/>
                </a:schemeClr>
              </a:gs>
              <a:gs pos="63000">
                <a:schemeClr val="accent4">
                  <a:lumMod val="60000"/>
                  <a:lumOff val="40000"/>
                </a:schemeClr>
              </a:gs>
              <a:gs pos="100000">
                <a:schemeClr val="accent1">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2BB9E840-0551-430D-8B71-2A300BD67DEF}"/>
              </a:ext>
            </a:extLst>
          </p:cNvPr>
          <p:cNvSpPr txBox="1"/>
          <p:nvPr/>
        </p:nvSpPr>
        <p:spPr>
          <a:xfrm>
            <a:off x="112542" y="190306"/>
            <a:ext cx="6196696" cy="64633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THE OCCASION OF REVELATION</a:t>
            </a:r>
          </a:p>
        </p:txBody>
      </p:sp>
      <p:sp>
        <p:nvSpPr>
          <p:cNvPr id="10" name="TextBox 9">
            <a:extLst>
              <a:ext uri="{FF2B5EF4-FFF2-40B4-BE49-F238E27FC236}">
                <a16:creationId xmlns:a16="http://schemas.microsoft.com/office/drawing/2014/main" id="{1841B420-1662-4E34-B8E0-10D7E28E7E2B}"/>
              </a:ext>
            </a:extLst>
          </p:cNvPr>
          <p:cNvSpPr txBox="1"/>
          <p:nvPr/>
        </p:nvSpPr>
        <p:spPr>
          <a:xfrm>
            <a:off x="364958" y="1026943"/>
            <a:ext cx="8426116" cy="4668650"/>
          </a:xfrm>
          <a:prstGeom prst="rect">
            <a:avLst/>
          </a:prstGeom>
          <a:noFill/>
        </p:spPr>
        <p:txBody>
          <a:bodyPr wrap="square">
            <a:spAutoFit/>
          </a:bodyPr>
          <a:lstStyle/>
          <a:p>
            <a:pPr marL="0" marR="0" fontAlgn="base">
              <a:lnSpc>
                <a:spcPct val="107000"/>
              </a:lnSpc>
              <a:spcBef>
                <a:spcPts val="0"/>
              </a:spcBef>
              <a:spcAft>
                <a:spcPts val="0"/>
              </a:spcAft>
            </a:pPr>
            <a:r>
              <a:rPr lang="en-US" sz="2800" dirty="0">
                <a:effectLst/>
                <a:latin typeface="Open Sans"/>
                <a:ea typeface="Times New Roman" panose="02020603050405020304" pitchFamily="18" charset="0"/>
                <a:cs typeface="Times New Roman" panose="02020603050405020304" pitchFamily="18" charset="0"/>
              </a:rPr>
              <a:t>With respect to the occasion of the revelation of Surah al-Ma'un, it is said to have been revealed about </a:t>
            </a:r>
            <a:r>
              <a:rPr lang="en-US" sz="2800" b="1" dirty="0">
                <a:effectLst/>
                <a:latin typeface="Open Sans"/>
                <a:ea typeface="Times New Roman" panose="02020603050405020304" pitchFamily="18" charset="0"/>
                <a:cs typeface="Times New Roman" panose="02020603050405020304" pitchFamily="18" charset="0"/>
              </a:rPr>
              <a:t>Abu Sufyan</a:t>
            </a:r>
            <a:r>
              <a:rPr lang="en-US" sz="2800" dirty="0">
                <a:effectLst/>
                <a:latin typeface="Open Sans"/>
                <a:ea typeface="Times New Roman" panose="02020603050405020304" pitchFamily="18" charset="0"/>
                <a:cs typeface="Times New Roman" panose="02020603050405020304" pitchFamily="18" charset="0"/>
              </a:rPr>
              <a:t>. He slaughtered two big camels for himself and his friends every day. One day, an orphan went to him and asked him for some help, but Abu Sufyan hit him with his cane and made him stay away.</a:t>
            </a:r>
          </a:p>
          <a:p>
            <a:pPr marL="0" marR="0" fontAlgn="base">
              <a:lnSpc>
                <a:spcPct val="107000"/>
              </a:lnSpc>
              <a:spcBef>
                <a:spcPts val="0"/>
              </a:spcBef>
              <a:spcAft>
                <a:spcPts val="0"/>
              </a:spcAft>
            </a:pPr>
            <a:endParaRPr lang="en-US" sz="2800" dirty="0">
              <a:effectLst/>
              <a:latin typeface="Open Sans"/>
              <a:ea typeface="Times New Roman" panose="02020603050405020304" pitchFamily="18" charset="0"/>
              <a:cs typeface="Times New Roman" panose="02020603050405020304" pitchFamily="18" charset="0"/>
            </a:endParaRPr>
          </a:p>
          <a:p>
            <a:pPr marL="0" marR="0" fontAlgn="base">
              <a:lnSpc>
                <a:spcPct val="107000"/>
              </a:lnSpc>
              <a:spcBef>
                <a:spcPts val="0"/>
              </a:spcBef>
              <a:spcAft>
                <a:spcPts val="0"/>
              </a:spcAft>
            </a:pPr>
            <a:r>
              <a:rPr lang="en-US" sz="2800" dirty="0">
                <a:effectLst/>
                <a:latin typeface="Open Sans"/>
                <a:ea typeface="Times New Roman" panose="02020603050405020304" pitchFamily="18" charset="0"/>
                <a:cs typeface="Times New Roman" panose="02020603050405020304" pitchFamily="18" charset="0"/>
              </a:rPr>
              <a:t>Some others have said that the ayah was revealed about Walid bin Mughira or ‘As bin Wa'il.</a:t>
            </a:r>
          </a:p>
        </p:txBody>
      </p:sp>
    </p:spTree>
    <p:extLst>
      <p:ext uri="{BB962C8B-B14F-4D97-AF65-F5344CB8AC3E}">
        <p14:creationId xmlns:p14="http://schemas.microsoft.com/office/powerpoint/2010/main" val="3127556699"/>
      </p:ext>
    </p:extLst>
  </p:cSld>
  <p:clrMapOvr>
    <a:masterClrMapping/>
  </p:clrMapOvr>
  <mc:AlternateContent xmlns:mc="http://schemas.openxmlformats.org/markup-compatibility/2006" xmlns:p15="http://schemas.microsoft.com/office/powerpoint/2012/main">
    <mc:Choice Requires="p15">
      <p:transition spd="slow">
        <p15:prstTrans prst="prestig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459C9D9C-0AD9-450A-868C-2334710A94CF}"/>
              </a:ext>
            </a:extLst>
          </p:cNvPr>
          <p:cNvSpPr/>
          <p:nvPr/>
        </p:nvSpPr>
        <p:spPr>
          <a:xfrm>
            <a:off x="0" y="0"/>
            <a:ext cx="9141714" cy="6856718"/>
          </a:xfrm>
          <a:prstGeom prst="rect">
            <a:avLst/>
          </a:prstGeom>
          <a:gradFill flip="none" rotWithShape="1">
            <a:gsLst>
              <a:gs pos="26000">
                <a:schemeClr val="tx1">
                  <a:lumMod val="85000"/>
                  <a:lumOff val="15000"/>
                  <a:alpha val="60000"/>
                </a:schemeClr>
              </a:gs>
              <a:gs pos="63000">
                <a:srgbClr val="008000">
                  <a:alpha val="60000"/>
                </a:srgbClr>
              </a:gs>
              <a:gs pos="100000">
                <a:srgbClr val="FF3300">
                  <a:alpha val="8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2BB9E840-0551-430D-8B71-2A300BD67DEF}"/>
              </a:ext>
            </a:extLst>
          </p:cNvPr>
          <p:cNvSpPr txBox="1"/>
          <p:nvPr/>
        </p:nvSpPr>
        <p:spPr>
          <a:xfrm>
            <a:off x="112542" y="190306"/>
            <a:ext cx="5474960" cy="64633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THE MERITS OF RECITATION</a:t>
            </a:r>
          </a:p>
        </p:txBody>
      </p:sp>
      <p:sp>
        <p:nvSpPr>
          <p:cNvPr id="10" name="TextBox 9">
            <a:extLst>
              <a:ext uri="{FF2B5EF4-FFF2-40B4-BE49-F238E27FC236}">
                <a16:creationId xmlns:a16="http://schemas.microsoft.com/office/drawing/2014/main" id="{1841B420-1662-4E34-B8E0-10D7E28E7E2B}"/>
              </a:ext>
            </a:extLst>
          </p:cNvPr>
          <p:cNvSpPr txBox="1"/>
          <p:nvPr/>
        </p:nvSpPr>
        <p:spPr>
          <a:xfrm>
            <a:off x="357799" y="789177"/>
            <a:ext cx="8426116" cy="6051721"/>
          </a:xfrm>
          <a:prstGeom prst="rect">
            <a:avLst/>
          </a:prstGeom>
          <a:noFill/>
        </p:spPr>
        <p:txBody>
          <a:bodyPr wrap="square">
            <a:spAutoFit/>
          </a:bodyPr>
          <a:lstStyle/>
          <a:p>
            <a:pPr marL="0" marR="0" fontAlgn="base">
              <a:lnSpc>
                <a:spcPct val="107000"/>
              </a:lnSpc>
              <a:spcBef>
                <a:spcPts val="0"/>
              </a:spcBef>
              <a:spcAft>
                <a:spcPts val="0"/>
              </a:spcAft>
            </a:pPr>
            <a:r>
              <a:rPr lang="en-US" sz="2800" dirty="0">
                <a:effectLst/>
                <a:latin typeface="Open Sans"/>
                <a:ea typeface="Times New Roman" panose="02020603050405020304" pitchFamily="18" charset="0"/>
                <a:cs typeface="Times New Roman" panose="02020603050405020304" pitchFamily="18" charset="0"/>
              </a:rPr>
              <a:t>If one recites Surah al-</a:t>
            </a:r>
            <a:r>
              <a:rPr lang="en-US" sz="2800" dirty="0" err="1">
                <a:effectLst/>
                <a:latin typeface="Open Sans"/>
                <a:ea typeface="Times New Roman" panose="02020603050405020304" pitchFamily="18" charset="0"/>
                <a:cs typeface="Times New Roman" panose="02020603050405020304" pitchFamily="18" charset="0"/>
              </a:rPr>
              <a:t>Ma'un</a:t>
            </a:r>
            <a:r>
              <a:rPr lang="en-US" sz="2800" dirty="0">
                <a:effectLst/>
                <a:latin typeface="Open Sans"/>
                <a:ea typeface="Times New Roman" panose="02020603050405020304" pitchFamily="18" charset="0"/>
                <a:cs typeface="Times New Roman" panose="02020603050405020304" pitchFamily="18" charset="0"/>
              </a:rPr>
              <a:t> after '</a:t>
            </a:r>
            <a:r>
              <a:rPr lang="en-US" sz="2800" dirty="0" err="1">
                <a:effectLst/>
                <a:latin typeface="Open Sans"/>
                <a:ea typeface="Times New Roman" panose="02020603050405020304" pitchFamily="18" charset="0"/>
                <a:cs typeface="Times New Roman" panose="02020603050405020304" pitchFamily="18" charset="0"/>
              </a:rPr>
              <a:t>Isha</a:t>
            </a:r>
            <a:r>
              <a:rPr lang="en-US" sz="2800" dirty="0">
                <a:effectLst/>
                <a:latin typeface="Open Sans"/>
                <a:ea typeface="Times New Roman" panose="02020603050405020304" pitchFamily="18" charset="0"/>
                <a:cs typeface="Times New Roman" panose="02020603050405020304" pitchFamily="18" charset="0"/>
              </a:rPr>
              <a:t> prayer, God will forgive him or her and will protect him or her until the adhan of the morning prayer. ~ Holy Prophet (S)</a:t>
            </a:r>
          </a:p>
          <a:p>
            <a:pPr marL="0" marR="0" fontAlgn="base">
              <a:lnSpc>
                <a:spcPct val="107000"/>
              </a:lnSpc>
              <a:spcBef>
                <a:spcPts val="0"/>
              </a:spcBef>
              <a:spcAft>
                <a:spcPts val="0"/>
              </a:spcAft>
            </a:pPr>
            <a:endParaRPr lang="en-US" sz="2800" dirty="0">
              <a:latin typeface="Open Sans"/>
              <a:ea typeface="Times New Roman" panose="02020603050405020304" pitchFamily="18" charset="0"/>
              <a:cs typeface="Times New Roman" panose="02020603050405020304" pitchFamily="18" charset="0"/>
            </a:endParaRPr>
          </a:p>
          <a:p>
            <a:pPr marL="0" marR="0" fontAlgn="base">
              <a:lnSpc>
                <a:spcPct val="107000"/>
              </a:lnSpc>
              <a:spcBef>
                <a:spcPts val="0"/>
              </a:spcBef>
              <a:spcAft>
                <a:spcPts val="0"/>
              </a:spcAft>
            </a:pPr>
            <a:r>
              <a:rPr lang="en-US" sz="2800" dirty="0">
                <a:effectLst/>
                <a:latin typeface="Open Sans"/>
                <a:ea typeface="Times New Roman" panose="02020603050405020304" pitchFamily="18" charset="0"/>
                <a:cs typeface="Times New Roman" panose="02020603050405020304" pitchFamily="18" charset="0"/>
              </a:rPr>
              <a:t>If one recites Surah al-</a:t>
            </a:r>
            <a:r>
              <a:rPr lang="en-US" sz="2800" dirty="0" err="1">
                <a:effectLst/>
                <a:latin typeface="Open Sans"/>
                <a:ea typeface="Times New Roman" panose="02020603050405020304" pitchFamily="18" charset="0"/>
                <a:cs typeface="Times New Roman" panose="02020603050405020304" pitchFamily="18" charset="0"/>
              </a:rPr>
              <a:t>Ma'un</a:t>
            </a:r>
            <a:r>
              <a:rPr lang="en-US" sz="2800" dirty="0">
                <a:effectLst/>
                <a:latin typeface="Open Sans"/>
                <a:ea typeface="Times New Roman" panose="02020603050405020304" pitchFamily="18" charset="0"/>
                <a:cs typeface="Times New Roman" panose="02020603050405020304" pitchFamily="18" charset="0"/>
              </a:rPr>
              <a:t> after the </a:t>
            </a:r>
            <a:r>
              <a:rPr lang="en-US" sz="2800" dirty="0" err="1">
                <a:effectLst/>
                <a:latin typeface="Open Sans"/>
                <a:ea typeface="Times New Roman" panose="02020603050405020304" pitchFamily="18" charset="0"/>
                <a:cs typeface="Times New Roman" panose="02020603050405020304" pitchFamily="18" charset="0"/>
              </a:rPr>
              <a:t>Asr</a:t>
            </a:r>
            <a:r>
              <a:rPr lang="en-US" sz="2800" dirty="0">
                <a:effectLst/>
                <a:latin typeface="Open Sans"/>
                <a:ea typeface="Times New Roman" panose="02020603050405020304" pitchFamily="18" charset="0"/>
                <a:cs typeface="Times New Roman" panose="02020603050405020304" pitchFamily="18" charset="0"/>
              </a:rPr>
              <a:t> prayer, he or she will be protected by God until the next afternoon. ~Imam Sadiq (A)</a:t>
            </a:r>
          </a:p>
          <a:p>
            <a:pPr marL="0" marR="0" fontAlgn="base">
              <a:lnSpc>
                <a:spcPct val="107000"/>
              </a:lnSpc>
              <a:spcBef>
                <a:spcPts val="0"/>
              </a:spcBef>
              <a:spcAft>
                <a:spcPts val="0"/>
              </a:spcAft>
            </a:pPr>
            <a:endParaRPr lang="en-US" sz="2800" dirty="0">
              <a:effectLst/>
              <a:latin typeface="Open Sans"/>
              <a:ea typeface="Times New Roman" panose="02020603050405020304" pitchFamily="18" charset="0"/>
              <a:cs typeface="Times New Roman" panose="02020603050405020304" pitchFamily="18" charset="0"/>
            </a:endParaRPr>
          </a:p>
          <a:p>
            <a:pPr marL="0" marR="0" fontAlgn="base">
              <a:lnSpc>
                <a:spcPct val="107000"/>
              </a:lnSpc>
              <a:spcBef>
                <a:spcPts val="0"/>
              </a:spcBef>
              <a:spcAft>
                <a:spcPts val="0"/>
              </a:spcAft>
            </a:pPr>
            <a:r>
              <a:rPr lang="en-US" sz="2800" dirty="0">
                <a:latin typeface="Open Sans"/>
                <a:ea typeface="Times New Roman" panose="02020603050405020304" pitchFamily="18" charset="0"/>
                <a:cs typeface="Times New Roman" panose="02020603050405020304" pitchFamily="18" charset="0"/>
              </a:rPr>
              <a:t>I</a:t>
            </a:r>
            <a:r>
              <a:rPr lang="en-US" sz="2800" dirty="0">
                <a:effectLst/>
                <a:latin typeface="Open Sans"/>
                <a:ea typeface="Times New Roman" panose="02020603050405020304" pitchFamily="18" charset="0"/>
                <a:cs typeface="Times New Roman" panose="02020603050405020304" pitchFamily="18" charset="0"/>
              </a:rPr>
              <a:t>f one recites Sura al-</a:t>
            </a:r>
            <a:r>
              <a:rPr lang="en-US" sz="2800" dirty="0" err="1">
                <a:effectLst/>
                <a:latin typeface="Open Sans"/>
                <a:ea typeface="Times New Roman" panose="02020603050405020304" pitchFamily="18" charset="0"/>
                <a:cs typeface="Times New Roman" panose="02020603050405020304" pitchFamily="18" charset="0"/>
              </a:rPr>
              <a:t>Ma'un</a:t>
            </a:r>
            <a:r>
              <a:rPr lang="en-US" sz="2800" dirty="0">
                <a:effectLst/>
                <a:latin typeface="Open Sans"/>
                <a:ea typeface="Times New Roman" panose="02020603050405020304" pitchFamily="18" charset="0"/>
                <a:cs typeface="Times New Roman" panose="02020603050405020304" pitchFamily="18" charset="0"/>
              </a:rPr>
              <a:t> in obligatory and recommended prayers, God will accept his or her prayer and fasting and will no longer inspect his or her actions. ~Holy Prophet (S)</a:t>
            </a:r>
          </a:p>
        </p:txBody>
      </p:sp>
    </p:spTree>
    <p:extLst>
      <p:ext uri="{BB962C8B-B14F-4D97-AF65-F5344CB8AC3E}">
        <p14:creationId xmlns:p14="http://schemas.microsoft.com/office/powerpoint/2010/main" val="1635539255"/>
      </p:ext>
    </p:extLst>
  </p:cSld>
  <p:clrMapOvr>
    <a:masterClrMapping/>
  </p:clrMapOvr>
  <mc:AlternateContent xmlns:mc="http://schemas.openxmlformats.org/markup-compatibility/2006" xmlns:p15="http://schemas.microsoft.com/office/powerpoint/2012/main">
    <mc:Choice Requires="p15">
      <p:transition spd="slow">
        <p15:prstTrans prst="prestig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Textured rainbow painted background">
            <a:extLst>
              <a:ext uri="{FF2B5EF4-FFF2-40B4-BE49-F238E27FC236}">
                <a16:creationId xmlns:a16="http://schemas.microsoft.com/office/drawing/2014/main" id="{C0EEF51D-C9FE-4E10-97ED-5F9E2BEAA2ED}"/>
              </a:ext>
            </a:extLst>
          </p:cNvPr>
          <p:cNvPicPr>
            <a:picLocks noChangeAspect="1"/>
          </p:cNvPicPr>
          <p:nvPr/>
        </p:nvPicPr>
        <p:blipFill rotWithShape="1">
          <a:blip r:embed="rId2"/>
          <a:srcRect l="6703" r="4296" b="-1"/>
          <a:stretch/>
        </p:blipFill>
        <p:spPr>
          <a:xfrm>
            <a:off x="20" y="10"/>
            <a:ext cx="9143980" cy="6857990"/>
          </a:xfrm>
          <a:prstGeom prst="rect">
            <a:avLst/>
          </a:prstGeom>
        </p:spPr>
      </p:pic>
      <p:sp>
        <p:nvSpPr>
          <p:cNvPr id="10" name="Rectangle 7">
            <a:extLst>
              <a:ext uri="{FF2B5EF4-FFF2-40B4-BE49-F238E27FC236}">
                <a16:creationId xmlns:a16="http://schemas.microsoft.com/office/drawing/2014/main" id="{3B432D73-5C38-474F-AF96-A3228731B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a:gsLst>
              <a:gs pos="0">
                <a:schemeClr val="tx1">
                  <a:lumMod val="95000"/>
                  <a:lumOff val="5000"/>
                </a:schemeClr>
              </a:gs>
              <a:gs pos="45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68CCDABE-B8F4-4A64-AC8E-3E37D938A0E0}"/>
              </a:ext>
            </a:extLst>
          </p:cNvPr>
          <p:cNvSpPr/>
          <p:nvPr/>
        </p:nvSpPr>
        <p:spPr>
          <a:xfrm>
            <a:off x="1203158" y="2109537"/>
            <a:ext cx="7122695" cy="1636295"/>
          </a:xfrm>
          <a:prstGeom prst="ellipse">
            <a:avLst/>
          </a:prstGeom>
          <a:solidFill>
            <a:schemeClr val="dk1">
              <a:alpha val="85000"/>
            </a:schemeClr>
          </a:solidFill>
          <a:ln/>
          <a:effectLst>
            <a:softEdge rad="317500"/>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FCD9F7B5-3F71-4B7C-871E-96D7F7FD5E23}"/>
              </a:ext>
            </a:extLst>
          </p:cNvPr>
          <p:cNvSpPr/>
          <p:nvPr/>
        </p:nvSpPr>
        <p:spPr>
          <a:xfrm>
            <a:off x="-20" y="946484"/>
            <a:ext cx="9144000" cy="2165685"/>
          </a:xfrm>
          <a:prstGeom prst="rect">
            <a:avLst/>
          </a:prstGeom>
          <a:solidFill>
            <a:srgbClr val="1C1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5B066941-60E2-4A31-9D60-060A85976BB0}"/>
              </a:ext>
            </a:extLst>
          </p:cNvPr>
          <p:cNvSpPr txBox="1"/>
          <p:nvPr/>
        </p:nvSpPr>
        <p:spPr>
          <a:xfrm>
            <a:off x="4211053" y="115487"/>
            <a:ext cx="4572000" cy="830997"/>
          </a:xfrm>
          <a:prstGeom prst="rect">
            <a:avLst/>
          </a:prstGeom>
          <a:noFill/>
        </p:spPr>
        <p:txBody>
          <a:bodyPr wrap="square">
            <a:spAutoFit/>
          </a:bodyPr>
          <a:lstStyle/>
          <a:p>
            <a:pPr algn="ctr"/>
            <a:r>
              <a:rPr lang="ar-SA" sz="4800" b="0" i="0" dirty="0">
                <a:solidFill>
                  <a:srgbClr val="000000"/>
                </a:solidFill>
                <a:effectLst/>
                <a:latin typeface="_PDMS_Saleem_QuranFont" panose="02010000000000000000" pitchFamily="2" charset="-78"/>
                <a:cs typeface="_PDMS_Saleem_QuranFont" panose="02010000000000000000" pitchFamily="2" charset="-78"/>
              </a:rPr>
              <a:t>اَرَءَيۡتَ الَّذِىۡ يُكَذِّبُ بِالدِّيۡنِؕ‏ </a:t>
            </a:r>
            <a:endParaRPr lang="en-US" sz="4800" dirty="0"/>
          </a:p>
        </p:txBody>
      </p:sp>
      <p:sp>
        <p:nvSpPr>
          <p:cNvPr id="7" name="Oval 6">
            <a:extLst>
              <a:ext uri="{FF2B5EF4-FFF2-40B4-BE49-F238E27FC236}">
                <a16:creationId xmlns:a16="http://schemas.microsoft.com/office/drawing/2014/main" id="{60294EB2-91B1-40AA-A55F-75DFEE6AF5B0}"/>
              </a:ext>
            </a:extLst>
          </p:cNvPr>
          <p:cNvSpPr/>
          <p:nvPr/>
        </p:nvSpPr>
        <p:spPr>
          <a:xfrm>
            <a:off x="8650695" y="272711"/>
            <a:ext cx="449179" cy="449179"/>
          </a:xfrm>
          <a:prstGeom prst="ellipse">
            <a:avLst/>
          </a:prstGeom>
          <a:solidFill>
            <a:srgbClr val="1C1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2" name="TextBox 11">
            <a:extLst>
              <a:ext uri="{FF2B5EF4-FFF2-40B4-BE49-F238E27FC236}">
                <a16:creationId xmlns:a16="http://schemas.microsoft.com/office/drawing/2014/main" id="{4D9B7399-F381-4FEB-81DD-746FA5BAE40B}"/>
              </a:ext>
            </a:extLst>
          </p:cNvPr>
          <p:cNvSpPr txBox="1"/>
          <p:nvPr/>
        </p:nvSpPr>
        <p:spPr>
          <a:xfrm>
            <a:off x="44126" y="177043"/>
            <a:ext cx="4572000" cy="707886"/>
          </a:xfrm>
          <a:prstGeom prst="rect">
            <a:avLst/>
          </a:prstGeom>
          <a:noFill/>
        </p:spPr>
        <p:txBody>
          <a:bodyPr wrap="square">
            <a:spAutoFit/>
          </a:bodyPr>
          <a:lstStyle/>
          <a:p>
            <a:pPr algn="ctr"/>
            <a:r>
              <a:rPr lang="en-US" sz="2000" b="1" i="1" dirty="0">
                <a:solidFill>
                  <a:schemeClr val="bg1"/>
                </a:solidFill>
                <a:effectLst/>
                <a:latin typeface="Open Sans"/>
              </a:rPr>
              <a:t>Have you seen him who denies </a:t>
            </a:r>
          </a:p>
          <a:p>
            <a:pPr algn="ctr"/>
            <a:r>
              <a:rPr lang="en-US" sz="2000" b="1" i="1" dirty="0">
                <a:solidFill>
                  <a:schemeClr val="bg1"/>
                </a:solidFill>
                <a:effectLst/>
                <a:latin typeface="Open Sans"/>
              </a:rPr>
              <a:t>the Final Judgement?</a:t>
            </a:r>
            <a:endParaRPr lang="en-US" sz="2000" dirty="0">
              <a:solidFill>
                <a:schemeClr val="bg1"/>
              </a:solidFill>
            </a:endParaRPr>
          </a:p>
        </p:txBody>
      </p:sp>
      <p:sp>
        <p:nvSpPr>
          <p:cNvPr id="14" name="TextBox 13">
            <a:extLst>
              <a:ext uri="{FF2B5EF4-FFF2-40B4-BE49-F238E27FC236}">
                <a16:creationId xmlns:a16="http://schemas.microsoft.com/office/drawing/2014/main" id="{BADF2E44-434A-4DE5-AE30-61B949155BB5}"/>
              </a:ext>
            </a:extLst>
          </p:cNvPr>
          <p:cNvSpPr txBox="1"/>
          <p:nvPr/>
        </p:nvSpPr>
        <p:spPr>
          <a:xfrm>
            <a:off x="44126" y="946484"/>
            <a:ext cx="9099874" cy="2145074"/>
          </a:xfrm>
          <a:prstGeom prst="rect">
            <a:avLst/>
          </a:prstGeom>
          <a:noFill/>
        </p:spPr>
        <p:txBody>
          <a:bodyPr wrap="square">
            <a:spAutoFit/>
          </a:bodyPr>
          <a:lstStyle/>
          <a:p>
            <a:pPr marL="0" marR="0" fontAlgn="base">
              <a:lnSpc>
                <a:spcPct val="107000"/>
              </a:lnSpc>
              <a:spcBef>
                <a:spcPts val="0"/>
              </a:spcBef>
              <a:spcAft>
                <a:spcPts val="0"/>
              </a:spcAft>
            </a:pPr>
            <a:r>
              <a:rPr lang="en-US" sz="1800" b="1" dirty="0">
                <a:solidFill>
                  <a:schemeClr val="accent4"/>
                </a:solidFill>
                <a:effectLst/>
                <a:latin typeface="Open Sans"/>
                <a:ea typeface="Times New Roman" panose="02020603050405020304" pitchFamily="18" charset="0"/>
                <a:cs typeface="Times New Roman" panose="02020603050405020304" pitchFamily="18" charset="0"/>
              </a:rPr>
              <a:t>aRa’ayt:  Did you see?</a:t>
            </a:r>
            <a:endParaRPr lang="en-US" sz="2400" dirty="0">
              <a:solidFill>
                <a:schemeClr val="accent4"/>
              </a:solidFill>
              <a:effectLst/>
              <a:latin typeface="Open Sans"/>
              <a:ea typeface="Calibri" panose="020F0502020204030204" pitchFamily="34" charset="0"/>
              <a:cs typeface="Arial" panose="020B0604020202020204" pitchFamily="34" charset="0"/>
            </a:endParaRPr>
          </a:p>
          <a:p>
            <a:pPr marL="0" marR="0" fontAlgn="base">
              <a:lnSpc>
                <a:spcPct val="107000"/>
              </a:lnSpc>
              <a:spcBef>
                <a:spcPts val="0"/>
              </a:spcBef>
              <a:spcAft>
                <a:spcPts val="0"/>
              </a:spcAft>
            </a:pPr>
            <a:r>
              <a:rPr lang="en-US" sz="1800" dirty="0">
                <a:solidFill>
                  <a:schemeClr val="bg1"/>
                </a:solidFill>
                <a:effectLst/>
                <a:latin typeface="Open Sans"/>
                <a:ea typeface="Times New Roman" panose="02020603050405020304" pitchFamily="18" charset="0"/>
                <a:cs typeface="Times New Roman" panose="02020603050405020304" pitchFamily="18" charset="0"/>
              </a:rPr>
              <a:t>Used when Allah is empowering His Messenger in confidence and honoring him and his morality in comparison to the disbelievers.</a:t>
            </a:r>
            <a:endParaRPr lang="en-US" sz="2400" dirty="0">
              <a:solidFill>
                <a:schemeClr val="bg1"/>
              </a:solidFill>
              <a:effectLst/>
              <a:latin typeface="Open Sans"/>
              <a:ea typeface="Calibri" panose="020F0502020204030204" pitchFamily="34" charset="0"/>
              <a:cs typeface="Arial" panose="020B0604020202020204" pitchFamily="34" charset="0"/>
            </a:endParaRPr>
          </a:p>
          <a:p>
            <a:pPr marL="0" marR="0" fontAlgn="base">
              <a:lnSpc>
                <a:spcPct val="107000"/>
              </a:lnSpc>
              <a:spcBef>
                <a:spcPts val="0"/>
              </a:spcBef>
              <a:spcAft>
                <a:spcPts val="0"/>
              </a:spcAft>
            </a:pPr>
            <a:r>
              <a:rPr lang="en-US" sz="1800" dirty="0">
                <a:solidFill>
                  <a:srgbClr val="4A4A49"/>
                </a:solidFill>
                <a:effectLst/>
                <a:latin typeface="Open Sans"/>
                <a:ea typeface="Times New Roman" panose="02020603050405020304" pitchFamily="18" charset="0"/>
                <a:cs typeface="Times New Roman" panose="02020603050405020304" pitchFamily="18" charset="0"/>
              </a:rPr>
              <a:t> </a:t>
            </a:r>
            <a:endParaRPr lang="en-US" sz="2400" dirty="0">
              <a:effectLst/>
              <a:latin typeface="Open Sans"/>
              <a:ea typeface="Calibri" panose="020F0502020204030204" pitchFamily="34" charset="0"/>
              <a:cs typeface="Arial" panose="020B0604020202020204" pitchFamily="34" charset="0"/>
            </a:endParaRPr>
          </a:p>
          <a:p>
            <a:pPr marL="0" marR="0" fontAlgn="base">
              <a:lnSpc>
                <a:spcPct val="107000"/>
              </a:lnSpc>
              <a:spcBef>
                <a:spcPts val="0"/>
              </a:spcBef>
              <a:spcAft>
                <a:spcPts val="0"/>
              </a:spcAft>
            </a:pPr>
            <a:r>
              <a:rPr lang="en-US" sz="1800" b="1" dirty="0">
                <a:solidFill>
                  <a:schemeClr val="accent4"/>
                </a:solidFill>
                <a:effectLst/>
                <a:latin typeface="Open Sans"/>
                <a:ea typeface="Times New Roman" panose="02020603050405020304" pitchFamily="18" charset="0"/>
                <a:cs typeface="Times New Roman" panose="02020603050405020304" pitchFamily="18" charset="0"/>
              </a:rPr>
              <a:t>a lam taRa</a:t>
            </a:r>
            <a:r>
              <a:rPr lang="en-US" sz="1800" dirty="0">
                <a:solidFill>
                  <a:schemeClr val="accent4"/>
                </a:solidFill>
                <a:effectLst/>
                <a:latin typeface="Open Sans"/>
                <a:ea typeface="Times New Roman" panose="02020603050405020304" pitchFamily="18" charset="0"/>
                <a:cs typeface="Times New Roman" panose="02020603050405020304" pitchFamily="18" charset="0"/>
              </a:rPr>
              <a:t>: </a:t>
            </a:r>
            <a:r>
              <a:rPr lang="en-US" sz="1800" b="1" dirty="0">
                <a:solidFill>
                  <a:schemeClr val="accent4"/>
                </a:solidFill>
                <a:effectLst/>
                <a:latin typeface="Open Sans"/>
                <a:ea typeface="Times New Roman" panose="02020603050405020304" pitchFamily="18" charset="0"/>
                <a:cs typeface="Times New Roman" panose="02020603050405020304" pitchFamily="18" charset="0"/>
              </a:rPr>
              <a:t>Did you not see?</a:t>
            </a:r>
            <a:endParaRPr lang="en-US" sz="2400" dirty="0">
              <a:solidFill>
                <a:schemeClr val="accent4"/>
              </a:solidFill>
              <a:effectLst/>
              <a:latin typeface="Open Sans"/>
              <a:ea typeface="Calibri" panose="020F0502020204030204" pitchFamily="34" charset="0"/>
              <a:cs typeface="Arial" panose="020B0604020202020204" pitchFamily="34" charset="0"/>
            </a:endParaRPr>
          </a:p>
          <a:p>
            <a:pPr marL="0" marR="0" fontAlgn="base">
              <a:lnSpc>
                <a:spcPct val="107000"/>
              </a:lnSpc>
              <a:spcBef>
                <a:spcPts val="0"/>
              </a:spcBef>
              <a:spcAft>
                <a:spcPts val="0"/>
              </a:spcAft>
            </a:pPr>
            <a:r>
              <a:rPr lang="en-US" sz="1800" dirty="0">
                <a:solidFill>
                  <a:schemeClr val="bg1"/>
                </a:solidFill>
                <a:effectLst/>
                <a:latin typeface="Open Sans"/>
                <a:ea typeface="Times New Roman" panose="02020603050405020304" pitchFamily="18" charset="0"/>
                <a:cs typeface="Times New Roman" panose="02020603050405020304" pitchFamily="18" charset="0"/>
              </a:rPr>
              <a:t>Used when Allah’s Messenger was overwhelmed and extremely saddened that the leaders have power and media against the message of Allah and Allah is consoling him.</a:t>
            </a:r>
            <a:endParaRPr lang="en-US" sz="2400" dirty="0">
              <a:solidFill>
                <a:schemeClr val="bg1"/>
              </a:solidFill>
              <a:effectLst/>
              <a:latin typeface="Open Sans"/>
              <a:ea typeface="Calibri" panose="020F050202020403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66C3FA53-3A95-4A20-B941-4F2C78C75A0F}"/>
              </a:ext>
            </a:extLst>
          </p:cNvPr>
          <p:cNvSpPr txBox="1"/>
          <p:nvPr/>
        </p:nvSpPr>
        <p:spPr>
          <a:xfrm>
            <a:off x="2416092" y="3350757"/>
            <a:ext cx="4559390" cy="707886"/>
          </a:xfrm>
          <a:prstGeom prst="rect">
            <a:avLst/>
          </a:prstGeom>
          <a:noFill/>
        </p:spPr>
        <p:txBody>
          <a:bodyPr wrap="none" rtlCol="0">
            <a:spAutoFit/>
          </a:bodyPr>
          <a:lstStyle/>
          <a:p>
            <a:r>
              <a:rPr lang="en-US" sz="4000" b="1" dirty="0">
                <a:solidFill>
                  <a:schemeClr val="bg1"/>
                </a:solidFill>
                <a:effectLst>
                  <a:outerShdw blurRad="38100" dist="38100" dir="2700000" algn="tl">
                    <a:srgbClr val="000000">
                      <a:alpha val="43137"/>
                    </a:srgbClr>
                  </a:outerShdw>
                </a:effectLst>
              </a:rPr>
              <a:t>KAFIR vs MUKADHIB</a:t>
            </a:r>
          </a:p>
        </p:txBody>
      </p:sp>
      <p:sp>
        <p:nvSpPr>
          <p:cNvPr id="17" name="TextBox 16">
            <a:extLst>
              <a:ext uri="{FF2B5EF4-FFF2-40B4-BE49-F238E27FC236}">
                <a16:creationId xmlns:a16="http://schemas.microsoft.com/office/drawing/2014/main" id="{B63C5A06-A04B-435A-A535-BC2D5027CC6A}"/>
              </a:ext>
            </a:extLst>
          </p:cNvPr>
          <p:cNvSpPr txBox="1"/>
          <p:nvPr/>
        </p:nvSpPr>
        <p:spPr>
          <a:xfrm>
            <a:off x="176463" y="4038142"/>
            <a:ext cx="8758990" cy="2313967"/>
          </a:xfrm>
          <a:prstGeom prst="rect">
            <a:avLst/>
          </a:prstGeom>
          <a:noFill/>
        </p:spPr>
        <p:txBody>
          <a:bodyPr wrap="square">
            <a:spAutoFit/>
          </a:bodyPr>
          <a:lstStyle/>
          <a:p>
            <a:pPr marL="0" marR="0" fontAlgn="base">
              <a:lnSpc>
                <a:spcPct val="107000"/>
              </a:lnSpc>
              <a:spcBef>
                <a:spcPts val="0"/>
              </a:spcBef>
              <a:spcAft>
                <a:spcPts val="0"/>
              </a:spcAft>
            </a:pPr>
            <a:r>
              <a:rPr lang="en-US" sz="2800" b="1" i="1" dirty="0">
                <a:solidFill>
                  <a:srgbClr val="FFFF00"/>
                </a:solidFill>
                <a:effectLst/>
                <a:latin typeface="Times New Roman" panose="02020603050405020304" pitchFamily="18" charset="0"/>
                <a:ea typeface="Times New Roman" panose="02020603050405020304" pitchFamily="18" charset="0"/>
                <a:cs typeface="Arial" panose="020B0604020202020204" pitchFamily="34" charset="0"/>
              </a:rPr>
              <a:t>alladhee yakfuru bid-dee</a:t>
            </a:r>
            <a:r>
              <a:rPr lang="en-US" sz="2800" b="1" dirty="0">
                <a:solidFill>
                  <a:srgbClr val="FFFF00"/>
                </a:solidFill>
                <a:effectLst/>
                <a:latin typeface="Times New Roman" panose="02020603050405020304" pitchFamily="18" charset="0"/>
                <a:ea typeface="Times New Roman" panose="02020603050405020304" pitchFamily="18" charset="0"/>
                <a:cs typeface="Arial" panose="020B0604020202020204" pitchFamily="34" charset="0"/>
              </a:rPr>
              <a:t>n</a:t>
            </a:r>
            <a:r>
              <a:rPr lang="en-US" sz="2000" dirty="0">
                <a:solidFill>
                  <a:schemeClr val="bg1"/>
                </a:solidFill>
                <a:effectLst/>
                <a:latin typeface="Verdana" panose="020B0604030504040204" pitchFamily="34" charset="0"/>
                <a:ea typeface="Times New Roman" panose="02020603050405020304" pitchFamily="18" charset="0"/>
                <a:cs typeface="Times New Roman" panose="02020603050405020304" pitchFamily="18" charset="0"/>
              </a:rPr>
              <a:t> – the one who</a:t>
            </a:r>
            <a:r>
              <a:rPr lang="en-US" sz="2000" b="1" dirty="0">
                <a:solidFill>
                  <a:schemeClr val="bg1"/>
                </a:solidFill>
                <a:effectLst/>
                <a:latin typeface="inherit"/>
                <a:ea typeface="Times New Roman" panose="02020603050405020304" pitchFamily="18" charset="0"/>
                <a:cs typeface="Times New Roman" panose="02020603050405020304" pitchFamily="18" charset="0"/>
              </a:rPr>
              <a:t> </a:t>
            </a:r>
            <a:r>
              <a:rPr lang="en-US" sz="2000" b="1" dirty="0">
                <a:latin typeface="Verdana" panose="020B0604030504040204" pitchFamily="34" charset="0"/>
                <a:cs typeface="Times New Roman" panose="02020603050405020304" pitchFamily="18" charset="0"/>
              </a:rPr>
              <a:t>rejects</a:t>
            </a:r>
            <a:r>
              <a:rPr lang="en-US" sz="2000" b="1" dirty="0">
                <a:solidFill>
                  <a:schemeClr val="bg1"/>
                </a:solidFill>
                <a:effectLst/>
                <a:latin typeface="inherit"/>
                <a:ea typeface="Times New Roman" panose="02020603050405020304" pitchFamily="18" charset="0"/>
                <a:cs typeface="Times New Roman" panose="02020603050405020304" pitchFamily="18" charset="0"/>
              </a:rPr>
              <a:t> </a:t>
            </a:r>
            <a:r>
              <a:rPr lang="en-US" sz="2000" dirty="0">
                <a:solidFill>
                  <a:schemeClr val="bg1"/>
                </a:solidFill>
                <a:effectLst/>
                <a:latin typeface="Verdana" panose="020B0604030504040204" pitchFamily="34" charset="0"/>
                <a:ea typeface="Times New Roman" panose="02020603050405020304" pitchFamily="18" charset="0"/>
                <a:cs typeface="Times New Roman" panose="02020603050405020304" pitchFamily="18" charset="0"/>
              </a:rPr>
              <a:t>the religion. outright denial and rejection.</a:t>
            </a:r>
          </a:p>
          <a:p>
            <a:pPr marL="0" marR="0" fontAlgn="base">
              <a:lnSpc>
                <a:spcPct val="107000"/>
              </a:lnSpc>
              <a:spcBef>
                <a:spcPts val="0"/>
              </a:spcBef>
              <a:spcAft>
                <a:spcPts val="0"/>
              </a:spcAft>
            </a:pPr>
            <a:endParaRPr lang="en-US" sz="20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marL="0" marR="0" fontAlgn="base">
              <a:lnSpc>
                <a:spcPct val="107000"/>
              </a:lnSpc>
              <a:spcBef>
                <a:spcPts val="0"/>
              </a:spcBef>
              <a:spcAft>
                <a:spcPts val="0"/>
              </a:spcAft>
            </a:pPr>
            <a:r>
              <a:rPr lang="en-US" sz="2800" b="1" i="1" dirty="0">
                <a:solidFill>
                  <a:srgbClr val="FFFF00"/>
                </a:solidFill>
                <a:latin typeface="Times New Roman" panose="02020603050405020304" pitchFamily="18" charset="0"/>
                <a:cs typeface="Arial" panose="020B0604020202020204" pitchFamily="34" charset="0"/>
              </a:rPr>
              <a:t>alladhee yukazibu bid-deen</a:t>
            </a:r>
            <a:r>
              <a:rPr lang="en-US" sz="2800" b="1" i="1" dirty="0">
                <a:solidFill>
                  <a:srgbClr val="D8CA4E"/>
                </a:solidFill>
                <a:latin typeface="Times New Roman" panose="02020603050405020304" pitchFamily="18" charset="0"/>
                <a:cs typeface="Arial" panose="020B0604020202020204" pitchFamily="34" charset="0"/>
              </a:rPr>
              <a:t> </a:t>
            </a:r>
            <a:r>
              <a:rPr lang="en-US" sz="2000" dirty="0">
                <a:solidFill>
                  <a:schemeClr val="bg1"/>
                </a:solidFill>
                <a:effectLst/>
                <a:latin typeface="Verdana" panose="020B0604030504040204" pitchFamily="34" charset="0"/>
                <a:ea typeface="Times New Roman" panose="02020603050405020304" pitchFamily="18" charset="0"/>
                <a:cs typeface="Times New Roman" panose="02020603050405020304" pitchFamily="18" charset="0"/>
              </a:rPr>
              <a:t>– the one who </a:t>
            </a:r>
            <a:r>
              <a:rPr lang="en-US" sz="2000" b="1" dirty="0">
                <a:latin typeface="Verdana" panose="020B0604030504040204" pitchFamily="34" charset="0"/>
                <a:cs typeface="Times New Roman" panose="02020603050405020304" pitchFamily="18" charset="0"/>
              </a:rPr>
              <a:t>lies against </a:t>
            </a:r>
            <a:r>
              <a:rPr lang="en-US" sz="2000" dirty="0">
                <a:solidFill>
                  <a:schemeClr val="bg1"/>
                </a:solidFill>
                <a:effectLst/>
                <a:latin typeface="Verdana" panose="020B0604030504040204" pitchFamily="34" charset="0"/>
                <a:ea typeface="Times New Roman" panose="02020603050405020304" pitchFamily="18" charset="0"/>
                <a:cs typeface="Times New Roman" panose="02020603050405020304" pitchFamily="18" charset="0"/>
              </a:rPr>
              <a:t>the religion. The one who is doing takdhib – they are lying against the religion, saying it is a lie.</a:t>
            </a:r>
            <a:endParaRPr lang="en-US" sz="20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07227180"/>
      </p:ext>
    </p:extLst>
  </p:cSld>
  <p:clrMapOvr>
    <a:masterClrMapping/>
  </p:clrMapOvr>
  <mc:AlternateContent xmlns:mc="http://schemas.openxmlformats.org/markup-compatibility/2006" xmlns:p15="http://schemas.microsoft.com/office/powerpoint/2012/main">
    <mc:Choice Requires="p15">
      <p:transition spd="slow">
        <p15:prstTrans prst="prestige"/>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256</TotalTime>
  <Words>1827</Words>
  <Application>Microsoft Office PowerPoint</Application>
  <PresentationFormat>On-screen Show (4:3)</PresentationFormat>
  <Paragraphs>230</Paragraphs>
  <Slides>30</Slides>
  <Notes>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30</vt:i4>
      </vt:variant>
    </vt:vector>
  </HeadingPairs>
  <TitlesOfParts>
    <vt:vector size="42" baseType="lpstr">
      <vt:lpstr>Meiryo</vt:lpstr>
      <vt:lpstr>_PDMS_Saleem_QuranFont</vt:lpstr>
      <vt:lpstr>Arial</vt:lpstr>
      <vt:lpstr>Calibri</vt:lpstr>
      <vt:lpstr>Calibri Light</vt:lpstr>
      <vt:lpstr>Century Gothic</vt:lpstr>
      <vt:lpstr>inherit</vt:lpstr>
      <vt:lpstr>Open Sans</vt:lpstr>
      <vt:lpstr>Times New Roman</vt:lpstr>
      <vt:lpstr>Verdana</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Abbas Laljiani</dc:creator>
  <cp:lastModifiedBy>Abbas Laljiani</cp:lastModifiedBy>
  <cp:revision>27</cp:revision>
  <dcterms:created xsi:type="dcterms:W3CDTF">2021-04-23T16:10:47Z</dcterms:created>
  <dcterms:modified xsi:type="dcterms:W3CDTF">2021-04-26T21:28:51Z</dcterms:modified>
</cp:coreProperties>
</file>