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4" r:id="rId3"/>
    <p:sldId id="265" r:id="rId4"/>
    <p:sldId id="266" r:id="rId5"/>
    <p:sldId id="294" r:id="rId6"/>
    <p:sldId id="295" r:id="rId7"/>
    <p:sldId id="296" r:id="rId8"/>
    <p:sldId id="297" r:id="rId9"/>
    <p:sldId id="298" r:id="rId10"/>
    <p:sldId id="299" r:id="rId11"/>
    <p:sldId id="300" r:id="rId12"/>
    <p:sldId id="301" r:id="rId13"/>
    <p:sldId id="302" r:id="rId14"/>
    <p:sldId id="303" r:id="rId15"/>
    <p:sldId id="304" r:id="rId16"/>
    <p:sldId id="305" r:id="rId17"/>
    <p:sldId id="280" r:id="rId18"/>
    <p:sldId id="282" r:id="rId19"/>
    <p:sldId id="283" r:id="rId20"/>
    <p:sldId id="284" r:id="rId21"/>
    <p:sldId id="285" r:id="rId22"/>
    <p:sldId id="286" r:id="rId23"/>
    <p:sldId id="287" r:id="rId24"/>
    <p:sldId id="288" r:id="rId25"/>
    <p:sldId id="289" r:id="rId26"/>
    <p:sldId id="290" r:id="rId27"/>
    <p:sldId id="291" r:id="rId28"/>
    <p:sldId id="30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152A"/>
    <a:srgbClr val="F9AF3E"/>
    <a:srgbClr val="6B1329"/>
    <a:srgbClr val="35D5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7D5AE9-8D60-45E1-9D2B-71A9FBEBFAC8}" v="4" dt="2021-07-20T23:55:11.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138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bas Laljiani" userId="c5d16559f21ca55f" providerId="LiveId" clId="{1B7D5AE9-8D60-45E1-9D2B-71A9FBEBFAC8}"/>
    <pc:docChg chg="modSld">
      <pc:chgData name="Abbas Laljiani" userId="c5d16559f21ca55f" providerId="LiveId" clId="{1B7D5AE9-8D60-45E1-9D2B-71A9FBEBFAC8}" dt="2021-07-20T23:55:23.905" v="50" actId="1076"/>
      <pc:docMkLst>
        <pc:docMk/>
      </pc:docMkLst>
      <pc:sldChg chg="addSp modSp mod">
        <pc:chgData name="Abbas Laljiani" userId="c5d16559f21ca55f" providerId="LiveId" clId="{1B7D5AE9-8D60-45E1-9D2B-71A9FBEBFAC8}" dt="2021-07-20T23:55:23.905" v="50" actId="1076"/>
        <pc:sldMkLst>
          <pc:docMk/>
          <pc:sldMk cId="1826331951" sldId="306"/>
        </pc:sldMkLst>
        <pc:spChg chg="add mod">
          <ac:chgData name="Abbas Laljiani" userId="c5d16559f21ca55f" providerId="LiveId" clId="{1B7D5AE9-8D60-45E1-9D2B-71A9FBEBFAC8}" dt="2021-07-20T23:55:07.431" v="38" actId="1076"/>
          <ac:spMkLst>
            <pc:docMk/>
            <pc:sldMk cId="1826331951" sldId="306"/>
            <ac:spMk id="3" creationId="{D9643A6B-F2FC-4099-84A0-EDB1965726D8}"/>
          </ac:spMkLst>
        </pc:spChg>
        <pc:spChg chg="add mod">
          <ac:chgData name="Abbas Laljiani" userId="c5d16559f21ca55f" providerId="LiveId" clId="{1B7D5AE9-8D60-45E1-9D2B-71A9FBEBFAC8}" dt="2021-07-20T23:55:23.905" v="50" actId="1076"/>
          <ac:spMkLst>
            <pc:docMk/>
            <pc:sldMk cId="1826331951" sldId="306"/>
            <ac:spMk id="4" creationId="{A0BCC263-C8F2-4880-8241-F82EA3F086EA}"/>
          </ac:spMkLst>
        </pc:spChg>
        <pc:spChg chg="add mod">
          <ac:chgData name="Abbas Laljiani" userId="c5d16559f21ca55f" providerId="LiveId" clId="{1B7D5AE9-8D60-45E1-9D2B-71A9FBEBFAC8}" dt="2021-07-20T23:55:00.882" v="37" actId="20577"/>
          <ac:spMkLst>
            <pc:docMk/>
            <pc:sldMk cId="1826331951" sldId="306"/>
            <ac:spMk id="8" creationId="{B2D15A90-2F08-48E8-8281-137D96B2F6CA}"/>
          </ac:spMkLst>
        </pc:spChg>
        <pc:picChg chg="mod">
          <ac:chgData name="Abbas Laljiani" userId="c5d16559f21ca55f" providerId="LiveId" clId="{1B7D5AE9-8D60-45E1-9D2B-71A9FBEBFAC8}" dt="2021-07-20T23:54:01.316" v="22" actId="1076"/>
          <ac:picMkLst>
            <pc:docMk/>
            <pc:sldMk cId="1826331951" sldId="306"/>
            <ac:picMk id="2050" creationId="{49A08D1A-251B-41B8-9E8C-9285C4C7E24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7783EA-7718-4B13-88C1-A6A4D565166D}" type="datetimeFigureOut">
              <a:rPr lang="en-US" smtClean="0"/>
              <a:t>7/20/2021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81633E-6BA3-4D73-8B7B-2AF8A68C6E48}" type="slidenum">
              <a:rPr lang="en-US" smtClean="0"/>
              <a:t>‹#›</a:t>
            </a:fld>
            <a:endParaRPr lang="en-US" dirty="0"/>
          </a:p>
        </p:txBody>
      </p:sp>
    </p:spTree>
    <p:extLst>
      <p:ext uri="{BB962C8B-B14F-4D97-AF65-F5344CB8AC3E}">
        <p14:creationId xmlns:p14="http://schemas.microsoft.com/office/powerpoint/2010/main" val="3305769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7783EA-7718-4B13-88C1-A6A4D565166D}" type="datetimeFigureOut">
              <a:rPr lang="en-US" smtClean="0"/>
              <a:t>7/20/2021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81633E-6BA3-4D73-8B7B-2AF8A68C6E48}" type="slidenum">
              <a:rPr lang="en-US" smtClean="0"/>
              <a:t>‹#›</a:t>
            </a:fld>
            <a:endParaRPr lang="en-US" dirty="0"/>
          </a:p>
        </p:txBody>
      </p:sp>
    </p:spTree>
    <p:extLst>
      <p:ext uri="{BB962C8B-B14F-4D97-AF65-F5344CB8AC3E}">
        <p14:creationId xmlns:p14="http://schemas.microsoft.com/office/powerpoint/2010/main" val="95973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7783EA-7718-4B13-88C1-A6A4D565166D}" type="datetimeFigureOut">
              <a:rPr lang="en-US" smtClean="0"/>
              <a:t>7/20/2021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81633E-6BA3-4D73-8B7B-2AF8A68C6E48}" type="slidenum">
              <a:rPr lang="en-US" smtClean="0"/>
              <a:t>‹#›</a:t>
            </a:fld>
            <a:endParaRPr lang="en-US" dirty="0"/>
          </a:p>
        </p:txBody>
      </p:sp>
    </p:spTree>
    <p:extLst>
      <p:ext uri="{BB962C8B-B14F-4D97-AF65-F5344CB8AC3E}">
        <p14:creationId xmlns:p14="http://schemas.microsoft.com/office/powerpoint/2010/main" val="3457400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7783EA-7718-4B13-88C1-A6A4D565166D}" type="datetimeFigureOut">
              <a:rPr lang="en-US" smtClean="0"/>
              <a:t>7/20/2021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81633E-6BA3-4D73-8B7B-2AF8A68C6E48}" type="slidenum">
              <a:rPr lang="en-US" smtClean="0"/>
              <a:t>‹#›</a:t>
            </a:fld>
            <a:endParaRPr lang="en-US" dirty="0"/>
          </a:p>
        </p:txBody>
      </p:sp>
    </p:spTree>
    <p:extLst>
      <p:ext uri="{BB962C8B-B14F-4D97-AF65-F5344CB8AC3E}">
        <p14:creationId xmlns:p14="http://schemas.microsoft.com/office/powerpoint/2010/main" val="27996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7783EA-7718-4B13-88C1-A6A4D565166D}" type="datetimeFigureOut">
              <a:rPr lang="en-US" smtClean="0"/>
              <a:t>7/20/2021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81633E-6BA3-4D73-8B7B-2AF8A68C6E48}" type="slidenum">
              <a:rPr lang="en-US" smtClean="0"/>
              <a:t>‹#›</a:t>
            </a:fld>
            <a:endParaRPr lang="en-US" dirty="0"/>
          </a:p>
        </p:txBody>
      </p:sp>
    </p:spTree>
    <p:extLst>
      <p:ext uri="{BB962C8B-B14F-4D97-AF65-F5344CB8AC3E}">
        <p14:creationId xmlns:p14="http://schemas.microsoft.com/office/powerpoint/2010/main" val="3881012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7783EA-7718-4B13-88C1-A6A4D565166D}" type="datetimeFigureOut">
              <a:rPr lang="en-US" smtClean="0"/>
              <a:t>7/20/2021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81633E-6BA3-4D73-8B7B-2AF8A68C6E48}" type="slidenum">
              <a:rPr lang="en-US" smtClean="0"/>
              <a:t>‹#›</a:t>
            </a:fld>
            <a:endParaRPr lang="en-US" dirty="0"/>
          </a:p>
        </p:txBody>
      </p:sp>
    </p:spTree>
    <p:extLst>
      <p:ext uri="{BB962C8B-B14F-4D97-AF65-F5344CB8AC3E}">
        <p14:creationId xmlns:p14="http://schemas.microsoft.com/office/powerpoint/2010/main" val="1839867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7783EA-7718-4B13-88C1-A6A4D565166D}" type="datetimeFigureOut">
              <a:rPr lang="en-US" smtClean="0"/>
              <a:t>7/20/2021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81633E-6BA3-4D73-8B7B-2AF8A68C6E48}" type="slidenum">
              <a:rPr lang="en-US" smtClean="0"/>
              <a:t>‹#›</a:t>
            </a:fld>
            <a:endParaRPr lang="en-US" dirty="0"/>
          </a:p>
        </p:txBody>
      </p:sp>
    </p:spTree>
    <p:extLst>
      <p:ext uri="{BB962C8B-B14F-4D97-AF65-F5344CB8AC3E}">
        <p14:creationId xmlns:p14="http://schemas.microsoft.com/office/powerpoint/2010/main" val="169710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7783EA-7718-4B13-88C1-A6A4D565166D}" type="datetimeFigureOut">
              <a:rPr lang="en-US" smtClean="0"/>
              <a:t>7/20/2021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81633E-6BA3-4D73-8B7B-2AF8A68C6E48}" type="slidenum">
              <a:rPr lang="en-US" smtClean="0"/>
              <a:t>‹#›</a:t>
            </a:fld>
            <a:endParaRPr lang="en-US" dirty="0"/>
          </a:p>
        </p:txBody>
      </p:sp>
    </p:spTree>
    <p:extLst>
      <p:ext uri="{BB962C8B-B14F-4D97-AF65-F5344CB8AC3E}">
        <p14:creationId xmlns:p14="http://schemas.microsoft.com/office/powerpoint/2010/main" val="311707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7783EA-7718-4B13-88C1-A6A4D565166D}" type="datetimeFigureOut">
              <a:rPr lang="en-US" smtClean="0"/>
              <a:t>7/20/2021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81633E-6BA3-4D73-8B7B-2AF8A68C6E48}" type="slidenum">
              <a:rPr lang="en-US" smtClean="0"/>
              <a:t>‹#›</a:t>
            </a:fld>
            <a:endParaRPr lang="en-US" dirty="0"/>
          </a:p>
        </p:txBody>
      </p:sp>
    </p:spTree>
    <p:extLst>
      <p:ext uri="{BB962C8B-B14F-4D97-AF65-F5344CB8AC3E}">
        <p14:creationId xmlns:p14="http://schemas.microsoft.com/office/powerpoint/2010/main" val="280279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7783EA-7718-4B13-88C1-A6A4D565166D}" type="datetimeFigureOut">
              <a:rPr lang="en-US" smtClean="0"/>
              <a:t>7/20/2021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81633E-6BA3-4D73-8B7B-2AF8A68C6E48}" type="slidenum">
              <a:rPr lang="en-US" smtClean="0"/>
              <a:t>‹#›</a:t>
            </a:fld>
            <a:endParaRPr lang="en-US" dirty="0"/>
          </a:p>
        </p:txBody>
      </p:sp>
    </p:spTree>
    <p:extLst>
      <p:ext uri="{BB962C8B-B14F-4D97-AF65-F5344CB8AC3E}">
        <p14:creationId xmlns:p14="http://schemas.microsoft.com/office/powerpoint/2010/main" val="3624922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7783EA-7718-4B13-88C1-A6A4D565166D}" type="datetimeFigureOut">
              <a:rPr lang="en-US" smtClean="0"/>
              <a:t>7/20/2021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81633E-6BA3-4D73-8B7B-2AF8A68C6E48}" type="slidenum">
              <a:rPr lang="en-US" smtClean="0"/>
              <a:t>‹#›</a:t>
            </a:fld>
            <a:endParaRPr lang="en-US" dirty="0"/>
          </a:p>
        </p:txBody>
      </p:sp>
    </p:spTree>
    <p:extLst>
      <p:ext uri="{BB962C8B-B14F-4D97-AF65-F5344CB8AC3E}">
        <p14:creationId xmlns:p14="http://schemas.microsoft.com/office/powerpoint/2010/main" val="3293557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783EA-7718-4B13-88C1-A6A4D565166D}" type="datetimeFigureOut">
              <a:rPr lang="en-US" smtClean="0"/>
              <a:t>7/20/2021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1633E-6BA3-4D73-8B7B-2AF8A68C6E48}" type="slidenum">
              <a:rPr lang="en-US" smtClean="0"/>
              <a:t>‹#›</a:t>
            </a:fld>
            <a:endParaRPr lang="en-US" dirty="0"/>
          </a:p>
        </p:txBody>
      </p:sp>
    </p:spTree>
    <p:extLst>
      <p:ext uri="{BB962C8B-B14F-4D97-AF65-F5344CB8AC3E}">
        <p14:creationId xmlns:p14="http://schemas.microsoft.com/office/powerpoint/2010/main" val="2177061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13B4A9-1C7C-4729-A016-AB42D3979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white and gray analog clock">
            <a:extLst>
              <a:ext uri="{FF2B5EF4-FFF2-40B4-BE49-F238E27FC236}">
                <a16:creationId xmlns:a16="http://schemas.microsoft.com/office/drawing/2014/main" id="{618417AB-A0D3-4F8D-B33A-AC4093B8AC61}"/>
              </a:ext>
            </a:extLst>
          </p:cNvPr>
          <p:cNvPicPr>
            <a:picLocks noChangeAspect="1" noChangeArrowheads="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13317" r="13316" b="-1"/>
          <a:stretch/>
        </p:blipFill>
        <p:spPr bwMode="auto">
          <a:xfrm>
            <a:off x="-2286" y="0"/>
            <a:ext cx="7537706" cy="685799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2" descr="Al 'Asr">
            <a:extLst>
              <a:ext uri="{FF2B5EF4-FFF2-40B4-BE49-F238E27FC236}">
                <a16:creationId xmlns:a16="http://schemas.microsoft.com/office/drawing/2014/main" id="{7F0AABB1-4DD7-44A7-9C36-D0F505D95C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17"/>
          <a:stretch/>
        </p:blipFill>
        <p:spPr bwMode="auto">
          <a:xfrm>
            <a:off x="246987" y="10"/>
            <a:ext cx="8897013" cy="6857990"/>
          </a:xfrm>
          <a:custGeom>
            <a:avLst/>
            <a:gdLst/>
            <a:ahLst/>
            <a:cxnLst/>
            <a:rect l="l" t="t" r="r" b="b"/>
            <a:pathLst>
              <a:path w="11862684" h="6858000">
                <a:moveTo>
                  <a:pt x="1047342" y="0"/>
                </a:moveTo>
                <a:lnTo>
                  <a:pt x="4590463" y="0"/>
                </a:lnTo>
                <a:lnTo>
                  <a:pt x="5499874" y="0"/>
                </a:lnTo>
                <a:lnTo>
                  <a:pt x="5723425" y="0"/>
                </a:lnTo>
                <a:lnTo>
                  <a:pt x="7580390" y="0"/>
                </a:lnTo>
                <a:lnTo>
                  <a:pt x="7747884" y="0"/>
                </a:lnTo>
                <a:lnTo>
                  <a:pt x="7824084" y="0"/>
                </a:lnTo>
                <a:lnTo>
                  <a:pt x="11862684" y="0"/>
                </a:lnTo>
                <a:lnTo>
                  <a:pt x="11862684" y="6858000"/>
                </a:lnTo>
                <a:lnTo>
                  <a:pt x="7824084" y="6858000"/>
                </a:lnTo>
                <a:lnTo>
                  <a:pt x="7747884" y="6858000"/>
                </a:lnTo>
                <a:lnTo>
                  <a:pt x="7580390" y="6858000"/>
                </a:lnTo>
                <a:lnTo>
                  <a:pt x="5723425" y="6858000"/>
                </a:lnTo>
                <a:lnTo>
                  <a:pt x="5499874" y="6858000"/>
                </a:lnTo>
                <a:lnTo>
                  <a:pt x="4590463" y="6858000"/>
                </a:lnTo>
                <a:lnTo>
                  <a:pt x="1654188" y="6858000"/>
                </a:lnTo>
                <a:cubicBezTo>
                  <a:pt x="1530404" y="6786859"/>
                  <a:pt x="1412658" y="6701489"/>
                  <a:pt x="1279816" y="6658805"/>
                </a:cubicBezTo>
                <a:cubicBezTo>
                  <a:pt x="1189242" y="6630349"/>
                  <a:pt x="1101686" y="6580550"/>
                  <a:pt x="1116783" y="6431153"/>
                </a:cubicBezTo>
                <a:cubicBezTo>
                  <a:pt x="1119802" y="6388469"/>
                  <a:pt x="1095648" y="6356456"/>
                  <a:pt x="1059419" y="6367127"/>
                </a:cubicBezTo>
                <a:cubicBezTo>
                  <a:pt x="989979" y="6388469"/>
                  <a:pt x="956768" y="6327999"/>
                  <a:pt x="917520" y="6281757"/>
                </a:cubicBezTo>
                <a:cubicBezTo>
                  <a:pt x="848079" y="6199945"/>
                  <a:pt x="781658" y="6114575"/>
                  <a:pt x="669950" y="6100347"/>
                </a:cubicBezTo>
                <a:cubicBezTo>
                  <a:pt x="691084" y="6036320"/>
                  <a:pt x="727312" y="6043434"/>
                  <a:pt x="760524" y="6057663"/>
                </a:cubicBezTo>
                <a:cubicBezTo>
                  <a:pt x="848079" y="6093234"/>
                  <a:pt x="935634" y="6132361"/>
                  <a:pt x="1023188" y="6167932"/>
                </a:cubicBezTo>
                <a:cubicBezTo>
                  <a:pt x="1080552" y="6189274"/>
                  <a:pt x="1137916" y="6221287"/>
                  <a:pt x="1213395" y="6196388"/>
                </a:cubicBezTo>
                <a:cubicBezTo>
                  <a:pt x="1146974" y="6068335"/>
                  <a:pt x="1035266" y="6043434"/>
                  <a:pt x="944692" y="6004307"/>
                </a:cubicBezTo>
                <a:cubicBezTo>
                  <a:pt x="832982" y="5954508"/>
                  <a:pt x="766562" y="5862025"/>
                  <a:pt x="685045" y="5755314"/>
                </a:cubicBezTo>
                <a:cubicBezTo>
                  <a:pt x="766562" y="5726858"/>
                  <a:pt x="817887" y="5805112"/>
                  <a:pt x="884310" y="5801555"/>
                </a:cubicBezTo>
                <a:cubicBezTo>
                  <a:pt x="887328" y="5790884"/>
                  <a:pt x="893366" y="5769542"/>
                  <a:pt x="893366" y="5769542"/>
                </a:cubicBezTo>
                <a:cubicBezTo>
                  <a:pt x="784676" y="5712629"/>
                  <a:pt x="736372" y="5605917"/>
                  <a:pt x="718256" y="5474306"/>
                </a:cubicBezTo>
                <a:cubicBezTo>
                  <a:pt x="712218" y="5406721"/>
                  <a:pt x="672970" y="5385379"/>
                  <a:pt x="633720" y="5353367"/>
                </a:cubicBezTo>
                <a:cubicBezTo>
                  <a:pt x="500878" y="5243097"/>
                  <a:pt x="358980" y="5143500"/>
                  <a:pt x="247270" y="4994104"/>
                </a:cubicBezTo>
                <a:cubicBezTo>
                  <a:pt x="377094" y="5011889"/>
                  <a:pt x="479744" y="5111487"/>
                  <a:pt x="615606" y="5154171"/>
                </a:cubicBezTo>
                <a:cubicBezTo>
                  <a:pt x="506917" y="4990547"/>
                  <a:pt x="365016" y="4905177"/>
                  <a:pt x="235194" y="4805580"/>
                </a:cubicBezTo>
                <a:cubicBezTo>
                  <a:pt x="174810" y="4759339"/>
                  <a:pt x="120468" y="4702425"/>
                  <a:pt x="51026" y="4677526"/>
                </a:cubicBezTo>
                <a:cubicBezTo>
                  <a:pt x="26873" y="4670412"/>
                  <a:pt x="-15396" y="4652628"/>
                  <a:pt x="5740" y="4602828"/>
                </a:cubicBezTo>
                <a:cubicBezTo>
                  <a:pt x="23854" y="4560144"/>
                  <a:pt x="57065" y="4574373"/>
                  <a:pt x="87257" y="4585042"/>
                </a:cubicBezTo>
                <a:cubicBezTo>
                  <a:pt x="159715" y="4613499"/>
                  <a:pt x="238213" y="4613499"/>
                  <a:pt x="337844" y="4613499"/>
                </a:cubicBezTo>
                <a:cubicBezTo>
                  <a:pt x="253310" y="4478331"/>
                  <a:pt x="99332" y="4521016"/>
                  <a:pt x="26873" y="4378734"/>
                </a:cubicBezTo>
                <a:cubicBezTo>
                  <a:pt x="117448" y="4353835"/>
                  <a:pt x="186888" y="4403633"/>
                  <a:pt x="259346" y="4414305"/>
                </a:cubicBezTo>
                <a:cubicBezTo>
                  <a:pt x="325769" y="4424975"/>
                  <a:pt x="340863" y="4400076"/>
                  <a:pt x="325769" y="4321821"/>
                </a:cubicBezTo>
                <a:cubicBezTo>
                  <a:pt x="301616" y="4200882"/>
                  <a:pt x="337844" y="4140411"/>
                  <a:pt x="434458" y="4172424"/>
                </a:cubicBezTo>
                <a:cubicBezTo>
                  <a:pt x="525031" y="4204438"/>
                  <a:pt x="534089" y="4158196"/>
                  <a:pt x="509936" y="4090612"/>
                </a:cubicBezTo>
                <a:cubicBezTo>
                  <a:pt x="473706" y="3991015"/>
                  <a:pt x="512954" y="3912759"/>
                  <a:pt x="540128" y="3827390"/>
                </a:cubicBezTo>
                <a:cubicBezTo>
                  <a:pt x="582395" y="3699337"/>
                  <a:pt x="564281" y="3635309"/>
                  <a:pt x="476725" y="3539269"/>
                </a:cubicBezTo>
                <a:cubicBezTo>
                  <a:pt x="425400" y="3485914"/>
                  <a:pt x="374074" y="3439672"/>
                  <a:pt x="301616" y="3393429"/>
                </a:cubicBezTo>
                <a:cubicBezTo>
                  <a:pt x="467668" y="3368530"/>
                  <a:pt x="295577" y="3283162"/>
                  <a:pt x="352940" y="3229805"/>
                </a:cubicBezTo>
                <a:cubicBezTo>
                  <a:pt x="470686" y="3208463"/>
                  <a:pt x="564281" y="3379202"/>
                  <a:pt x="724294" y="3329402"/>
                </a:cubicBezTo>
                <a:cubicBezTo>
                  <a:pt x="531070" y="3183563"/>
                  <a:pt x="313691" y="3137322"/>
                  <a:pt x="171792" y="2941684"/>
                </a:cubicBezTo>
                <a:cubicBezTo>
                  <a:pt x="205002" y="2899000"/>
                  <a:pt x="238213" y="2941684"/>
                  <a:pt x="265385" y="2923898"/>
                </a:cubicBezTo>
                <a:cubicBezTo>
                  <a:pt x="265385" y="2913227"/>
                  <a:pt x="582395" y="2980812"/>
                  <a:pt x="600510" y="2703362"/>
                </a:cubicBezTo>
                <a:cubicBezTo>
                  <a:pt x="606548" y="2703362"/>
                  <a:pt x="612587" y="2703362"/>
                  <a:pt x="618624" y="2692689"/>
                </a:cubicBezTo>
                <a:cubicBezTo>
                  <a:pt x="651834" y="2653563"/>
                  <a:pt x="621644" y="2561080"/>
                  <a:pt x="675988" y="2553965"/>
                </a:cubicBezTo>
                <a:cubicBezTo>
                  <a:pt x="736372" y="2546851"/>
                  <a:pt x="793735" y="2514837"/>
                  <a:pt x="857136" y="2532623"/>
                </a:cubicBezTo>
                <a:cubicBezTo>
                  <a:pt x="905443" y="2546851"/>
                  <a:pt x="956768" y="2564636"/>
                  <a:pt x="1008094" y="2564636"/>
                </a:cubicBezTo>
                <a:cubicBezTo>
                  <a:pt x="1062438" y="2564636"/>
                  <a:pt x="1137916" y="2685576"/>
                  <a:pt x="1171128" y="2525509"/>
                </a:cubicBezTo>
                <a:cubicBezTo>
                  <a:pt x="1171128" y="2518395"/>
                  <a:pt x="1264720" y="2536181"/>
                  <a:pt x="1316045" y="2543294"/>
                </a:cubicBezTo>
                <a:cubicBezTo>
                  <a:pt x="1358314" y="2550408"/>
                  <a:pt x="1409640" y="2582422"/>
                  <a:pt x="1439830" y="2518395"/>
                </a:cubicBezTo>
                <a:cubicBezTo>
                  <a:pt x="1454926" y="2479267"/>
                  <a:pt x="1382466" y="2408126"/>
                  <a:pt x="1319065" y="2401012"/>
                </a:cubicBezTo>
                <a:cubicBezTo>
                  <a:pt x="1261702" y="2393898"/>
                  <a:pt x="1204338" y="2386784"/>
                  <a:pt x="1149994" y="2401012"/>
                </a:cubicBezTo>
                <a:cubicBezTo>
                  <a:pt x="1083572" y="2418796"/>
                  <a:pt x="1047342" y="2390340"/>
                  <a:pt x="1029227" y="2326314"/>
                </a:cubicBezTo>
                <a:cubicBezTo>
                  <a:pt x="1008094" y="2258731"/>
                  <a:pt x="968844" y="2223159"/>
                  <a:pt x="914500" y="2191146"/>
                </a:cubicBezTo>
                <a:cubicBezTo>
                  <a:pt x="781658" y="2112891"/>
                  <a:pt x="654854" y="2020407"/>
                  <a:pt x="509936" y="1974165"/>
                </a:cubicBezTo>
                <a:cubicBezTo>
                  <a:pt x="482764" y="1967051"/>
                  <a:pt x="449553" y="1952823"/>
                  <a:pt x="437476" y="1892353"/>
                </a:cubicBezTo>
                <a:cubicBezTo>
                  <a:pt x="829964" y="1984836"/>
                  <a:pt x="1186222" y="2223159"/>
                  <a:pt x="1590788" y="2208931"/>
                </a:cubicBezTo>
                <a:cubicBezTo>
                  <a:pt x="1482098" y="2134233"/>
                  <a:pt x="1352276" y="2130676"/>
                  <a:pt x="1234528" y="2077320"/>
                </a:cubicBezTo>
                <a:cubicBezTo>
                  <a:pt x="1319065" y="2038192"/>
                  <a:pt x="1397562" y="2080877"/>
                  <a:pt x="1476060" y="2102219"/>
                </a:cubicBezTo>
                <a:cubicBezTo>
                  <a:pt x="1542482" y="2120004"/>
                  <a:pt x="1602864" y="2123562"/>
                  <a:pt x="1608902" y="2013292"/>
                </a:cubicBezTo>
                <a:cubicBezTo>
                  <a:pt x="1608902" y="2002622"/>
                  <a:pt x="1608902" y="1995507"/>
                  <a:pt x="1608902" y="1984836"/>
                </a:cubicBezTo>
                <a:cubicBezTo>
                  <a:pt x="1584749" y="1938595"/>
                  <a:pt x="1551538" y="1917252"/>
                  <a:pt x="1509271" y="1903025"/>
                </a:cubicBezTo>
                <a:cubicBezTo>
                  <a:pt x="1485118" y="1895910"/>
                  <a:pt x="1451907" y="1881683"/>
                  <a:pt x="1451907" y="1849668"/>
                </a:cubicBezTo>
                <a:cubicBezTo>
                  <a:pt x="1454926" y="1728729"/>
                  <a:pt x="1373409" y="1693158"/>
                  <a:pt x="1294912" y="1657587"/>
                </a:cubicBezTo>
                <a:cubicBezTo>
                  <a:pt x="1337180" y="1597117"/>
                  <a:pt x="1373409" y="1639802"/>
                  <a:pt x="1406620" y="1636245"/>
                </a:cubicBezTo>
                <a:cubicBezTo>
                  <a:pt x="1427754" y="1632688"/>
                  <a:pt x="1448887" y="1629132"/>
                  <a:pt x="1448887" y="1597117"/>
                </a:cubicBezTo>
                <a:cubicBezTo>
                  <a:pt x="1448887" y="1572219"/>
                  <a:pt x="1439830" y="1540204"/>
                  <a:pt x="1418696" y="1540204"/>
                </a:cubicBezTo>
                <a:cubicBezTo>
                  <a:pt x="1285854" y="1536647"/>
                  <a:pt x="1210375" y="1365909"/>
                  <a:pt x="1071494" y="1365909"/>
                </a:cubicBezTo>
                <a:cubicBezTo>
                  <a:pt x="986960" y="1365909"/>
                  <a:pt x="1113764" y="1269868"/>
                  <a:pt x="1044324" y="1230741"/>
                </a:cubicBezTo>
                <a:cubicBezTo>
                  <a:pt x="1029227" y="1220069"/>
                  <a:pt x="1086591" y="1205842"/>
                  <a:pt x="1110744" y="1209399"/>
                </a:cubicBezTo>
                <a:cubicBezTo>
                  <a:pt x="1134897" y="1212955"/>
                  <a:pt x="1156032" y="1237855"/>
                  <a:pt x="1186222" y="1220069"/>
                </a:cubicBezTo>
                <a:cubicBezTo>
                  <a:pt x="1201318" y="1156043"/>
                  <a:pt x="1162069" y="1131144"/>
                  <a:pt x="1125840" y="1113358"/>
                </a:cubicBezTo>
                <a:cubicBezTo>
                  <a:pt x="1047342" y="1070674"/>
                  <a:pt x="968844" y="1020875"/>
                  <a:pt x="881290" y="1006647"/>
                </a:cubicBezTo>
                <a:cubicBezTo>
                  <a:pt x="851099" y="1003089"/>
                  <a:pt x="832982" y="985305"/>
                  <a:pt x="836002" y="949734"/>
                </a:cubicBezTo>
                <a:cubicBezTo>
                  <a:pt x="842040" y="903491"/>
                  <a:pt x="872232" y="917720"/>
                  <a:pt x="896385" y="921277"/>
                </a:cubicBezTo>
                <a:cubicBezTo>
                  <a:pt x="911482" y="924835"/>
                  <a:pt x="926577" y="935506"/>
                  <a:pt x="941672" y="910606"/>
                </a:cubicBezTo>
                <a:cubicBezTo>
                  <a:pt x="588434" y="658055"/>
                  <a:pt x="401247" y="672284"/>
                  <a:pt x="5740" y="465975"/>
                </a:cubicBezTo>
                <a:cubicBezTo>
                  <a:pt x="93294" y="426847"/>
                  <a:pt x="156696" y="455303"/>
                  <a:pt x="217079" y="462417"/>
                </a:cubicBezTo>
                <a:cubicBezTo>
                  <a:pt x="368036" y="480203"/>
                  <a:pt x="274442" y="512216"/>
                  <a:pt x="425400" y="533558"/>
                </a:cubicBezTo>
                <a:cubicBezTo>
                  <a:pt x="497860" y="544229"/>
                  <a:pt x="564281" y="579800"/>
                  <a:pt x="645798" y="522887"/>
                </a:cubicBezTo>
                <a:cubicBezTo>
                  <a:pt x="700142" y="483759"/>
                  <a:pt x="787696" y="526444"/>
                  <a:pt x="854118" y="558458"/>
                </a:cubicBezTo>
                <a:cubicBezTo>
                  <a:pt x="908462" y="586915"/>
                  <a:pt x="962806" y="594028"/>
                  <a:pt x="1035266" y="558458"/>
                </a:cubicBezTo>
                <a:cubicBezTo>
                  <a:pt x="968844" y="537116"/>
                  <a:pt x="917520" y="519330"/>
                  <a:pt x="866193" y="505101"/>
                </a:cubicBezTo>
                <a:cubicBezTo>
                  <a:pt x="823926" y="494431"/>
                  <a:pt x="799772" y="469532"/>
                  <a:pt x="802792" y="416176"/>
                </a:cubicBezTo>
                <a:cubicBezTo>
                  <a:pt x="802792" y="387720"/>
                  <a:pt x="793735" y="348592"/>
                  <a:pt x="823926" y="334364"/>
                </a:cubicBezTo>
                <a:cubicBezTo>
                  <a:pt x="848079" y="320135"/>
                  <a:pt x="881290" y="334364"/>
                  <a:pt x="893366" y="359262"/>
                </a:cubicBezTo>
                <a:cubicBezTo>
                  <a:pt x="908462" y="405504"/>
                  <a:pt x="923557" y="448189"/>
                  <a:pt x="974883" y="451747"/>
                </a:cubicBezTo>
                <a:cubicBezTo>
                  <a:pt x="1044324" y="458860"/>
                  <a:pt x="1005074" y="430405"/>
                  <a:pt x="992998" y="394834"/>
                </a:cubicBezTo>
                <a:cubicBezTo>
                  <a:pt x="980921" y="355706"/>
                  <a:pt x="1017152" y="345034"/>
                  <a:pt x="1041304" y="352148"/>
                </a:cubicBezTo>
                <a:cubicBezTo>
                  <a:pt x="1131878" y="384162"/>
                  <a:pt x="1225472" y="327250"/>
                  <a:pt x="1319065" y="373491"/>
                </a:cubicBezTo>
                <a:cubicBezTo>
                  <a:pt x="1294912" y="259665"/>
                  <a:pt x="1243586" y="209867"/>
                  <a:pt x="1134897" y="192082"/>
                </a:cubicBezTo>
                <a:cubicBezTo>
                  <a:pt x="1095648" y="188525"/>
                  <a:pt x="1053380" y="195638"/>
                  <a:pt x="1017152" y="163625"/>
                </a:cubicBezTo>
                <a:cubicBezTo>
                  <a:pt x="996016" y="145839"/>
                  <a:pt x="974883" y="124497"/>
                  <a:pt x="989979" y="88927"/>
                </a:cubicBezTo>
                <a:cubicBezTo>
                  <a:pt x="999036" y="64027"/>
                  <a:pt x="1023188" y="64027"/>
                  <a:pt x="1044324" y="71141"/>
                </a:cubicBezTo>
                <a:cubicBezTo>
                  <a:pt x="1131878" y="110269"/>
                  <a:pt x="1225472" y="120941"/>
                  <a:pt x="1316045" y="135168"/>
                </a:cubicBezTo>
                <a:cubicBezTo>
                  <a:pt x="1331142" y="138725"/>
                  <a:pt x="1346237" y="145839"/>
                  <a:pt x="1361334" y="110269"/>
                </a:cubicBezTo>
                <a:cubicBezTo>
                  <a:pt x="1255664" y="78255"/>
                  <a:pt x="1153012" y="35571"/>
                  <a:pt x="1047342"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person holding blue sand">
            <a:extLst>
              <a:ext uri="{FF2B5EF4-FFF2-40B4-BE49-F238E27FC236}">
                <a16:creationId xmlns:a16="http://schemas.microsoft.com/office/drawing/2014/main" id="{131976EF-BA52-4758-A8AC-C8BD5E2018A7}"/>
              </a:ext>
            </a:extLst>
          </p:cNvPr>
          <p:cNvPicPr>
            <a:picLocks noChangeAspect="1" noChangeArrowheads="1"/>
          </p:cNvPicPr>
          <p:nvPr/>
        </p:nvPicPr>
        <p:blipFill rotWithShape="1">
          <a:blip r:embed="rId4">
            <a:alphaModFix amt="31000"/>
            <a:extLst>
              <a:ext uri="{28A0092B-C50C-407E-A947-70E740481C1C}">
                <a14:useLocalDpi xmlns:a14="http://schemas.microsoft.com/office/drawing/2010/main" val="0"/>
              </a:ext>
            </a:extLst>
          </a:blip>
          <a:srcRect r="6642" b="-3"/>
          <a:stretch/>
        </p:blipFill>
        <p:spPr bwMode="auto">
          <a:xfrm>
            <a:off x="-36956" y="1932712"/>
            <a:ext cx="6103620" cy="4364167"/>
          </a:xfrm>
          <a:prstGeom prst="rect">
            <a:avLst/>
          </a:prstGeom>
          <a:noFill/>
          <a:effectLst>
            <a:softEdge rad="1181100"/>
          </a:effectLst>
          <a:extLst>
            <a:ext uri="{909E8E84-426E-40DD-AFC4-6F175D3DCCD1}">
              <a14:hiddenFill xmlns:a14="http://schemas.microsoft.com/office/drawing/2010/main">
                <a:solidFill>
                  <a:srgbClr val="FFFFFF"/>
                </a:solidFill>
              </a14:hiddenFill>
            </a:ext>
          </a:extLst>
        </p:spPr>
      </p:pic>
      <p:pic>
        <p:nvPicPr>
          <p:cNvPr id="6" name="Picture 5" descr="A picture containing sandglass&#10;&#10;Description automatically generated">
            <a:extLst>
              <a:ext uri="{FF2B5EF4-FFF2-40B4-BE49-F238E27FC236}">
                <a16:creationId xmlns:a16="http://schemas.microsoft.com/office/drawing/2014/main" id="{5C709DBE-0FB0-479F-90C5-D333524890FD}"/>
              </a:ext>
            </a:extLst>
          </p:cNvPr>
          <p:cNvPicPr>
            <a:picLocks noChangeAspect="1"/>
          </p:cNvPicPr>
          <p:nvPr/>
        </p:nvPicPr>
        <p:blipFill rotWithShape="1">
          <a:blip r:embed="rId5">
            <a:alphaModFix amt="60000"/>
            <a:extLst>
              <a:ext uri="{28A0092B-C50C-407E-A947-70E740481C1C}">
                <a14:useLocalDpi xmlns:a14="http://schemas.microsoft.com/office/drawing/2010/main" val="0"/>
              </a:ext>
            </a:extLst>
          </a:blip>
          <a:srcRect l="6430" t="23594" r="415" b="8152"/>
          <a:stretch/>
        </p:blipFill>
        <p:spPr>
          <a:xfrm>
            <a:off x="-332580" y="857245"/>
            <a:ext cx="5175482" cy="5143500"/>
          </a:xfrm>
          <a:prstGeom prst="rect">
            <a:avLst/>
          </a:prstGeom>
          <a:effectLst>
            <a:softEdge rad="1270000"/>
          </a:effectLst>
        </p:spPr>
      </p:pic>
      <p:grpSp>
        <p:nvGrpSpPr>
          <p:cNvPr id="8" name="Group 7">
            <a:extLst>
              <a:ext uri="{FF2B5EF4-FFF2-40B4-BE49-F238E27FC236}">
                <a16:creationId xmlns:a16="http://schemas.microsoft.com/office/drawing/2014/main" id="{8DC56AF2-AADF-42C1-A6DD-37CAD03767F1}"/>
              </a:ext>
            </a:extLst>
          </p:cNvPr>
          <p:cNvGrpSpPr/>
          <p:nvPr/>
        </p:nvGrpSpPr>
        <p:grpSpPr>
          <a:xfrm>
            <a:off x="7607047" y="5394950"/>
            <a:ext cx="1463040" cy="1463040"/>
            <a:chOff x="101354" y="5332953"/>
            <a:chExt cx="1463040" cy="1463040"/>
          </a:xfrm>
        </p:grpSpPr>
        <p:sp>
          <p:nvSpPr>
            <p:cNvPr id="9" name="Oval 8">
              <a:extLst>
                <a:ext uri="{FF2B5EF4-FFF2-40B4-BE49-F238E27FC236}">
                  <a16:creationId xmlns:a16="http://schemas.microsoft.com/office/drawing/2014/main" id="{82DBBE53-A097-45D1-8A44-E0D46BBC1EB6}"/>
                </a:ext>
              </a:extLst>
            </p:cNvPr>
            <p:cNvSpPr/>
            <p:nvPr/>
          </p:nvSpPr>
          <p:spPr>
            <a:xfrm>
              <a:off x="101354" y="5332953"/>
              <a:ext cx="1463040" cy="146304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0FEB6487-9622-45B5-92D9-08B220AE37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234" y="5465117"/>
              <a:ext cx="1097280" cy="1198712"/>
            </a:xfrm>
            <a:prstGeom prst="rect">
              <a:avLst/>
            </a:prstGeom>
          </p:spPr>
        </p:pic>
      </p:grpSp>
    </p:spTree>
    <p:extLst>
      <p:ext uri="{BB962C8B-B14F-4D97-AF65-F5344CB8AC3E}">
        <p14:creationId xmlns:p14="http://schemas.microsoft.com/office/powerpoint/2010/main" val="179852151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Picture 2" descr="white and gray analog clock">
            <a:extLst>
              <a:ext uri="{FF2B5EF4-FFF2-40B4-BE49-F238E27FC236}">
                <a16:creationId xmlns:a16="http://schemas.microsoft.com/office/drawing/2014/main" id="{6F044FE3-AA52-46D3-83FF-78268E8DD899}"/>
              </a:ext>
            </a:extLst>
          </p:cNvPr>
          <p:cNvPicPr>
            <a:picLocks noChangeAspect="1" noChangeArrowheads="1"/>
          </p:cNvPicPr>
          <p:nvPr/>
        </p:nvPicPr>
        <p:blipFill rotWithShape="1">
          <a:blip r:embed="rId2">
            <a:duotone>
              <a:prstClr val="black"/>
              <a:srgbClr val="D9C3A5">
                <a:tint val="50000"/>
                <a:satMod val="180000"/>
              </a:srgbClr>
            </a:duotone>
            <a:alphaModFix amt="57000"/>
            <a:extLst>
              <a:ext uri="{28A0092B-C50C-407E-A947-70E740481C1C}">
                <a14:useLocalDpi xmlns:a14="http://schemas.microsoft.com/office/drawing/2010/main" val="0"/>
              </a:ext>
            </a:extLst>
          </a:blip>
          <a:srcRect l="8059" r="2926"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C0B78F76-D1B6-4AEB-A992-D2354140A842}"/>
              </a:ext>
            </a:extLst>
          </p:cNvPr>
          <p:cNvSpPr>
            <a:spLocks noChangeAspect="1"/>
          </p:cNvSpPr>
          <p:nvPr/>
        </p:nvSpPr>
        <p:spPr>
          <a:xfrm>
            <a:off x="2647664" y="1065550"/>
            <a:ext cx="3848671" cy="1446550"/>
          </a:xfrm>
          <a:prstGeom prst="ellipse">
            <a:avLst/>
          </a:prstGeom>
          <a:solidFill>
            <a:srgbClr val="6B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Picture 2" descr="Free Islamic Calligraphy | Al-Asr 103, 1-3">
            <a:extLst>
              <a:ext uri="{FF2B5EF4-FFF2-40B4-BE49-F238E27FC236}">
                <a16:creationId xmlns:a16="http://schemas.microsoft.com/office/drawing/2014/main" id="{653A1070-D7F3-48E8-8959-0D225D5E5B6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192" y="-491256"/>
            <a:ext cx="7863840" cy="22171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3311B2F-1AB0-4665-9FF8-D4A3E31DF822}"/>
              </a:ext>
            </a:extLst>
          </p:cNvPr>
          <p:cNvSpPr txBox="1"/>
          <p:nvPr/>
        </p:nvSpPr>
        <p:spPr>
          <a:xfrm>
            <a:off x="2662148" y="1434882"/>
            <a:ext cx="3819700" cy="707886"/>
          </a:xfrm>
          <a:prstGeom prst="rect">
            <a:avLst/>
          </a:prstGeom>
          <a:noFill/>
        </p:spPr>
        <p:txBody>
          <a:bodyPr wrap="none" rtlCol="0">
            <a:spAutoFit/>
          </a:bodyPr>
          <a:lstStyle/>
          <a:p>
            <a:pPr algn="ctr"/>
            <a:r>
              <a:rPr lang="en-US" sz="4000" dirty="0">
                <a:solidFill>
                  <a:schemeClr val="bg1"/>
                </a:solidFill>
              </a:rPr>
              <a:t>TIMES IN QUR’AN</a:t>
            </a:r>
          </a:p>
        </p:txBody>
      </p:sp>
      <p:sp>
        <p:nvSpPr>
          <p:cNvPr id="37" name="TextBox 36">
            <a:extLst>
              <a:ext uri="{FF2B5EF4-FFF2-40B4-BE49-F238E27FC236}">
                <a16:creationId xmlns:a16="http://schemas.microsoft.com/office/drawing/2014/main" id="{7794A093-0ABA-4641-9067-5FE36D23A22D}"/>
              </a:ext>
            </a:extLst>
          </p:cNvPr>
          <p:cNvSpPr txBox="1"/>
          <p:nvPr/>
        </p:nvSpPr>
        <p:spPr>
          <a:xfrm>
            <a:off x="332228" y="2512100"/>
            <a:ext cx="8614823" cy="4247317"/>
          </a:xfrm>
          <a:prstGeom prst="rect">
            <a:avLst/>
          </a:prstGeom>
          <a:noFill/>
        </p:spPr>
        <p:txBody>
          <a:bodyPr wrap="square">
            <a:spAutoFit/>
          </a:bodyPr>
          <a:lstStyle/>
          <a:p>
            <a:pPr marL="285750" indent="-285750">
              <a:buFont typeface="Arial" panose="020B0604020202020204" pitchFamily="34" charset="0"/>
              <a:buChar char="•"/>
            </a:pPr>
            <a:r>
              <a:rPr lang="en-US" b="1" dirty="0">
                <a:solidFill>
                  <a:srgbClr val="72152A"/>
                </a:solidFill>
                <a:effectLst/>
                <a:latin typeface="Open Sans" panose="020B0606030504020204" pitchFamily="34" charset="0"/>
              </a:rPr>
              <a:t>- </a:t>
            </a:r>
            <a:r>
              <a:rPr lang="ar-SA" b="1" dirty="0">
                <a:solidFill>
                  <a:srgbClr val="72152A"/>
                </a:solidFill>
                <a:effectLst/>
                <a:latin typeface="Open Sans" panose="020B0606030504020204" pitchFamily="34" charset="0"/>
              </a:rPr>
              <a:t>وَالصُّبْحِ إِذَا أَسْفَرَ - </a:t>
            </a:r>
            <a:r>
              <a:rPr lang="en-US" b="1" dirty="0">
                <a:solidFill>
                  <a:srgbClr val="72152A"/>
                </a:solidFill>
                <a:effectLst/>
                <a:latin typeface="Open Sans" panose="020B0606030504020204" pitchFamily="34" charset="0"/>
              </a:rPr>
              <a:t> was-subhi idha asfar</a:t>
            </a:r>
            <a:br>
              <a:rPr lang="en-US" b="1" dirty="0">
                <a:latin typeface="Open Sans" panose="020B0606030504020204" pitchFamily="34" charset="0"/>
              </a:rPr>
            </a:br>
            <a:r>
              <a:rPr lang="en-US" b="1" dirty="0">
                <a:effectLst/>
                <a:latin typeface="Open Sans" panose="020B0606030504020204" pitchFamily="34" charset="0"/>
              </a:rPr>
              <a:t>By the Morning as it brightens [Muddathir 74:34]</a:t>
            </a:r>
          </a:p>
          <a:p>
            <a:pPr marL="285750" indent="-285750">
              <a:buFont typeface="Arial" panose="020B0604020202020204" pitchFamily="34" charset="0"/>
              <a:buChar char="•"/>
            </a:pPr>
            <a:endParaRPr lang="en-US" b="1" dirty="0">
              <a:effectLst/>
              <a:latin typeface="Open Sans" panose="020B0606030504020204" pitchFamily="34" charset="0"/>
            </a:endParaRPr>
          </a:p>
          <a:p>
            <a:pPr marL="285750" indent="-285750">
              <a:buFont typeface="Arial" panose="020B0604020202020204" pitchFamily="34" charset="0"/>
              <a:buChar char="•"/>
            </a:pPr>
            <a:r>
              <a:rPr lang="en-US" b="1" dirty="0">
                <a:solidFill>
                  <a:srgbClr val="72152A"/>
                </a:solidFill>
                <a:effectLst/>
                <a:latin typeface="Open Sans" panose="020B0606030504020204" pitchFamily="34" charset="0"/>
              </a:rPr>
              <a:t>- </a:t>
            </a:r>
            <a:r>
              <a:rPr lang="ar-SA" b="1" dirty="0">
                <a:solidFill>
                  <a:srgbClr val="72152A"/>
                </a:solidFill>
                <a:effectLst/>
                <a:latin typeface="Open Sans" panose="020B0606030504020204" pitchFamily="34" charset="0"/>
              </a:rPr>
              <a:t>وَالْفَجْرِ - </a:t>
            </a:r>
            <a:r>
              <a:rPr lang="en-US" b="1" dirty="0">
                <a:solidFill>
                  <a:srgbClr val="72152A"/>
                </a:solidFill>
                <a:effectLst/>
                <a:latin typeface="Open Sans" panose="020B0606030504020204" pitchFamily="34" charset="0"/>
              </a:rPr>
              <a:t> wal fajri </a:t>
            </a:r>
            <a:br>
              <a:rPr lang="en-US" b="1" dirty="0">
                <a:effectLst/>
                <a:latin typeface="Open Sans" panose="020B0606030504020204" pitchFamily="34" charset="0"/>
              </a:rPr>
            </a:br>
            <a:r>
              <a:rPr lang="en-US" b="1" dirty="0">
                <a:effectLst/>
                <a:latin typeface="Open Sans" panose="020B0606030504020204" pitchFamily="34" charset="0"/>
              </a:rPr>
              <a:t>I swear by the Dawn. - [Fajr 89:1]</a:t>
            </a:r>
          </a:p>
          <a:p>
            <a:pPr marL="285750" indent="-285750">
              <a:buFont typeface="Arial" panose="020B0604020202020204" pitchFamily="34" charset="0"/>
              <a:buChar char="•"/>
            </a:pPr>
            <a:endParaRPr lang="en-US" b="1" dirty="0">
              <a:effectLst/>
              <a:latin typeface="Open Sans" panose="020B0606030504020204" pitchFamily="34" charset="0"/>
            </a:endParaRPr>
          </a:p>
          <a:p>
            <a:pPr marL="285750" indent="-285750">
              <a:buFont typeface="Arial" panose="020B0604020202020204" pitchFamily="34" charset="0"/>
              <a:buChar char="•"/>
            </a:pPr>
            <a:r>
              <a:rPr lang="en-US" b="1" dirty="0">
                <a:solidFill>
                  <a:srgbClr val="72152A"/>
                </a:solidFill>
                <a:effectLst/>
                <a:latin typeface="Open Sans" panose="020B0606030504020204" pitchFamily="34" charset="0"/>
              </a:rPr>
              <a:t>- </a:t>
            </a:r>
            <a:r>
              <a:rPr lang="ar-SA" b="1" dirty="0">
                <a:solidFill>
                  <a:srgbClr val="72152A"/>
                </a:solidFill>
                <a:effectLst/>
                <a:latin typeface="Open Sans" panose="020B0606030504020204" pitchFamily="34" charset="0"/>
              </a:rPr>
              <a:t>وَالضُّحَىٰ - </a:t>
            </a:r>
            <a:r>
              <a:rPr lang="en-US" b="1" dirty="0">
                <a:solidFill>
                  <a:srgbClr val="72152A"/>
                </a:solidFill>
                <a:effectLst/>
                <a:latin typeface="Open Sans" panose="020B0606030504020204" pitchFamily="34" charset="0"/>
              </a:rPr>
              <a:t> wad-duha</a:t>
            </a:r>
            <a:br>
              <a:rPr lang="en-US" b="1" dirty="0">
                <a:latin typeface="Open Sans" panose="020B0606030504020204" pitchFamily="34" charset="0"/>
              </a:rPr>
            </a:br>
            <a:r>
              <a:rPr lang="en-US" b="1" dirty="0">
                <a:effectLst/>
                <a:latin typeface="Open Sans" panose="020B0606030504020204" pitchFamily="34" charset="0"/>
              </a:rPr>
              <a:t>By the Morning Sun. - [Duha 93:1]</a:t>
            </a:r>
          </a:p>
          <a:p>
            <a:pPr marL="285750" indent="-285750">
              <a:buFont typeface="Arial" panose="020B0604020202020204" pitchFamily="34" charset="0"/>
              <a:buChar char="•"/>
            </a:pPr>
            <a:endParaRPr lang="en-US" b="1" dirty="0">
              <a:effectLst/>
              <a:latin typeface="Open Sans" panose="020B0606030504020204" pitchFamily="34" charset="0"/>
            </a:endParaRPr>
          </a:p>
          <a:p>
            <a:pPr marL="285750" indent="-285750">
              <a:buFont typeface="Arial" panose="020B0604020202020204" pitchFamily="34" charset="0"/>
              <a:buChar char="•"/>
            </a:pPr>
            <a:r>
              <a:rPr lang="en-US" b="1" dirty="0">
                <a:solidFill>
                  <a:srgbClr val="72152A"/>
                </a:solidFill>
                <a:effectLst/>
                <a:latin typeface="Open Sans" panose="020B0606030504020204" pitchFamily="34" charset="0"/>
              </a:rPr>
              <a:t>- </a:t>
            </a:r>
            <a:r>
              <a:rPr lang="ar-SA" b="1" dirty="0">
                <a:solidFill>
                  <a:srgbClr val="72152A"/>
                </a:solidFill>
                <a:effectLst/>
                <a:latin typeface="Open Sans" panose="020B0606030504020204" pitchFamily="34" charset="0"/>
              </a:rPr>
              <a:t>وَالنَّهَارِ إِذَا تَجَلَّىٰ - </a:t>
            </a:r>
            <a:r>
              <a:rPr lang="en-US" b="1" dirty="0">
                <a:solidFill>
                  <a:srgbClr val="72152A"/>
                </a:solidFill>
                <a:effectLst/>
                <a:latin typeface="Open Sans" panose="020B0606030504020204" pitchFamily="34" charset="0"/>
              </a:rPr>
              <a:t> wan-nahari idha tajal-la</a:t>
            </a:r>
            <a:br>
              <a:rPr lang="en-US" b="1" dirty="0">
                <a:effectLst/>
                <a:latin typeface="Open Sans" panose="020B0606030504020204" pitchFamily="34" charset="0"/>
              </a:rPr>
            </a:br>
            <a:r>
              <a:rPr lang="en-US" b="1" dirty="0">
                <a:effectLst/>
                <a:latin typeface="Open Sans" panose="020B0606030504020204" pitchFamily="34" charset="0"/>
              </a:rPr>
              <a:t>By the Day when it is Brilliant. [al Layl 92:2]</a:t>
            </a:r>
          </a:p>
          <a:p>
            <a:pPr marL="285750" indent="-285750">
              <a:buFont typeface="Arial" panose="020B0604020202020204" pitchFamily="34" charset="0"/>
              <a:buChar char="•"/>
            </a:pPr>
            <a:endParaRPr lang="en-US" b="1" dirty="0">
              <a:effectLst/>
              <a:latin typeface="Open Sans" panose="020B0606030504020204" pitchFamily="34" charset="0"/>
            </a:endParaRPr>
          </a:p>
          <a:p>
            <a:r>
              <a:rPr lang="en-US" b="1" dirty="0">
                <a:effectLst/>
                <a:latin typeface="Open Sans" panose="020B0606030504020204" pitchFamily="34" charset="0"/>
              </a:rPr>
              <a:t>'Asr is a time associated with urgency. Allah is saying that NOW</a:t>
            </a:r>
            <a:r>
              <a:rPr lang="en-US" b="1" dirty="0">
                <a:latin typeface="Open Sans" panose="020B0606030504020204" pitchFamily="34" charset="0"/>
              </a:rPr>
              <a:t> is the </a:t>
            </a:r>
            <a:r>
              <a:rPr lang="en-US" b="1" dirty="0">
                <a:effectLst/>
                <a:latin typeface="Open Sans" panose="020B0606030504020204" pitchFamily="34" charset="0"/>
              </a:rPr>
              <a:t>time of Emergency.  The sunset of our life is passing by. The ending of our day/life is coming soon.</a:t>
            </a:r>
          </a:p>
        </p:txBody>
      </p:sp>
    </p:spTree>
    <p:extLst>
      <p:ext uri="{BB962C8B-B14F-4D97-AF65-F5344CB8AC3E}">
        <p14:creationId xmlns:p14="http://schemas.microsoft.com/office/powerpoint/2010/main" val="47403066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Picture 2" descr="white and gray analog clock">
            <a:extLst>
              <a:ext uri="{FF2B5EF4-FFF2-40B4-BE49-F238E27FC236}">
                <a16:creationId xmlns:a16="http://schemas.microsoft.com/office/drawing/2014/main" id="{6F044FE3-AA52-46D3-83FF-78268E8DD899}"/>
              </a:ext>
            </a:extLst>
          </p:cNvPr>
          <p:cNvPicPr>
            <a:picLocks noChangeAspect="1" noChangeArrowheads="1"/>
          </p:cNvPicPr>
          <p:nvPr/>
        </p:nvPicPr>
        <p:blipFill rotWithShape="1">
          <a:blip r:embed="rId2">
            <a:duotone>
              <a:prstClr val="black"/>
              <a:srgbClr val="D9C3A5">
                <a:tint val="50000"/>
                <a:satMod val="180000"/>
              </a:srgbClr>
            </a:duotone>
            <a:alphaModFix amt="57000"/>
            <a:extLst>
              <a:ext uri="{28A0092B-C50C-407E-A947-70E740481C1C}">
                <a14:useLocalDpi xmlns:a14="http://schemas.microsoft.com/office/drawing/2010/main" val="0"/>
              </a:ext>
            </a:extLst>
          </a:blip>
          <a:srcRect l="8059" r="2926"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C0B78F76-D1B6-4AEB-A992-D2354140A842}"/>
              </a:ext>
            </a:extLst>
          </p:cNvPr>
          <p:cNvSpPr>
            <a:spLocks noChangeAspect="1"/>
          </p:cNvSpPr>
          <p:nvPr/>
        </p:nvSpPr>
        <p:spPr>
          <a:xfrm>
            <a:off x="2647664" y="1065550"/>
            <a:ext cx="3848671" cy="1446550"/>
          </a:xfrm>
          <a:prstGeom prst="ellipse">
            <a:avLst/>
          </a:prstGeom>
          <a:solidFill>
            <a:srgbClr val="6B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Picture 2" descr="Free Islamic Calligraphy | Al-Asr 103, 1-3">
            <a:extLst>
              <a:ext uri="{FF2B5EF4-FFF2-40B4-BE49-F238E27FC236}">
                <a16:creationId xmlns:a16="http://schemas.microsoft.com/office/drawing/2014/main" id="{653A1070-D7F3-48E8-8959-0D225D5E5B6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192" y="-491256"/>
            <a:ext cx="7863840" cy="22171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3311B2F-1AB0-4665-9FF8-D4A3E31DF822}"/>
              </a:ext>
            </a:extLst>
          </p:cNvPr>
          <p:cNvSpPr txBox="1"/>
          <p:nvPr/>
        </p:nvSpPr>
        <p:spPr>
          <a:xfrm>
            <a:off x="3619013" y="1127105"/>
            <a:ext cx="1905971" cy="1323439"/>
          </a:xfrm>
          <a:prstGeom prst="rect">
            <a:avLst/>
          </a:prstGeom>
          <a:noFill/>
        </p:spPr>
        <p:txBody>
          <a:bodyPr wrap="none" rtlCol="0">
            <a:spAutoFit/>
          </a:bodyPr>
          <a:lstStyle/>
          <a:p>
            <a:pPr algn="ctr"/>
            <a:r>
              <a:rPr lang="en-US" sz="4000" dirty="0">
                <a:solidFill>
                  <a:schemeClr val="bg1"/>
                </a:solidFill>
              </a:rPr>
              <a:t>AYAH 02</a:t>
            </a:r>
            <a:br>
              <a:rPr lang="en-US" sz="4000" dirty="0">
                <a:solidFill>
                  <a:schemeClr val="bg1"/>
                </a:solidFill>
              </a:rPr>
            </a:br>
            <a:r>
              <a:rPr lang="en-US" sz="4000" dirty="0">
                <a:solidFill>
                  <a:schemeClr val="bg1"/>
                </a:solidFill>
              </a:rPr>
              <a:t>INSAN</a:t>
            </a:r>
          </a:p>
        </p:txBody>
      </p:sp>
      <p:sp>
        <p:nvSpPr>
          <p:cNvPr id="9" name="TextBox 8">
            <a:extLst>
              <a:ext uri="{FF2B5EF4-FFF2-40B4-BE49-F238E27FC236}">
                <a16:creationId xmlns:a16="http://schemas.microsoft.com/office/drawing/2014/main" id="{709BF126-46EB-4F04-A099-B35D05974193}"/>
              </a:ext>
            </a:extLst>
          </p:cNvPr>
          <p:cNvSpPr txBox="1"/>
          <p:nvPr/>
        </p:nvSpPr>
        <p:spPr>
          <a:xfrm>
            <a:off x="134111" y="2528256"/>
            <a:ext cx="8869211" cy="4226991"/>
          </a:xfrm>
          <a:prstGeom prst="rect">
            <a:avLst/>
          </a:prstGeom>
          <a:noFill/>
        </p:spPr>
        <p:txBody>
          <a:bodyPr wrap="square">
            <a:spAutoFit/>
          </a:bodyPr>
          <a:lstStyle/>
          <a:p>
            <a:pPr marL="342900" marR="0" lvl="0" indent="-342900" rtl="0">
              <a:lnSpc>
                <a:spcPct val="107000"/>
              </a:lnSpc>
              <a:spcBef>
                <a:spcPts val="0"/>
              </a:spcBef>
              <a:spcAft>
                <a:spcPts val="0"/>
              </a:spcAft>
              <a:buFont typeface="Symbol" panose="05050102010706020507" pitchFamily="18" charset="2"/>
              <a:buChar char=""/>
            </a:pPr>
            <a:r>
              <a:rPr lang="en-US" b="1" dirty="0">
                <a:latin typeface="Open Sans" panose="020B0606030504020204" pitchFamily="34" charset="0"/>
              </a:rPr>
              <a:t>Allah has used the term, INSAAN, instead of NAAS. </a:t>
            </a:r>
            <a:br>
              <a:rPr lang="en-US" b="1" dirty="0">
                <a:latin typeface="Open Sans" panose="020B0606030504020204" pitchFamily="34" charset="0"/>
              </a:rPr>
            </a:br>
            <a:endParaRPr lang="en-US" b="1" dirty="0">
              <a:latin typeface="Open Sans" panose="020B0606030504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b="1" dirty="0">
                <a:latin typeface="Open Sans" panose="020B0606030504020204" pitchFamily="34" charset="0"/>
              </a:rPr>
              <a:t>Insaan is used for singular as well as plural.  </a:t>
            </a:r>
            <a:br>
              <a:rPr lang="en-US" b="1" dirty="0">
                <a:latin typeface="Open Sans" panose="020B0606030504020204" pitchFamily="34" charset="0"/>
              </a:rPr>
            </a:br>
            <a:endParaRPr lang="en-US" b="1" dirty="0">
              <a:latin typeface="Open Sans" panose="020B0606030504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b="1" dirty="0">
                <a:latin typeface="Open Sans" panose="020B0606030504020204" pitchFamily="34" charset="0"/>
              </a:rPr>
              <a:t>Emphasizing to each and every individual, forgetful human being, (Insaan comes from Nisyaan), you are in loss [in potential trouble].</a:t>
            </a:r>
            <a:br>
              <a:rPr lang="en-US" b="1" dirty="0">
                <a:latin typeface="Open Sans" panose="020B0606030504020204" pitchFamily="34" charset="0"/>
              </a:rPr>
            </a:br>
            <a:endParaRPr lang="en-US" b="1" dirty="0">
              <a:latin typeface="Open Sans" panose="020B0606030504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b="1" dirty="0">
                <a:latin typeface="Open Sans" panose="020B0606030504020204" pitchFamily="34" charset="0"/>
              </a:rPr>
              <a:t>Insaan was used in ayah 2; which is singular [yet can also imply plural] - so people think individually about themselves being in loss. If it were plural (al Naas) - the human would think someone else is in loss [diffusion of responsibility].</a:t>
            </a:r>
            <a:br>
              <a:rPr lang="en-US" b="1" dirty="0">
                <a:latin typeface="Open Sans" panose="020B0606030504020204" pitchFamily="34" charset="0"/>
              </a:rPr>
            </a:br>
            <a:endParaRPr lang="en-US" b="1" dirty="0">
              <a:latin typeface="Open Sans" panose="020B0606030504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b="1" dirty="0">
                <a:latin typeface="Open Sans" panose="020B0606030504020204" pitchFamily="34" charset="0"/>
              </a:rPr>
              <a:t>Even though singular human (insan) was mentioned, it implies every single human - individually - is in loss.</a:t>
            </a:r>
          </a:p>
        </p:txBody>
      </p:sp>
    </p:spTree>
    <p:extLst>
      <p:ext uri="{BB962C8B-B14F-4D97-AF65-F5344CB8AC3E}">
        <p14:creationId xmlns:p14="http://schemas.microsoft.com/office/powerpoint/2010/main" val="285239696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Picture 2" descr="white and gray analog clock">
            <a:extLst>
              <a:ext uri="{FF2B5EF4-FFF2-40B4-BE49-F238E27FC236}">
                <a16:creationId xmlns:a16="http://schemas.microsoft.com/office/drawing/2014/main" id="{6F044FE3-AA52-46D3-83FF-78268E8DD899}"/>
              </a:ext>
            </a:extLst>
          </p:cNvPr>
          <p:cNvPicPr>
            <a:picLocks noChangeAspect="1" noChangeArrowheads="1"/>
          </p:cNvPicPr>
          <p:nvPr/>
        </p:nvPicPr>
        <p:blipFill rotWithShape="1">
          <a:blip r:embed="rId2">
            <a:duotone>
              <a:prstClr val="black"/>
              <a:srgbClr val="D9C3A5">
                <a:tint val="50000"/>
                <a:satMod val="180000"/>
              </a:srgbClr>
            </a:duotone>
            <a:alphaModFix amt="57000"/>
            <a:extLst>
              <a:ext uri="{28A0092B-C50C-407E-A947-70E740481C1C}">
                <a14:useLocalDpi xmlns:a14="http://schemas.microsoft.com/office/drawing/2010/main" val="0"/>
              </a:ext>
            </a:extLst>
          </a:blip>
          <a:srcRect l="8059" r="2926"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C0B78F76-D1B6-4AEB-A992-D2354140A842}"/>
              </a:ext>
            </a:extLst>
          </p:cNvPr>
          <p:cNvSpPr>
            <a:spLocks noChangeAspect="1"/>
          </p:cNvSpPr>
          <p:nvPr/>
        </p:nvSpPr>
        <p:spPr>
          <a:xfrm>
            <a:off x="2647664" y="1065550"/>
            <a:ext cx="3848671" cy="1446550"/>
          </a:xfrm>
          <a:prstGeom prst="ellipse">
            <a:avLst/>
          </a:prstGeom>
          <a:solidFill>
            <a:srgbClr val="6B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Picture 2" descr="Free Islamic Calligraphy | Al-Asr 103, 1-3">
            <a:extLst>
              <a:ext uri="{FF2B5EF4-FFF2-40B4-BE49-F238E27FC236}">
                <a16:creationId xmlns:a16="http://schemas.microsoft.com/office/drawing/2014/main" id="{653A1070-D7F3-48E8-8959-0D225D5E5B6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192" y="-491256"/>
            <a:ext cx="7863840" cy="22171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3311B2F-1AB0-4665-9FF8-D4A3E31DF822}"/>
              </a:ext>
            </a:extLst>
          </p:cNvPr>
          <p:cNvSpPr txBox="1"/>
          <p:nvPr/>
        </p:nvSpPr>
        <p:spPr>
          <a:xfrm>
            <a:off x="3619013" y="1127105"/>
            <a:ext cx="1905971" cy="1323439"/>
          </a:xfrm>
          <a:prstGeom prst="rect">
            <a:avLst/>
          </a:prstGeom>
          <a:noFill/>
        </p:spPr>
        <p:txBody>
          <a:bodyPr wrap="none" rtlCol="0">
            <a:spAutoFit/>
          </a:bodyPr>
          <a:lstStyle/>
          <a:p>
            <a:pPr algn="ctr"/>
            <a:r>
              <a:rPr lang="en-US" sz="4000" dirty="0">
                <a:solidFill>
                  <a:schemeClr val="bg1"/>
                </a:solidFill>
              </a:rPr>
              <a:t>AYAH 02</a:t>
            </a:r>
            <a:br>
              <a:rPr lang="en-US" sz="4000" dirty="0">
                <a:solidFill>
                  <a:schemeClr val="bg1"/>
                </a:solidFill>
              </a:rPr>
            </a:br>
            <a:r>
              <a:rPr lang="en-US" sz="4000" dirty="0">
                <a:solidFill>
                  <a:schemeClr val="bg1"/>
                </a:solidFill>
              </a:rPr>
              <a:t>KHUSR</a:t>
            </a:r>
          </a:p>
        </p:txBody>
      </p:sp>
      <p:sp>
        <p:nvSpPr>
          <p:cNvPr id="9" name="TextBox 8">
            <a:extLst>
              <a:ext uri="{FF2B5EF4-FFF2-40B4-BE49-F238E27FC236}">
                <a16:creationId xmlns:a16="http://schemas.microsoft.com/office/drawing/2014/main" id="{709BF126-46EB-4F04-A099-B35D05974193}"/>
              </a:ext>
            </a:extLst>
          </p:cNvPr>
          <p:cNvSpPr txBox="1"/>
          <p:nvPr/>
        </p:nvSpPr>
        <p:spPr>
          <a:xfrm>
            <a:off x="137392" y="2790178"/>
            <a:ext cx="8869211" cy="3337901"/>
          </a:xfrm>
          <a:prstGeom prst="rect">
            <a:avLst/>
          </a:prstGeom>
          <a:noFill/>
        </p:spPr>
        <p:txBody>
          <a:bodyPr wrap="square">
            <a:spAutoFit/>
          </a:bodyPr>
          <a:lstStyle/>
          <a:p>
            <a:pPr marL="342900" marR="0" lvl="0" indent="-342900" rtl="0">
              <a:lnSpc>
                <a:spcPct val="107000"/>
              </a:lnSpc>
              <a:spcBef>
                <a:spcPts val="0"/>
              </a:spcBef>
              <a:spcAft>
                <a:spcPts val="0"/>
              </a:spcAft>
              <a:buFont typeface="Symbol" panose="05050102010706020507" pitchFamily="18" charset="2"/>
              <a:buChar char=""/>
            </a:pPr>
            <a:r>
              <a:rPr lang="en-US" b="1" dirty="0">
                <a:latin typeface="Open Sans" panose="020B0606030504020204" pitchFamily="34" charset="0"/>
              </a:rPr>
              <a:t>The taNween at the end of KhusriN makes it an “INCREDIBLE” Loss.</a:t>
            </a:r>
            <a:br>
              <a:rPr lang="en-US" b="1" dirty="0">
                <a:latin typeface="Open Sans" panose="020B0606030504020204" pitchFamily="34" charset="0"/>
              </a:rPr>
            </a:br>
            <a:endParaRPr lang="en-US" b="1" dirty="0">
              <a:latin typeface="Open Sans" panose="020B0606030504020204" pitchFamily="34" charset="0"/>
            </a:endParaRPr>
          </a:p>
          <a:p>
            <a:pPr marL="342900" marR="0" lvl="0" indent="-342900" rtl="0">
              <a:lnSpc>
                <a:spcPct val="107000"/>
              </a:lnSpc>
              <a:spcBef>
                <a:spcPts val="0"/>
              </a:spcBef>
              <a:spcAft>
                <a:spcPts val="0"/>
              </a:spcAft>
              <a:buFont typeface="Symbol" panose="05050102010706020507" pitchFamily="18" charset="2"/>
              <a:buChar char=""/>
            </a:pPr>
            <a:r>
              <a:rPr lang="en-US" b="1" dirty="0">
                <a:latin typeface="Open Sans" panose="020B0606030504020204" pitchFamily="34" charset="0"/>
              </a:rPr>
              <a:t>Allah has depicted that human are so preoccupied by their personal problems and have completely immersed themselves in their own problems, that they forget that the hardship they have in this life is nothing compared to the one that will come in the next life.</a:t>
            </a:r>
            <a:br>
              <a:rPr lang="en-US" b="1" dirty="0">
                <a:latin typeface="Open Sans" panose="020B0606030504020204" pitchFamily="34" charset="0"/>
              </a:rPr>
            </a:br>
            <a:endParaRPr lang="en-US" b="1" dirty="0">
              <a:latin typeface="Open Sans" panose="020B0606030504020204" pitchFamily="34" charset="0"/>
            </a:endParaRPr>
          </a:p>
          <a:p>
            <a:pPr marL="342900" marR="0" lvl="0" indent="-342900" rtl="0">
              <a:lnSpc>
                <a:spcPct val="107000"/>
              </a:lnSpc>
              <a:spcBef>
                <a:spcPts val="0"/>
              </a:spcBef>
              <a:spcAft>
                <a:spcPts val="0"/>
              </a:spcAft>
              <a:buFont typeface="Symbol" panose="05050102010706020507" pitchFamily="18" charset="2"/>
              <a:buChar char=""/>
            </a:pPr>
            <a:r>
              <a:rPr lang="en-US" b="1" dirty="0">
                <a:latin typeface="Open Sans" panose="020B0606030504020204" pitchFamily="34" charset="0"/>
              </a:rPr>
              <a:t>When you forget the next life - you exaggerate in your worry about the problems of this life. Which puts you in loss, in addition to further loss of not preparing for the next life.</a:t>
            </a:r>
          </a:p>
          <a:p>
            <a:pPr marL="342900" marR="0" lvl="0" indent="-342900">
              <a:lnSpc>
                <a:spcPct val="107000"/>
              </a:lnSpc>
              <a:spcBef>
                <a:spcPts val="0"/>
              </a:spcBef>
              <a:spcAft>
                <a:spcPts val="800"/>
              </a:spcAft>
              <a:buFont typeface="Symbol" panose="05050102010706020507" pitchFamily="18" charset="2"/>
              <a:buChar char=""/>
            </a:pPr>
            <a:endParaRPr lang="en-US" b="1" dirty="0">
              <a:latin typeface="Open Sans" panose="020B0606030504020204" pitchFamily="34" charset="0"/>
            </a:endParaRPr>
          </a:p>
        </p:txBody>
      </p:sp>
    </p:spTree>
    <p:extLst>
      <p:ext uri="{BB962C8B-B14F-4D97-AF65-F5344CB8AC3E}">
        <p14:creationId xmlns:p14="http://schemas.microsoft.com/office/powerpoint/2010/main" val="178207041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Picture 2" descr="white and gray analog clock">
            <a:extLst>
              <a:ext uri="{FF2B5EF4-FFF2-40B4-BE49-F238E27FC236}">
                <a16:creationId xmlns:a16="http://schemas.microsoft.com/office/drawing/2014/main" id="{6F044FE3-AA52-46D3-83FF-78268E8DD899}"/>
              </a:ext>
            </a:extLst>
          </p:cNvPr>
          <p:cNvPicPr>
            <a:picLocks noChangeAspect="1" noChangeArrowheads="1"/>
          </p:cNvPicPr>
          <p:nvPr/>
        </p:nvPicPr>
        <p:blipFill rotWithShape="1">
          <a:blip r:embed="rId2">
            <a:duotone>
              <a:prstClr val="black"/>
              <a:srgbClr val="D9C3A5">
                <a:tint val="50000"/>
                <a:satMod val="180000"/>
              </a:srgbClr>
            </a:duotone>
            <a:alphaModFix amt="57000"/>
            <a:extLst>
              <a:ext uri="{28A0092B-C50C-407E-A947-70E740481C1C}">
                <a14:useLocalDpi xmlns:a14="http://schemas.microsoft.com/office/drawing/2010/main" val="0"/>
              </a:ext>
            </a:extLst>
          </a:blip>
          <a:srcRect l="8059" r="2926"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C0B78F76-D1B6-4AEB-A992-D2354140A842}"/>
              </a:ext>
            </a:extLst>
          </p:cNvPr>
          <p:cNvSpPr>
            <a:spLocks noChangeAspect="1"/>
          </p:cNvSpPr>
          <p:nvPr/>
        </p:nvSpPr>
        <p:spPr>
          <a:xfrm>
            <a:off x="2647664" y="1065550"/>
            <a:ext cx="3848671" cy="1446550"/>
          </a:xfrm>
          <a:prstGeom prst="ellipse">
            <a:avLst/>
          </a:prstGeom>
          <a:solidFill>
            <a:srgbClr val="6B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Picture 2" descr="Free Islamic Calligraphy | Al-Asr 103, 1-3">
            <a:extLst>
              <a:ext uri="{FF2B5EF4-FFF2-40B4-BE49-F238E27FC236}">
                <a16:creationId xmlns:a16="http://schemas.microsoft.com/office/drawing/2014/main" id="{653A1070-D7F3-48E8-8959-0D225D5E5B6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192" y="-491256"/>
            <a:ext cx="7863840" cy="22171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3311B2F-1AB0-4665-9FF8-D4A3E31DF822}"/>
              </a:ext>
            </a:extLst>
          </p:cNvPr>
          <p:cNvSpPr txBox="1"/>
          <p:nvPr/>
        </p:nvSpPr>
        <p:spPr>
          <a:xfrm>
            <a:off x="3637950" y="1382984"/>
            <a:ext cx="1905971" cy="707886"/>
          </a:xfrm>
          <a:prstGeom prst="rect">
            <a:avLst/>
          </a:prstGeom>
          <a:noFill/>
        </p:spPr>
        <p:txBody>
          <a:bodyPr wrap="none" rtlCol="0">
            <a:spAutoFit/>
          </a:bodyPr>
          <a:lstStyle/>
          <a:p>
            <a:pPr algn="ctr"/>
            <a:r>
              <a:rPr lang="en-US" sz="4000" dirty="0">
                <a:solidFill>
                  <a:schemeClr val="bg1"/>
                </a:solidFill>
              </a:rPr>
              <a:t>AYAH 03</a:t>
            </a:r>
          </a:p>
        </p:txBody>
      </p:sp>
      <p:sp>
        <p:nvSpPr>
          <p:cNvPr id="9" name="TextBox 8">
            <a:extLst>
              <a:ext uri="{FF2B5EF4-FFF2-40B4-BE49-F238E27FC236}">
                <a16:creationId xmlns:a16="http://schemas.microsoft.com/office/drawing/2014/main" id="{709BF126-46EB-4F04-A099-B35D05974193}"/>
              </a:ext>
            </a:extLst>
          </p:cNvPr>
          <p:cNvSpPr txBox="1"/>
          <p:nvPr/>
        </p:nvSpPr>
        <p:spPr>
          <a:xfrm>
            <a:off x="193321" y="2893271"/>
            <a:ext cx="8869211" cy="468205"/>
          </a:xfrm>
          <a:prstGeom prst="rect">
            <a:avLst/>
          </a:prstGeom>
          <a:noFill/>
        </p:spPr>
        <p:txBody>
          <a:bodyPr wrap="square">
            <a:spAutoFit/>
          </a:bodyPr>
          <a:lstStyle/>
          <a:p>
            <a:pPr marR="0" lvl="0">
              <a:lnSpc>
                <a:spcPct val="107000"/>
              </a:lnSpc>
              <a:spcBef>
                <a:spcPts val="0"/>
              </a:spcBef>
              <a:spcAft>
                <a:spcPts val="800"/>
              </a:spcAft>
            </a:pPr>
            <a:r>
              <a:rPr lang="en-US" sz="2400" b="1" dirty="0">
                <a:solidFill>
                  <a:srgbClr val="6B1329"/>
                </a:solidFill>
                <a:latin typeface="Open Sans" panose="020B0606030504020204" pitchFamily="34" charset="0"/>
              </a:rPr>
              <a:t>TRAITS required for SALVATION</a:t>
            </a:r>
          </a:p>
        </p:txBody>
      </p:sp>
      <p:sp>
        <p:nvSpPr>
          <p:cNvPr id="10" name="TextBox 9">
            <a:extLst>
              <a:ext uri="{FF2B5EF4-FFF2-40B4-BE49-F238E27FC236}">
                <a16:creationId xmlns:a16="http://schemas.microsoft.com/office/drawing/2014/main" id="{5F910A02-3BCC-4791-8AA3-C940084D7826}"/>
              </a:ext>
            </a:extLst>
          </p:cNvPr>
          <p:cNvSpPr txBox="1"/>
          <p:nvPr/>
        </p:nvSpPr>
        <p:spPr>
          <a:xfrm>
            <a:off x="774192" y="3679461"/>
            <a:ext cx="7863840" cy="2122504"/>
          </a:xfrm>
          <a:prstGeom prst="rect">
            <a:avLst/>
          </a:prstGeom>
          <a:noFill/>
        </p:spPr>
        <p:txBody>
          <a:bodyPr wrap="square">
            <a:spAutoFit/>
          </a:bodyPr>
          <a:lstStyle/>
          <a:p>
            <a:pPr marL="0" marR="0">
              <a:lnSpc>
                <a:spcPts val="2850"/>
              </a:lnSpc>
              <a:spcBef>
                <a:spcPts val="0"/>
              </a:spcBef>
              <a:spcAft>
                <a:spcPts val="1500"/>
              </a:spcAft>
            </a:pPr>
            <a:r>
              <a:rPr lang="en-US" sz="2000" b="1" dirty="0">
                <a:latin typeface="Open Sans" panose="020B0606030504020204" pitchFamily="34" charset="0"/>
              </a:rPr>
              <a:t>1. To have firm faith in one’s heart.</a:t>
            </a:r>
          </a:p>
          <a:p>
            <a:pPr marL="0" marR="0" algn="l">
              <a:lnSpc>
                <a:spcPts val="2850"/>
              </a:lnSpc>
              <a:spcBef>
                <a:spcPts val="0"/>
              </a:spcBef>
              <a:spcAft>
                <a:spcPts val="1500"/>
              </a:spcAft>
            </a:pPr>
            <a:r>
              <a:rPr lang="en-US" sz="2000" b="1" dirty="0">
                <a:latin typeface="Open Sans" panose="020B0606030504020204" pitchFamily="34" charset="0"/>
              </a:rPr>
              <a:t>2. To perform righteous deeds.</a:t>
            </a:r>
          </a:p>
          <a:p>
            <a:pPr marL="0" marR="0" algn="l">
              <a:lnSpc>
                <a:spcPts val="2850"/>
              </a:lnSpc>
              <a:spcBef>
                <a:spcPts val="0"/>
              </a:spcBef>
              <a:spcAft>
                <a:spcPts val="1500"/>
              </a:spcAft>
            </a:pPr>
            <a:r>
              <a:rPr lang="en-US" sz="2000" b="1" dirty="0">
                <a:latin typeface="Open Sans" panose="020B0606030504020204" pitchFamily="34" charset="0"/>
              </a:rPr>
              <a:t>3. To advise one another to follow the truth.</a:t>
            </a:r>
          </a:p>
          <a:p>
            <a:pPr marL="0" marR="0" algn="l">
              <a:lnSpc>
                <a:spcPts val="2850"/>
              </a:lnSpc>
              <a:spcBef>
                <a:spcPts val="0"/>
              </a:spcBef>
              <a:spcAft>
                <a:spcPts val="1500"/>
              </a:spcAft>
            </a:pPr>
            <a:r>
              <a:rPr lang="en-US" sz="2000" b="1" dirty="0">
                <a:latin typeface="Open Sans" panose="020B0606030504020204" pitchFamily="34" charset="0"/>
              </a:rPr>
              <a:t>4. To counsel one another to be patient in adversity.</a:t>
            </a:r>
          </a:p>
        </p:txBody>
      </p:sp>
      <p:sp>
        <p:nvSpPr>
          <p:cNvPr id="11" name="TextBox 10">
            <a:extLst>
              <a:ext uri="{FF2B5EF4-FFF2-40B4-BE49-F238E27FC236}">
                <a16:creationId xmlns:a16="http://schemas.microsoft.com/office/drawing/2014/main" id="{8F2958AB-9808-4B0F-8B57-B8E5A24B0D27}"/>
              </a:ext>
            </a:extLst>
          </p:cNvPr>
          <p:cNvSpPr txBox="1"/>
          <p:nvPr/>
        </p:nvSpPr>
        <p:spPr>
          <a:xfrm>
            <a:off x="237744" y="5970055"/>
            <a:ext cx="8132064" cy="646331"/>
          </a:xfrm>
          <a:prstGeom prst="rect">
            <a:avLst/>
          </a:prstGeom>
          <a:noFill/>
        </p:spPr>
        <p:txBody>
          <a:bodyPr wrap="square">
            <a:spAutoFit/>
          </a:bodyPr>
          <a:lstStyle/>
          <a:p>
            <a:pPr algn="ctr"/>
            <a:r>
              <a:rPr lang="en-US" sz="1800" b="1" i="1" dirty="0">
                <a:solidFill>
                  <a:srgbClr val="72152A"/>
                </a:solidFill>
                <a:effectLst/>
                <a:latin typeface="Open Sans" panose="020B0606030504020204" pitchFamily="34" charset="0"/>
                <a:ea typeface="Calibri" panose="020F0502020204030204" pitchFamily="34" charset="0"/>
              </a:rPr>
              <a:t>The word wa (which means ‘and’) between each of the 4 conditions denotes that all four are necessary for success. </a:t>
            </a:r>
            <a:endParaRPr lang="en-US" b="1" i="1" dirty="0">
              <a:solidFill>
                <a:srgbClr val="72152A"/>
              </a:solidFill>
            </a:endParaRPr>
          </a:p>
        </p:txBody>
      </p:sp>
    </p:spTree>
    <p:extLst>
      <p:ext uri="{BB962C8B-B14F-4D97-AF65-F5344CB8AC3E}">
        <p14:creationId xmlns:p14="http://schemas.microsoft.com/office/powerpoint/2010/main" val="279341656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Picture 2" descr="white and gray analog clock">
            <a:extLst>
              <a:ext uri="{FF2B5EF4-FFF2-40B4-BE49-F238E27FC236}">
                <a16:creationId xmlns:a16="http://schemas.microsoft.com/office/drawing/2014/main" id="{6F044FE3-AA52-46D3-83FF-78268E8DD899}"/>
              </a:ext>
            </a:extLst>
          </p:cNvPr>
          <p:cNvPicPr>
            <a:picLocks noChangeAspect="1" noChangeArrowheads="1"/>
          </p:cNvPicPr>
          <p:nvPr/>
        </p:nvPicPr>
        <p:blipFill rotWithShape="1">
          <a:blip r:embed="rId2">
            <a:duotone>
              <a:prstClr val="black"/>
              <a:srgbClr val="D9C3A5">
                <a:tint val="50000"/>
                <a:satMod val="180000"/>
              </a:srgbClr>
            </a:duotone>
            <a:alphaModFix amt="57000"/>
            <a:extLst>
              <a:ext uri="{28A0092B-C50C-407E-A947-70E740481C1C}">
                <a14:useLocalDpi xmlns:a14="http://schemas.microsoft.com/office/drawing/2010/main" val="0"/>
              </a:ext>
            </a:extLst>
          </a:blip>
          <a:srcRect l="8059" r="2926"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C0B78F76-D1B6-4AEB-A992-D2354140A842}"/>
              </a:ext>
            </a:extLst>
          </p:cNvPr>
          <p:cNvSpPr>
            <a:spLocks noChangeAspect="1"/>
          </p:cNvSpPr>
          <p:nvPr/>
        </p:nvSpPr>
        <p:spPr>
          <a:xfrm>
            <a:off x="2647664" y="1065550"/>
            <a:ext cx="3848671" cy="1446550"/>
          </a:xfrm>
          <a:prstGeom prst="ellipse">
            <a:avLst/>
          </a:prstGeom>
          <a:solidFill>
            <a:srgbClr val="6B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Picture 2" descr="Free Islamic Calligraphy | Al-Asr 103, 1-3">
            <a:extLst>
              <a:ext uri="{FF2B5EF4-FFF2-40B4-BE49-F238E27FC236}">
                <a16:creationId xmlns:a16="http://schemas.microsoft.com/office/drawing/2014/main" id="{653A1070-D7F3-48E8-8959-0D225D5E5B6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192" y="-491256"/>
            <a:ext cx="7863840" cy="22171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3311B2F-1AB0-4665-9FF8-D4A3E31DF822}"/>
              </a:ext>
            </a:extLst>
          </p:cNvPr>
          <p:cNvSpPr txBox="1"/>
          <p:nvPr/>
        </p:nvSpPr>
        <p:spPr>
          <a:xfrm>
            <a:off x="3637950" y="1382984"/>
            <a:ext cx="1905971" cy="707886"/>
          </a:xfrm>
          <a:prstGeom prst="rect">
            <a:avLst/>
          </a:prstGeom>
          <a:noFill/>
        </p:spPr>
        <p:txBody>
          <a:bodyPr wrap="none" rtlCol="0">
            <a:spAutoFit/>
          </a:bodyPr>
          <a:lstStyle/>
          <a:p>
            <a:pPr algn="ctr"/>
            <a:r>
              <a:rPr lang="en-US" sz="4000" dirty="0">
                <a:solidFill>
                  <a:schemeClr val="bg1"/>
                </a:solidFill>
              </a:rPr>
              <a:t>AYAH 03</a:t>
            </a:r>
          </a:p>
        </p:txBody>
      </p:sp>
      <p:sp>
        <p:nvSpPr>
          <p:cNvPr id="9" name="TextBox 8">
            <a:extLst>
              <a:ext uri="{FF2B5EF4-FFF2-40B4-BE49-F238E27FC236}">
                <a16:creationId xmlns:a16="http://schemas.microsoft.com/office/drawing/2014/main" id="{709BF126-46EB-4F04-A099-B35D05974193}"/>
              </a:ext>
            </a:extLst>
          </p:cNvPr>
          <p:cNvSpPr txBox="1"/>
          <p:nvPr/>
        </p:nvSpPr>
        <p:spPr>
          <a:xfrm>
            <a:off x="134111" y="2408304"/>
            <a:ext cx="9313034" cy="468205"/>
          </a:xfrm>
          <a:prstGeom prst="rect">
            <a:avLst/>
          </a:prstGeom>
          <a:noFill/>
        </p:spPr>
        <p:txBody>
          <a:bodyPr wrap="square">
            <a:spAutoFit/>
          </a:bodyPr>
          <a:lstStyle/>
          <a:p>
            <a:pPr marR="0" lvl="0">
              <a:lnSpc>
                <a:spcPct val="107000"/>
              </a:lnSpc>
              <a:spcBef>
                <a:spcPts val="0"/>
              </a:spcBef>
              <a:spcAft>
                <a:spcPts val="800"/>
              </a:spcAft>
            </a:pPr>
            <a:r>
              <a:rPr lang="en-US" sz="2400" b="1" dirty="0">
                <a:solidFill>
                  <a:srgbClr val="6B1329"/>
                </a:solidFill>
                <a:latin typeface="Open Sans" panose="020B0606030504020204" pitchFamily="34" charset="0"/>
              </a:rPr>
              <a:t>KEYWORDS</a:t>
            </a:r>
          </a:p>
        </p:txBody>
      </p:sp>
      <p:sp>
        <p:nvSpPr>
          <p:cNvPr id="12" name="TextBox 11">
            <a:extLst>
              <a:ext uri="{FF2B5EF4-FFF2-40B4-BE49-F238E27FC236}">
                <a16:creationId xmlns:a16="http://schemas.microsoft.com/office/drawing/2014/main" id="{6157BDE7-7892-4648-8A9C-7AA08F03D192}"/>
              </a:ext>
            </a:extLst>
          </p:cNvPr>
          <p:cNvSpPr txBox="1"/>
          <p:nvPr/>
        </p:nvSpPr>
        <p:spPr>
          <a:xfrm>
            <a:off x="534571" y="2887060"/>
            <a:ext cx="8472034" cy="2677656"/>
          </a:xfrm>
          <a:prstGeom prst="rect">
            <a:avLst/>
          </a:prstGeom>
          <a:noFill/>
        </p:spPr>
        <p:txBody>
          <a:bodyPr wrap="square">
            <a:spAutoFit/>
          </a:bodyPr>
          <a:lstStyle/>
          <a:p>
            <a:r>
              <a:rPr lang="en-US" sz="2400" b="1" dirty="0">
                <a:solidFill>
                  <a:srgbClr val="6B1329"/>
                </a:solidFill>
                <a:effectLst/>
                <a:latin typeface="Open Sans" panose="020B0606030504020204" pitchFamily="34" charset="0"/>
              </a:rPr>
              <a:t>Fi’l:	</a:t>
            </a:r>
            <a:r>
              <a:rPr lang="en-US" b="1" dirty="0">
                <a:solidFill>
                  <a:srgbClr val="6B1329"/>
                </a:solidFill>
                <a:effectLst/>
                <a:latin typeface="Open Sans" panose="020B0606030504020204" pitchFamily="34" charset="0"/>
              </a:rPr>
              <a:t>		</a:t>
            </a:r>
            <a:br>
              <a:rPr lang="en-US" b="1" dirty="0">
                <a:solidFill>
                  <a:srgbClr val="6B1329"/>
                </a:solidFill>
                <a:effectLst/>
                <a:latin typeface="Open Sans" panose="020B0606030504020204" pitchFamily="34" charset="0"/>
              </a:rPr>
            </a:br>
            <a:r>
              <a:rPr lang="en-US" b="1" dirty="0">
                <a:solidFill>
                  <a:srgbClr val="6B1329"/>
                </a:solidFill>
                <a:effectLst/>
                <a:latin typeface="Open Sans" panose="020B0606030504020204" pitchFamily="34" charset="0"/>
              </a:rPr>
              <a:t>	</a:t>
            </a:r>
            <a:r>
              <a:rPr lang="en-US" b="1" dirty="0">
                <a:effectLst/>
                <a:latin typeface="Open Sans" panose="020B0606030504020204" pitchFamily="34" charset="0"/>
              </a:rPr>
              <a:t>Action without Intent</a:t>
            </a:r>
          </a:p>
          <a:p>
            <a:endParaRPr lang="en-US" b="1" dirty="0">
              <a:latin typeface="Open Sans" panose="020B0606030504020204" pitchFamily="34" charset="0"/>
            </a:endParaRPr>
          </a:p>
          <a:p>
            <a:r>
              <a:rPr lang="en-US" sz="2400" b="1" dirty="0">
                <a:solidFill>
                  <a:srgbClr val="6B1329"/>
                </a:solidFill>
                <a:effectLst/>
                <a:latin typeface="Open Sans" panose="020B0606030504020204" pitchFamily="34" charset="0"/>
              </a:rPr>
              <a:t>‘Aml:	</a:t>
            </a:r>
            <a:r>
              <a:rPr lang="en-US" b="1" dirty="0">
                <a:effectLst/>
                <a:latin typeface="Open Sans" panose="020B0606030504020204" pitchFamily="34" charset="0"/>
              </a:rPr>
              <a:t>	</a:t>
            </a:r>
            <a:br>
              <a:rPr lang="en-US" b="1" dirty="0">
                <a:effectLst/>
                <a:latin typeface="Open Sans" panose="020B0606030504020204" pitchFamily="34" charset="0"/>
              </a:rPr>
            </a:br>
            <a:r>
              <a:rPr lang="en-US" b="1" dirty="0">
                <a:effectLst/>
                <a:latin typeface="Open Sans" panose="020B0606030504020204" pitchFamily="34" charset="0"/>
              </a:rPr>
              <a:t>	</a:t>
            </a:r>
            <a:r>
              <a:rPr lang="en-US" b="1" dirty="0">
                <a:latin typeface="Open Sans" panose="020B0606030504020204" pitchFamily="34" charset="0"/>
              </a:rPr>
              <a:t>Action with Intent</a:t>
            </a:r>
            <a:endParaRPr lang="en-US" b="1" i="1" dirty="0">
              <a:latin typeface="Open Sans" panose="020B0606030504020204" pitchFamily="34" charset="0"/>
            </a:endParaRPr>
          </a:p>
          <a:p>
            <a:endParaRPr lang="en-US" b="1" dirty="0">
              <a:latin typeface="Open Sans" panose="020B0606030504020204" pitchFamily="34" charset="0"/>
            </a:endParaRPr>
          </a:p>
          <a:p>
            <a:r>
              <a:rPr lang="en-US" sz="2400" b="1" dirty="0">
                <a:solidFill>
                  <a:srgbClr val="6B1329"/>
                </a:solidFill>
                <a:latin typeface="Open Sans" panose="020B0606030504020204" pitchFamily="34" charset="0"/>
              </a:rPr>
              <a:t>Tawasau:   	</a:t>
            </a:r>
            <a:br>
              <a:rPr lang="en-US" sz="2400" b="1" dirty="0">
                <a:solidFill>
                  <a:srgbClr val="6B1329"/>
                </a:solidFill>
                <a:latin typeface="Open Sans" panose="020B0606030504020204" pitchFamily="34" charset="0"/>
              </a:rPr>
            </a:br>
            <a:r>
              <a:rPr lang="en-US" sz="2400" b="1" dirty="0">
                <a:solidFill>
                  <a:srgbClr val="6B1329"/>
                </a:solidFill>
                <a:latin typeface="Open Sans" panose="020B0606030504020204" pitchFamily="34" charset="0"/>
              </a:rPr>
              <a:t>	</a:t>
            </a:r>
            <a:r>
              <a:rPr lang="en-US" b="1" dirty="0">
                <a:latin typeface="Open Sans" panose="020B0606030504020204" pitchFamily="34" charset="0"/>
              </a:rPr>
              <a:t>To leave a will - for a loved one. </a:t>
            </a:r>
          </a:p>
        </p:txBody>
      </p:sp>
      <p:sp>
        <p:nvSpPr>
          <p:cNvPr id="13" name="TextBox 12">
            <a:extLst>
              <a:ext uri="{FF2B5EF4-FFF2-40B4-BE49-F238E27FC236}">
                <a16:creationId xmlns:a16="http://schemas.microsoft.com/office/drawing/2014/main" id="{FC637CE9-DA87-4D81-9F24-A07081D7647D}"/>
              </a:ext>
            </a:extLst>
          </p:cNvPr>
          <p:cNvSpPr txBox="1"/>
          <p:nvPr/>
        </p:nvSpPr>
        <p:spPr>
          <a:xfrm>
            <a:off x="134111" y="5800716"/>
            <a:ext cx="8869210" cy="968278"/>
          </a:xfrm>
          <a:prstGeom prst="rect">
            <a:avLst/>
          </a:prstGeom>
          <a:noFill/>
        </p:spPr>
        <p:txBody>
          <a:bodyPr wrap="square">
            <a:spAutoFit/>
          </a:bodyPr>
          <a:lstStyle/>
          <a:p>
            <a:pPr marR="0" algn="ctr">
              <a:lnSpc>
                <a:spcPct val="107000"/>
              </a:lnSpc>
              <a:spcBef>
                <a:spcPts val="0"/>
              </a:spcBef>
              <a:spcAft>
                <a:spcPts val="800"/>
              </a:spcAft>
            </a:pPr>
            <a:r>
              <a:rPr lang="en-US" b="1" i="1" dirty="0">
                <a:solidFill>
                  <a:srgbClr val="72152A"/>
                </a:solidFill>
                <a:latin typeface="Open Sans" panose="020B0606030504020204" pitchFamily="34" charset="0"/>
              </a:rPr>
              <a:t>In a Wasiyya:  You leave important message because you are about to die and don't have a lot of time left on hand.  The people need to hear your last words that signify sincere and loving advice that is filled with urgency and truth.</a:t>
            </a:r>
          </a:p>
        </p:txBody>
      </p:sp>
    </p:spTree>
    <p:extLst>
      <p:ext uri="{BB962C8B-B14F-4D97-AF65-F5344CB8AC3E}">
        <p14:creationId xmlns:p14="http://schemas.microsoft.com/office/powerpoint/2010/main" val="29171272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Picture 2" descr="white and gray analog clock">
            <a:extLst>
              <a:ext uri="{FF2B5EF4-FFF2-40B4-BE49-F238E27FC236}">
                <a16:creationId xmlns:a16="http://schemas.microsoft.com/office/drawing/2014/main" id="{6F044FE3-AA52-46D3-83FF-78268E8DD899}"/>
              </a:ext>
            </a:extLst>
          </p:cNvPr>
          <p:cNvPicPr>
            <a:picLocks noChangeAspect="1" noChangeArrowheads="1"/>
          </p:cNvPicPr>
          <p:nvPr/>
        </p:nvPicPr>
        <p:blipFill rotWithShape="1">
          <a:blip r:embed="rId2">
            <a:duotone>
              <a:prstClr val="black"/>
              <a:srgbClr val="D9C3A5">
                <a:tint val="50000"/>
                <a:satMod val="180000"/>
              </a:srgbClr>
            </a:duotone>
            <a:alphaModFix amt="57000"/>
            <a:extLst>
              <a:ext uri="{28A0092B-C50C-407E-A947-70E740481C1C}">
                <a14:useLocalDpi xmlns:a14="http://schemas.microsoft.com/office/drawing/2010/main" val="0"/>
              </a:ext>
            </a:extLst>
          </a:blip>
          <a:srcRect l="8059" r="2926"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C0B78F76-D1B6-4AEB-A992-D2354140A842}"/>
              </a:ext>
            </a:extLst>
          </p:cNvPr>
          <p:cNvSpPr>
            <a:spLocks noChangeAspect="1"/>
          </p:cNvSpPr>
          <p:nvPr/>
        </p:nvSpPr>
        <p:spPr>
          <a:xfrm>
            <a:off x="2647664" y="1065550"/>
            <a:ext cx="3848671" cy="1446550"/>
          </a:xfrm>
          <a:prstGeom prst="ellipse">
            <a:avLst/>
          </a:prstGeom>
          <a:solidFill>
            <a:srgbClr val="6B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Picture 2" descr="Free Islamic Calligraphy | Al-Asr 103, 1-3">
            <a:extLst>
              <a:ext uri="{FF2B5EF4-FFF2-40B4-BE49-F238E27FC236}">
                <a16:creationId xmlns:a16="http://schemas.microsoft.com/office/drawing/2014/main" id="{653A1070-D7F3-48E8-8959-0D225D5E5B6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192" y="-491256"/>
            <a:ext cx="7863840" cy="22171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3311B2F-1AB0-4665-9FF8-D4A3E31DF822}"/>
              </a:ext>
            </a:extLst>
          </p:cNvPr>
          <p:cNvSpPr txBox="1"/>
          <p:nvPr/>
        </p:nvSpPr>
        <p:spPr>
          <a:xfrm>
            <a:off x="3584187" y="1382984"/>
            <a:ext cx="2013501" cy="707886"/>
          </a:xfrm>
          <a:prstGeom prst="rect">
            <a:avLst/>
          </a:prstGeom>
          <a:noFill/>
        </p:spPr>
        <p:txBody>
          <a:bodyPr wrap="none" rtlCol="0">
            <a:spAutoFit/>
          </a:bodyPr>
          <a:lstStyle/>
          <a:p>
            <a:pPr algn="ctr"/>
            <a:r>
              <a:rPr lang="en-US" sz="4000" dirty="0">
                <a:solidFill>
                  <a:schemeClr val="bg1"/>
                </a:solidFill>
              </a:rPr>
              <a:t>SUCCESS</a:t>
            </a:r>
          </a:p>
        </p:txBody>
      </p:sp>
      <p:sp>
        <p:nvSpPr>
          <p:cNvPr id="12" name="TextBox 11">
            <a:extLst>
              <a:ext uri="{FF2B5EF4-FFF2-40B4-BE49-F238E27FC236}">
                <a16:creationId xmlns:a16="http://schemas.microsoft.com/office/drawing/2014/main" id="{6157BDE7-7892-4648-8A9C-7AA08F03D192}"/>
              </a:ext>
            </a:extLst>
          </p:cNvPr>
          <p:cNvSpPr txBox="1"/>
          <p:nvPr/>
        </p:nvSpPr>
        <p:spPr>
          <a:xfrm>
            <a:off x="165998" y="3003356"/>
            <a:ext cx="8472034" cy="2677656"/>
          </a:xfrm>
          <a:prstGeom prst="rect">
            <a:avLst/>
          </a:prstGeom>
          <a:noFill/>
        </p:spPr>
        <p:txBody>
          <a:bodyPr wrap="square">
            <a:spAutoFit/>
          </a:bodyPr>
          <a:lstStyle/>
          <a:p>
            <a:pPr algn="ctr"/>
            <a:r>
              <a:rPr lang="en-US" sz="2400" b="1" dirty="0">
                <a:solidFill>
                  <a:srgbClr val="6B1329"/>
                </a:solidFill>
                <a:effectLst/>
                <a:latin typeface="Open Sans" panose="020B0606030504020204" pitchFamily="34" charset="0"/>
              </a:rPr>
              <a:t>	</a:t>
            </a:r>
            <a:r>
              <a:rPr lang="en-US" b="1" dirty="0">
                <a:solidFill>
                  <a:srgbClr val="6B1329"/>
                </a:solidFill>
                <a:effectLst/>
                <a:latin typeface="Open Sans" panose="020B0606030504020204" pitchFamily="34" charset="0"/>
              </a:rPr>
              <a:t>		</a:t>
            </a:r>
            <a:br>
              <a:rPr lang="en-US" b="1" dirty="0">
                <a:solidFill>
                  <a:srgbClr val="6B1329"/>
                </a:solidFill>
                <a:effectLst/>
                <a:latin typeface="Open Sans" panose="020B0606030504020204" pitchFamily="34" charset="0"/>
              </a:rPr>
            </a:br>
            <a:r>
              <a:rPr lang="en-US" sz="2400" b="1" dirty="0">
                <a:effectLst/>
                <a:latin typeface="Open Sans" panose="020B0606030504020204" pitchFamily="34" charset="0"/>
              </a:rPr>
              <a:t>When the companions of the Prophet (S) used to meet one another, they departed only after one of them recited Surah al  ‘Asr to the other and they bid peace upon one another. They did not want to forget or become heedless of the essential message of success. </a:t>
            </a:r>
          </a:p>
          <a:p>
            <a:endParaRPr lang="en-US" sz="2400" b="1" dirty="0">
              <a:solidFill>
                <a:srgbClr val="6B1329"/>
              </a:solidFill>
              <a:latin typeface="Open Sans" panose="020B0606030504020204" pitchFamily="34" charset="0"/>
            </a:endParaRPr>
          </a:p>
        </p:txBody>
      </p:sp>
    </p:spTree>
    <p:extLst>
      <p:ext uri="{BB962C8B-B14F-4D97-AF65-F5344CB8AC3E}">
        <p14:creationId xmlns:p14="http://schemas.microsoft.com/office/powerpoint/2010/main" val="165402484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9" name="Group 8">
            <a:extLst>
              <a:ext uri="{FF2B5EF4-FFF2-40B4-BE49-F238E27FC236}">
                <a16:creationId xmlns:a16="http://schemas.microsoft.com/office/drawing/2014/main" id="{74D1CEB7-F732-42BC-813B-863ED0A57A66}"/>
              </a:ext>
            </a:extLst>
          </p:cNvPr>
          <p:cNvGrpSpPr/>
          <p:nvPr/>
        </p:nvGrpSpPr>
        <p:grpSpPr>
          <a:xfrm>
            <a:off x="-1" y="-3"/>
            <a:ext cx="9142858" cy="6884083"/>
            <a:chOff x="-1" y="-3"/>
            <a:chExt cx="9142858" cy="6884083"/>
          </a:xfrm>
        </p:grpSpPr>
        <p:pic>
          <p:nvPicPr>
            <p:cNvPr id="3" name="Picture 2">
              <a:extLst>
                <a:ext uri="{FF2B5EF4-FFF2-40B4-BE49-F238E27FC236}">
                  <a16:creationId xmlns:a16="http://schemas.microsoft.com/office/drawing/2014/main" id="{E7934A7E-9D63-4290-BACB-DC5913690F03}"/>
                </a:ext>
              </a:extLst>
            </p:cNvPr>
            <p:cNvPicPr>
              <a:picLocks noChangeAspect="1"/>
            </p:cNvPicPr>
            <p:nvPr/>
          </p:nvPicPr>
          <p:blipFill>
            <a:blip r:embed="rId2"/>
            <a:stretch>
              <a:fillRect/>
            </a:stretch>
          </p:blipFill>
          <p:spPr>
            <a:xfrm>
              <a:off x="-1" y="-1"/>
              <a:ext cx="6428935" cy="6884081"/>
            </a:xfrm>
            <a:prstGeom prst="rect">
              <a:avLst/>
            </a:prstGeom>
          </p:spPr>
        </p:pic>
        <p:pic>
          <p:nvPicPr>
            <p:cNvPr id="7" name="Picture 6">
              <a:extLst>
                <a:ext uri="{FF2B5EF4-FFF2-40B4-BE49-F238E27FC236}">
                  <a16:creationId xmlns:a16="http://schemas.microsoft.com/office/drawing/2014/main" id="{67BF8010-6A4D-418A-9BC7-49C5E01BDE32}"/>
                </a:ext>
              </a:extLst>
            </p:cNvPr>
            <p:cNvPicPr>
              <a:picLocks noChangeAspect="1"/>
            </p:cNvPicPr>
            <p:nvPr/>
          </p:nvPicPr>
          <p:blipFill>
            <a:blip r:embed="rId3"/>
            <a:stretch>
              <a:fillRect/>
            </a:stretch>
          </p:blipFill>
          <p:spPr>
            <a:xfrm>
              <a:off x="6264190" y="-3"/>
              <a:ext cx="2878667" cy="6884081"/>
            </a:xfrm>
            <a:prstGeom prst="rect">
              <a:avLst/>
            </a:prstGeom>
          </p:spPr>
        </p:pic>
      </p:grpSp>
      <p:sp>
        <p:nvSpPr>
          <p:cNvPr id="10" name="Rectangle 9">
            <a:extLst>
              <a:ext uri="{FF2B5EF4-FFF2-40B4-BE49-F238E27FC236}">
                <a16:creationId xmlns:a16="http://schemas.microsoft.com/office/drawing/2014/main" id="{AD18C717-95A7-448D-9C7C-A83388CCAF57}"/>
              </a:ext>
            </a:extLst>
          </p:cNvPr>
          <p:cNvSpPr/>
          <p:nvPr/>
        </p:nvSpPr>
        <p:spPr>
          <a:xfrm>
            <a:off x="-1" y="13036"/>
            <a:ext cx="9142857" cy="6884081"/>
          </a:xfrm>
          <a:prstGeom prst="rect">
            <a:avLst/>
          </a:prstGeom>
          <a:solidFill>
            <a:schemeClr val="dk1">
              <a:alpha val="62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9F98768-436C-4C0F-AA61-21E98D0FAF07}"/>
              </a:ext>
            </a:extLst>
          </p:cNvPr>
          <p:cNvSpPr txBox="1"/>
          <p:nvPr/>
        </p:nvSpPr>
        <p:spPr>
          <a:xfrm>
            <a:off x="3517314" y="-24795"/>
            <a:ext cx="5264134" cy="523220"/>
          </a:xfrm>
          <a:prstGeom prst="rect">
            <a:avLst/>
          </a:prstGeom>
          <a:noFill/>
        </p:spPr>
        <p:txBody>
          <a:bodyPr wrap="none" rtlCol="0">
            <a:spAutoFit/>
          </a:bodyPr>
          <a:lstStyle/>
          <a:p>
            <a:pPr algn="ctr"/>
            <a:r>
              <a:rPr lang="en-US" sz="2800" b="1" dirty="0">
                <a:solidFill>
                  <a:schemeClr val="bg1"/>
                </a:solidFill>
              </a:rPr>
              <a:t>PICTORIAL DEPICTION OF AYAH 03</a:t>
            </a:r>
          </a:p>
        </p:txBody>
      </p:sp>
      <p:sp>
        <p:nvSpPr>
          <p:cNvPr id="12" name="Rectangle: Rounded Corners 11">
            <a:extLst>
              <a:ext uri="{FF2B5EF4-FFF2-40B4-BE49-F238E27FC236}">
                <a16:creationId xmlns:a16="http://schemas.microsoft.com/office/drawing/2014/main" id="{68936E43-E4B5-4F97-A38F-0D6750BBEF23}"/>
              </a:ext>
            </a:extLst>
          </p:cNvPr>
          <p:cNvSpPr/>
          <p:nvPr/>
        </p:nvSpPr>
        <p:spPr>
          <a:xfrm>
            <a:off x="4291975" y="605780"/>
            <a:ext cx="1252025" cy="523220"/>
          </a:xfrm>
          <a:prstGeom prst="roundRect">
            <a:avLst/>
          </a:prstGeom>
          <a:solidFill>
            <a:srgbClr val="F9AF3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mond 12">
            <a:extLst>
              <a:ext uri="{FF2B5EF4-FFF2-40B4-BE49-F238E27FC236}">
                <a16:creationId xmlns:a16="http://schemas.microsoft.com/office/drawing/2014/main" id="{6571C6C4-3162-45AF-8C3B-759471C00007}"/>
              </a:ext>
            </a:extLst>
          </p:cNvPr>
          <p:cNvSpPr/>
          <p:nvPr/>
        </p:nvSpPr>
        <p:spPr>
          <a:xfrm>
            <a:off x="4151298" y="1434590"/>
            <a:ext cx="1533378" cy="847578"/>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iamond 15">
            <a:extLst>
              <a:ext uri="{FF2B5EF4-FFF2-40B4-BE49-F238E27FC236}">
                <a16:creationId xmlns:a16="http://schemas.microsoft.com/office/drawing/2014/main" id="{51D65B97-596E-4E71-AE24-CCC5B982C01E}"/>
              </a:ext>
            </a:extLst>
          </p:cNvPr>
          <p:cNvSpPr/>
          <p:nvPr/>
        </p:nvSpPr>
        <p:spPr>
          <a:xfrm>
            <a:off x="4151298" y="2587758"/>
            <a:ext cx="1533378" cy="847578"/>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iamond 16">
            <a:extLst>
              <a:ext uri="{FF2B5EF4-FFF2-40B4-BE49-F238E27FC236}">
                <a16:creationId xmlns:a16="http://schemas.microsoft.com/office/drawing/2014/main" id="{F7EEBFD2-E4B3-40E8-9971-C255EE946D98}"/>
              </a:ext>
            </a:extLst>
          </p:cNvPr>
          <p:cNvSpPr/>
          <p:nvPr/>
        </p:nvSpPr>
        <p:spPr>
          <a:xfrm>
            <a:off x="4151298" y="3740926"/>
            <a:ext cx="1533378" cy="847578"/>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iamond 17">
            <a:extLst>
              <a:ext uri="{FF2B5EF4-FFF2-40B4-BE49-F238E27FC236}">
                <a16:creationId xmlns:a16="http://schemas.microsoft.com/office/drawing/2014/main" id="{3E1B3C12-DB28-42C1-9437-5F2AE28AC5D3}"/>
              </a:ext>
            </a:extLst>
          </p:cNvPr>
          <p:cNvSpPr/>
          <p:nvPr/>
        </p:nvSpPr>
        <p:spPr>
          <a:xfrm>
            <a:off x="4151298" y="4894094"/>
            <a:ext cx="1533378" cy="847578"/>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Multidocument 13">
            <a:extLst>
              <a:ext uri="{FF2B5EF4-FFF2-40B4-BE49-F238E27FC236}">
                <a16:creationId xmlns:a16="http://schemas.microsoft.com/office/drawing/2014/main" id="{04DB2942-E6E1-4CB6-B860-13B61D36366C}"/>
              </a:ext>
            </a:extLst>
          </p:cNvPr>
          <p:cNvSpPr/>
          <p:nvPr/>
        </p:nvSpPr>
        <p:spPr>
          <a:xfrm>
            <a:off x="4362314" y="6047261"/>
            <a:ext cx="1111347" cy="703384"/>
          </a:xfrm>
          <a:prstGeom prst="flowChartMulti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2C28E194-D5FF-49E2-9B76-8103FBC04E5E}"/>
              </a:ext>
            </a:extLst>
          </p:cNvPr>
          <p:cNvSpPr txBox="1"/>
          <p:nvPr/>
        </p:nvSpPr>
        <p:spPr>
          <a:xfrm>
            <a:off x="4291974" y="681631"/>
            <a:ext cx="1214243" cy="338554"/>
          </a:xfrm>
          <a:prstGeom prst="rect">
            <a:avLst/>
          </a:prstGeom>
          <a:noFill/>
        </p:spPr>
        <p:txBody>
          <a:bodyPr wrap="none" rtlCol="0">
            <a:spAutoFit/>
          </a:bodyPr>
          <a:lstStyle/>
          <a:p>
            <a:r>
              <a:rPr lang="en-US" sz="1600" dirty="0">
                <a:latin typeface="Arial Nova Cond" panose="020B0506020202020204" pitchFamily="34" charset="0"/>
              </a:rPr>
              <a:t>Surah al ‘Asr</a:t>
            </a:r>
          </a:p>
        </p:txBody>
      </p:sp>
      <p:sp>
        <p:nvSpPr>
          <p:cNvPr id="21" name="TextBox 20">
            <a:extLst>
              <a:ext uri="{FF2B5EF4-FFF2-40B4-BE49-F238E27FC236}">
                <a16:creationId xmlns:a16="http://schemas.microsoft.com/office/drawing/2014/main" id="{DE9421F1-B216-4100-91AD-C9EE3EAE7677}"/>
              </a:ext>
            </a:extLst>
          </p:cNvPr>
          <p:cNvSpPr txBox="1"/>
          <p:nvPr/>
        </p:nvSpPr>
        <p:spPr>
          <a:xfrm>
            <a:off x="4537715" y="1679718"/>
            <a:ext cx="824649" cy="338554"/>
          </a:xfrm>
          <a:prstGeom prst="rect">
            <a:avLst/>
          </a:prstGeom>
          <a:noFill/>
        </p:spPr>
        <p:txBody>
          <a:bodyPr wrap="none" rtlCol="0">
            <a:spAutoFit/>
          </a:bodyPr>
          <a:lstStyle/>
          <a:p>
            <a:r>
              <a:rPr lang="en-US" sz="1600" dirty="0">
                <a:latin typeface="Arial Nova Cond" panose="020B0506020202020204" pitchFamily="34" charset="0"/>
              </a:rPr>
              <a:t>Emaan?</a:t>
            </a:r>
          </a:p>
        </p:txBody>
      </p:sp>
      <p:sp>
        <p:nvSpPr>
          <p:cNvPr id="22" name="TextBox 21">
            <a:extLst>
              <a:ext uri="{FF2B5EF4-FFF2-40B4-BE49-F238E27FC236}">
                <a16:creationId xmlns:a16="http://schemas.microsoft.com/office/drawing/2014/main" id="{E502289C-ED08-4864-9AE8-6CB59F3543CB}"/>
              </a:ext>
            </a:extLst>
          </p:cNvPr>
          <p:cNvSpPr txBox="1"/>
          <p:nvPr/>
        </p:nvSpPr>
        <p:spPr>
          <a:xfrm>
            <a:off x="4511650" y="2719159"/>
            <a:ext cx="876778" cy="584775"/>
          </a:xfrm>
          <a:prstGeom prst="rect">
            <a:avLst/>
          </a:prstGeom>
          <a:noFill/>
        </p:spPr>
        <p:txBody>
          <a:bodyPr wrap="none" rtlCol="0">
            <a:spAutoFit/>
          </a:bodyPr>
          <a:lstStyle/>
          <a:p>
            <a:pPr algn="ctr"/>
            <a:r>
              <a:rPr lang="en-US" sz="1600" dirty="0">
                <a:latin typeface="Arial Nova Cond" panose="020B0506020202020204" pitchFamily="34" charset="0"/>
              </a:rPr>
              <a:t>‘Aml-us-</a:t>
            </a:r>
            <a:br>
              <a:rPr lang="en-US" sz="1600" dirty="0">
                <a:latin typeface="Arial Nova Cond" panose="020B0506020202020204" pitchFamily="34" charset="0"/>
              </a:rPr>
            </a:br>
            <a:r>
              <a:rPr lang="en-US" sz="1600" dirty="0">
                <a:latin typeface="Arial Nova Cond" panose="020B0506020202020204" pitchFamily="34" charset="0"/>
              </a:rPr>
              <a:t>Saleh</a:t>
            </a:r>
          </a:p>
        </p:txBody>
      </p:sp>
      <p:sp>
        <p:nvSpPr>
          <p:cNvPr id="23" name="TextBox 22">
            <a:extLst>
              <a:ext uri="{FF2B5EF4-FFF2-40B4-BE49-F238E27FC236}">
                <a16:creationId xmlns:a16="http://schemas.microsoft.com/office/drawing/2014/main" id="{D6585A75-3143-4C9B-B852-4F124D75A5A1}"/>
              </a:ext>
            </a:extLst>
          </p:cNvPr>
          <p:cNvSpPr txBox="1"/>
          <p:nvPr/>
        </p:nvSpPr>
        <p:spPr>
          <a:xfrm>
            <a:off x="4480265" y="3835883"/>
            <a:ext cx="864339" cy="584775"/>
          </a:xfrm>
          <a:prstGeom prst="rect">
            <a:avLst/>
          </a:prstGeom>
          <a:noFill/>
        </p:spPr>
        <p:txBody>
          <a:bodyPr wrap="none" rtlCol="0">
            <a:spAutoFit/>
          </a:bodyPr>
          <a:lstStyle/>
          <a:p>
            <a:pPr algn="ctr"/>
            <a:r>
              <a:rPr lang="en-US" sz="1600" dirty="0">
                <a:latin typeface="Arial Nova Cond" panose="020B0506020202020204" pitchFamily="34" charset="0"/>
              </a:rPr>
              <a:t>Tawasi</a:t>
            </a:r>
            <a:br>
              <a:rPr lang="en-US" sz="1600" dirty="0">
                <a:latin typeface="Arial Nova Cond" panose="020B0506020202020204" pitchFamily="34" charset="0"/>
              </a:rPr>
            </a:br>
            <a:r>
              <a:rPr lang="en-US" sz="1600" dirty="0">
                <a:latin typeface="Arial Nova Cond" panose="020B0506020202020204" pitchFamily="34" charset="0"/>
              </a:rPr>
              <a:t>Bil Haqq</a:t>
            </a:r>
          </a:p>
        </p:txBody>
      </p:sp>
      <p:sp>
        <p:nvSpPr>
          <p:cNvPr id="24" name="TextBox 23">
            <a:extLst>
              <a:ext uri="{FF2B5EF4-FFF2-40B4-BE49-F238E27FC236}">
                <a16:creationId xmlns:a16="http://schemas.microsoft.com/office/drawing/2014/main" id="{8DA3EDF2-4190-452A-99BB-C5B500BD855E}"/>
              </a:ext>
            </a:extLst>
          </p:cNvPr>
          <p:cNvSpPr txBox="1"/>
          <p:nvPr/>
        </p:nvSpPr>
        <p:spPr>
          <a:xfrm>
            <a:off x="4488130" y="5003236"/>
            <a:ext cx="867546" cy="584775"/>
          </a:xfrm>
          <a:prstGeom prst="rect">
            <a:avLst/>
          </a:prstGeom>
          <a:noFill/>
        </p:spPr>
        <p:txBody>
          <a:bodyPr wrap="none" rtlCol="0">
            <a:spAutoFit/>
          </a:bodyPr>
          <a:lstStyle/>
          <a:p>
            <a:pPr algn="ctr"/>
            <a:r>
              <a:rPr lang="en-US" sz="1600" dirty="0">
                <a:latin typeface="Arial Nova Cond" panose="020B0506020202020204" pitchFamily="34" charset="0"/>
              </a:rPr>
              <a:t>Tawasi</a:t>
            </a:r>
            <a:br>
              <a:rPr lang="en-US" sz="1600" dirty="0">
                <a:latin typeface="Arial Nova Cond" panose="020B0506020202020204" pitchFamily="34" charset="0"/>
              </a:rPr>
            </a:br>
            <a:r>
              <a:rPr lang="en-US" sz="1600" dirty="0">
                <a:latin typeface="Arial Nova Cond" panose="020B0506020202020204" pitchFamily="34" charset="0"/>
              </a:rPr>
              <a:t>Bis Sabr</a:t>
            </a:r>
          </a:p>
        </p:txBody>
      </p:sp>
      <p:cxnSp>
        <p:nvCxnSpPr>
          <p:cNvPr id="20" name="Straight Arrow Connector 19">
            <a:extLst>
              <a:ext uri="{FF2B5EF4-FFF2-40B4-BE49-F238E27FC236}">
                <a16:creationId xmlns:a16="http://schemas.microsoft.com/office/drawing/2014/main" id="{14D90D2B-8FCE-4275-B062-CCE663F9595F}"/>
              </a:ext>
            </a:extLst>
          </p:cNvPr>
          <p:cNvCxnSpPr>
            <a:stCxn id="12" idx="2"/>
          </p:cNvCxnSpPr>
          <p:nvPr/>
        </p:nvCxnSpPr>
        <p:spPr>
          <a:xfrm flipH="1">
            <a:off x="4917987" y="1129000"/>
            <a:ext cx="1" cy="30559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D7D94DA-403E-4185-8151-9B0EE7D444FA}"/>
              </a:ext>
            </a:extLst>
          </p:cNvPr>
          <p:cNvCxnSpPr/>
          <p:nvPr/>
        </p:nvCxnSpPr>
        <p:spPr>
          <a:xfrm flipH="1">
            <a:off x="4913163" y="2281317"/>
            <a:ext cx="1" cy="30559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1DDDCAD-2BD6-4151-BB3A-89CD2E340CC8}"/>
              </a:ext>
            </a:extLst>
          </p:cNvPr>
          <p:cNvCxnSpPr/>
          <p:nvPr/>
        </p:nvCxnSpPr>
        <p:spPr>
          <a:xfrm flipH="1">
            <a:off x="4907341" y="3456728"/>
            <a:ext cx="1" cy="30559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CDE1660-B953-4AF9-9D50-E51468C09FBA}"/>
              </a:ext>
            </a:extLst>
          </p:cNvPr>
          <p:cNvCxnSpPr/>
          <p:nvPr/>
        </p:nvCxnSpPr>
        <p:spPr>
          <a:xfrm flipH="1">
            <a:off x="4915587" y="4604003"/>
            <a:ext cx="1" cy="30559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B0116E7-F3F8-4242-AC50-AC6DC479822E}"/>
              </a:ext>
            </a:extLst>
          </p:cNvPr>
          <p:cNvCxnSpPr/>
          <p:nvPr/>
        </p:nvCxnSpPr>
        <p:spPr>
          <a:xfrm flipH="1">
            <a:off x="4899095" y="5740805"/>
            <a:ext cx="1" cy="30559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7D59D8DE-A458-4492-8606-1B15A0FB1C94}"/>
              </a:ext>
            </a:extLst>
          </p:cNvPr>
          <p:cNvSpPr/>
          <p:nvPr/>
        </p:nvSpPr>
        <p:spPr>
          <a:xfrm>
            <a:off x="4469456" y="2263400"/>
            <a:ext cx="520505" cy="239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YES</a:t>
            </a:r>
          </a:p>
        </p:txBody>
      </p:sp>
      <p:sp>
        <p:nvSpPr>
          <p:cNvPr id="33" name="Rectangle 32">
            <a:extLst>
              <a:ext uri="{FF2B5EF4-FFF2-40B4-BE49-F238E27FC236}">
                <a16:creationId xmlns:a16="http://schemas.microsoft.com/office/drawing/2014/main" id="{A9B8BA25-E2CC-458E-97D3-B38DAA06B9EC}"/>
              </a:ext>
            </a:extLst>
          </p:cNvPr>
          <p:cNvSpPr/>
          <p:nvPr/>
        </p:nvSpPr>
        <p:spPr>
          <a:xfrm>
            <a:off x="4469456" y="3472054"/>
            <a:ext cx="520505" cy="239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YES</a:t>
            </a:r>
          </a:p>
        </p:txBody>
      </p:sp>
      <p:sp>
        <p:nvSpPr>
          <p:cNvPr id="34" name="Rectangle 33">
            <a:extLst>
              <a:ext uri="{FF2B5EF4-FFF2-40B4-BE49-F238E27FC236}">
                <a16:creationId xmlns:a16="http://schemas.microsoft.com/office/drawing/2014/main" id="{D9A14D6F-EBCF-4D57-A7AC-A2E5DE6CC9BD}"/>
              </a:ext>
            </a:extLst>
          </p:cNvPr>
          <p:cNvSpPr/>
          <p:nvPr/>
        </p:nvSpPr>
        <p:spPr>
          <a:xfrm>
            <a:off x="4469456" y="4680708"/>
            <a:ext cx="520505" cy="239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YES</a:t>
            </a:r>
          </a:p>
        </p:txBody>
      </p:sp>
      <p:sp>
        <p:nvSpPr>
          <p:cNvPr id="35" name="Rectangle 34">
            <a:extLst>
              <a:ext uri="{FF2B5EF4-FFF2-40B4-BE49-F238E27FC236}">
                <a16:creationId xmlns:a16="http://schemas.microsoft.com/office/drawing/2014/main" id="{2C4E446F-D14E-49F6-AB91-12AFDE7A665A}"/>
              </a:ext>
            </a:extLst>
          </p:cNvPr>
          <p:cNvSpPr/>
          <p:nvPr/>
        </p:nvSpPr>
        <p:spPr>
          <a:xfrm>
            <a:off x="4469456" y="5705635"/>
            <a:ext cx="520505" cy="239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YES</a:t>
            </a:r>
          </a:p>
        </p:txBody>
      </p:sp>
      <p:sp>
        <p:nvSpPr>
          <p:cNvPr id="31" name="TextBox 30">
            <a:extLst>
              <a:ext uri="{FF2B5EF4-FFF2-40B4-BE49-F238E27FC236}">
                <a16:creationId xmlns:a16="http://schemas.microsoft.com/office/drawing/2014/main" id="{5FBB209D-94C5-4896-B604-23AAC3BA554A}"/>
              </a:ext>
            </a:extLst>
          </p:cNvPr>
          <p:cNvSpPr txBox="1"/>
          <p:nvPr/>
        </p:nvSpPr>
        <p:spPr>
          <a:xfrm>
            <a:off x="4362313" y="6203319"/>
            <a:ext cx="1003993" cy="461665"/>
          </a:xfrm>
          <a:prstGeom prst="rect">
            <a:avLst/>
          </a:prstGeom>
          <a:noFill/>
        </p:spPr>
        <p:txBody>
          <a:bodyPr wrap="none" rtlCol="0">
            <a:spAutoFit/>
          </a:bodyPr>
          <a:lstStyle/>
          <a:p>
            <a:r>
              <a:rPr lang="en-US" sz="2400" b="1" dirty="0"/>
              <a:t>FALAH</a:t>
            </a:r>
          </a:p>
        </p:txBody>
      </p:sp>
      <p:sp>
        <p:nvSpPr>
          <p:cNvPr id="37" name="Flowchart: Multidocument 36">
            <a:extLst>
              <a:ext uri="{FF2B5EF4-FFF2-40B4-BE49-F238E27FC236}">
                <a16:creationId xmlns:a16="http://schemas.microsoft.com/office/drawing/2014/main" id="{5246D086-5C9B-4484-9969-E2D64CAEBC67}"/>
              </a:ext>
            </a:extLst>
          </p:cNvPr>
          <p:cNvSpPr/>
          <p:nvPr/>
        </p:nvSpPr>
        <p:spPr>
          <a:xfrm>
            <a:off x="7149125" y="3234202"/>
            <a:ext cx="1111347" cy="703384"/>
          </a:xfrm>
          <a:prstGeom prst="flowChartMultidocumen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5E21FA0-EAAA-4446-B8B2-0214E9E34B11}"/>
              </a:ext>
            </a:extLst>
          </p:cNvPr>
          <p:cNvSpPr txBox="1"/>
          <p:nvPr/>
        </p:nvSpPr>
        <p:spPr>
          <a:xfrm>
            <a:off x="7133082" y="3374218"/>
            <a:ext cx="1066318" cy="461665"/>
          </a:xfrm>
          <a:prstGeom prst="rect">
            <a:avLst/>
          </a:prstGeom>
          <a:noFill/>
        </p:spPr>
        <p:txBody>
          <a:bodyPr wrap="none" rtlCol="0">
            <a:spAutoFit/>
          </a:bodyPr>
          <a:lstStyle/>
          <a:p>
            <a:r>
              <a:rPr lang="en-US" sz="2400" b="1" dirty="0"/>
              <a:t>KHUSR</a:t>
            </a:r>
          </a:p>
        </p:txBody>
      </p:sp>
      <p:cxnSp>
        <p:nvCxnSpPr>
          <p:cNvPr id="36" name="Connector: Elbow 35">
            <a:extLst>
              <a:ext uri="{FF2B5EF4-FFF2-40B4-BE49-F238E27FC236}">
                <a16:creationId xmlns:a16="http://schemas.microsoft.com/office/drawing/2014/main" id="{6AB1DCCF-CA18-42AC-AEF6-AF4B37A7C0B5}"/>
              </a:ext>
            </a:extLst>
          </p:cNvPr>
          <p:cNvCxnSpPr>
            <a:cxnSpLocks/>
          </p:cNvCxnSpPr>
          <p:nvPr/>
        </p:nvCxnSpPr>
        <p:spPr>
          <a:xfrm>
            <a:off x="5652592" y="1844842"/>
            <a:ext cx="2096579" cy="1373318"/>
          </a:xfrm>
          <a:prstGeom prst="bentConnector2">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DCEE3660-A9F9-4319-A719-E4FE0933421E}"/>
              </a:ext>
            </a:extLst>
          </p:cNvPr>
          <p:cNvSpPr/>
          <p:nvPr/>
        </p:nvSpPr>
        <p:spPr>
          <a:xfrm>
            <a:off x="5556655" y="1579613"/>
            <a:ext cx="520505" cy="239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NO</a:t>
            </a:r>
          </a:p>
        </p:txBody>
      </p:sp>
      <p:cxnSp>
        <p:nvCxnSpPr>
          <p:cNvPr id="42" name="Connector: Elbow 41">
            <a:extLst>
              <a:ext uri="{FF2B5EF4-FFF2-40B4-BE49-F238E27FC236}">
                <a16:creationId xmlns:a16="http://schemas.microsoft.com/office/drawing/2014/main" id="{6C81BBB3-CC68-4CA0-87C8-4910EC2A33E6}"/>
              </a:ext>
            </a:extLst>
          </p:cNvPr>
          <p:cNvCxnSpPr>
            <a:cxnSpLocks/>
          </p:cNvCxnSpPr>
          <p:nvPr/>
        </p:nvCxnSpPr>
        <p:spPr>
          <a:xfrm>
            <a:off x="5643714" y="3007176"/>
            <a:ext cx="1770852" cy="226607"/>
          </a:xfrm>
          <a:prstGeom prst="bentConnector3">
            <a:avLst>
              <a:gd name="adj1" fmla="val 99824"/>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51D7DFE1-FAC4-49F1-9E41-B66739A4FBF4}"/>
              </a:ext>
            </a:extLst>
          </p:cNvPr>
          <p:cNvSpPr/>
          <p:nvPr/>
        </p:nvSpPr>
        <p:spPr>
          <a:xfrm>
            <a:off x="5556655" y="2726324"/>
            <a:ext cx="520505" cy="239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NO</a:t>
            </a:r>
          </a:p>
        </p:txBody>
      </p:sp>
      <p:cxnSp>
        <p:nvCxnSpPr>
          <p:cNvPr id="46" name="Connector: Elbow 45">
            <a:extLst>
              <a:ext uri="{FF2B5EF4-FFF2-40B4-BE49-F238E27FC236}">
                <a16:creationId xmlns:a16="http://schemas.microsoft.com/office/drawing/2014/main" id="{D3736B76-1092-4784-8E44-64DDFE4EAD0F}"/>
              </a:ext>
            </a:extLst>
          </p:cNvPr>
          <p:cNvCxnSpPr>
            <a:cxnSpLocks/>
          </p:cNvCxnSpPr>
          <p:nvPr/>
        </p:nvCxnSpPr>
        <p:spPr>
          <a:xfrm flipV="1">
            <a:off x="5650976" y="3931001"/>
            <a:ext cx="1770852" cy="226607"/>
          </a:xfrm>
          <a:prstGeom prst="bentConnector3">
            <a:avLst>
              <a:gd name="adj1" fmla="val 99824"/>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4518386D-8963-46FA-9ED7-F185A3405198}"/>
              </a:ext>
            </a:extLst>
          </p:cNvPr>
          <p:cNvSpPr/>
          <p:nvPr/>
        </p:nvSpPr>
        <p:spPr>
          <a:xfrm>
            <a:off x="5556655" y="3904923"/>
            <a:ext cx="520505" cy="239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NO</a:t>
            </a:r>
          </a:p>
        </p:txBody>
      </p:sp>
      <p:cxnSp>
        <p:nvCxnSpPr>
          <p:cNvPr id="48" name="Connector: Elbow 47">
            <a:extLst>
              <a:ext uri="{FF2B5EF4-FFF2-40B4-BE49-F238E27FC236}">
                <a16:creationId xmlns:a16="http://schemas.microsoft.com/office/drawing/2014/main" id="{578CA8A2-473F-4D0F-87C7-FEC402BE51D6}"/>
              </a:ext>
            </a:extLst>
          </p:cNvPr>
          <p:cNvCxnSpPr>
            <a:cxnSpLocks/>
          </p:cNvCxnSpPr>
          <p:nvPr/>
        </p:nvCxnSpPr>
        <p:spPr>
          <a:xfrm flipV="1">
            <a:off x="5644319" y="3948933"/>
            <a:ext cx="2096579" cy="1373318"/>
          </a:xfrm>
          <a:prstGeom prst="bentConnector2">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6FEEA4DE-5B32-4187-AE65-79D89071C98E}"/>
              </a:ext>
            </a:extLst>
          </p:cNvPr>
          <p:cNvSpPr/>
          <p:nvPr/>
        </p:nvSpPr>
        <p:spPr>
          <a:xfrm>
            <a:off x="5556655" y="5051250"/>
            <a:ext cx="520505" cy="239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NO</a:t>
            </a:r>
          </a:p>
        </p:txBody>
      </p:sp>
      <p:sp>
        <p:nvSpPr>
          <p:cNvPr id="39" name="TextBox 38">
            <a:extLst>
              <a:ext uri="{FF2B5EF4-FFF2-40B4-BE49-F238E27FC236}">
                <a16:creationId xmlns:a16="http://schemas.microsoft.com/office/drawing/2014/main" id="{88D45D5C-CEE6-4E78-92DF-A35BE4902031}"/>
              </a:ext>
            </a:extLst>
          </p:cNvPr>
          <p:cNvSpPr txBox="1"/>
          <p:nvPr/>
        </p:nvSpPr>
        <p:spPr>
          <a:xfrm>
            <a:off x="383918" y="2965475"/>
            <a:ext cx="2938672" cy="1477328"/>
          </a:xfrm>
          <a:prstGeom prst="rect">
            <a:avLst/>
          </a:prstGeom>
          <a:noFill/>
        </p:spPr>
        <p:txBody>
          <a:bodyPr wrap="square">
            <a:spAutoFit/>
          </a:bodyPr>
          <a:lstStyle/>
          <a:p>
            <a:pPr algn="ctr"/>
            <a:r>
              <a:rPr lang="en-US" sz="1800" b="1" i="1" dirty="0">
                <a:solidFill>
                  <a:schemeClr val="bg1"/>
                </a:solidFill>
                <a:effectLst/>
                <a:latin typeface="Open Sans" panose="020B0606030504020204" pitchFamily="34" charset="0"/>
                <a:ea typeface="Calibri" panose="020F0502020204030204" pitchFamily="34" charset="0"/>
              </a:rPr>
              <a:t>The word wa (which means ‘and’) between each of the 4 conditions denotes that all four are necessary for success. </a:t>
            </a:r>
            <a:endParaRPr lang="en-US" b="1" i="1" dirty="0">
              <a:solidFill>
                <a:schemeClr val="bg1"/>
              </a:solidFill>
            </a:endParaRPr>
          </a:p>
        </p:txBody>
      </p:sp>
    </p:spTree>
    <p:extLst>
      <p:ext uri="{BB962C8B-B14F-4D97-AF65-F5344CB8AC3E}">
        <p14:creationId xmlns:p14="http://schemas.microsoft.com/office/powerpoint/2010/main" val="290383025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CBC01F-6D69-43A2-885E-6DA36BE7CAD7}"/>
              </a:ext>
            </a:extLst>
          </p:cNvPr>
          <p:cNvPicPr>
            <a:picLocks noChangeAspect="1"/>
          </p:cNvPicPr>
          <p:nvPr/>
        </p:nvPicPr>
        <p:blipFill>
          <a:blip r:embed="rId2"/>
          <a:stretch>
            <a:fillRect/>
          </a:stretch>
        </p:blipFill>
        <p:spPr>
          <a:xfrm>
            <a:off x="2774115" y="0"/>
            <a:ext cx="6369886" cy="6858000"/>
          </a:xfrm>
          <a:prstGeom prst="rect">
            <a:avLst/>
          </a:prstGeom>
        </p:spPr>
      </p:pic>
      <p:sp>
        <p:nvSpPr>
          <p:cNvPr id="2" name="TextBox 1">
            <a:extLst>
              <a:ext uri="{FF2B5EF4-FFF2-40B4-BE49-F238E27FC236}">
                <a16:creationId xmlns:a16="http://schemas.microsoft.com/office/drawing/2014/main" id="{632A9DC7-6512-447A-ACAA-375C83327F65}"/>
              </a:ext>
            </a:extLst>
          </p:cNvPr>
          <p:cNvSpPr txBox="1"/>
          <p:nvPr/>
        </p:nvSpPr>
        <p:spPr>
          <a:xfrm>
            <a:off x="707030" y="2551837"/>
            <a:ext cx="1656223" cy="1754326"/>
          </a:xfrm>
          <a:prstGeom prst="rect">
            <a:avLst/>
          </a:prstGeom>
          <a:noFill/>
        </p:spPr>
        <p:txBody>
          <a:bodyPr wrap="none" rtlCol="0">
            <a:spAutoFit/>
          </a:bodyPr>
          <a:lstStyle/>
          <a:p>
            <a:pPr algn="ctr"/>
            <a:r>
              <a:rPr lang="en-US" sz="5400" b="1" dirty="0">
                <a:effectLst>
                  <a:outerShdw blurRad="38100" dist="38100" dir="2700000" algn="tl">
                    <a:srgbClr val="000000">
                      <a:alpha val="43137"/>
                    </a:srgbClr>
                  </a:outerShdw>
                </a:effectLst>
              </a:rPr>
              <a:t>QUIZ</a:t>
            </a:r>
          </a:p>
          <a:p>
            <a:pPr algn="ctr"/>
            <a:r>
              <a:rPr lang="en-US" sz="5400" b="1" dirty="0">
                <a:effectLst>
                  <a:outerShdw blurRad="38100" dist="38100" dir="2700000" algn="tl">
                    <a:srgbClr val="000000">
                      <a:alpha val="43137"/>
                    </a:srgbClr>
                  </a:outerShdw>
                </a:effectLst>
              </a:rPr>
              <a:t>TIME</a:t>
            </a:r>
          </a:p>
        </p:txBody>
      </p:sp>
    </p:spTree>
    <p:extLst>
      <p:ext uri="{BB962C8B-B14F-4D97-AF65-F5344CB8AC3E}">
        <p14:creationId xmlns:p14="http://schemas.microsoft.com/office/powerpoint/2010/main" val="2867323505"/>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CD18AE-6667-437F-8CE4-6263F48D4FC7}"/>
              </a:ext>
            </a:extLst>
          </p:cNvPr>
          <p:cNvPicPr>
            <a:picLocks noChangeAspect="1"/>
          </p:cNvPicPr>
          <p:nvPr/>
        </p:nvPicPr>
        <p:blipFill>
          <a:blip r:embed="rId2">
            <a:duotone>
              <a:prstClr val="black"/>
              <a:schemeClr val="accent2">
                <a:tint val="45000"/>
                <a:satMod val="400000"/>
              </a:schemeClr>
            </a:duotone>
          </a:blip>
          <a:stretch>
            <a:fillRect/>
          </a:stretch>
        </p:blipFill>
        <p:spPr>
          <a:xfrm>
            <a:off x="0" y="0"/>
            <a:ext cx="9144000" cy="6847530"/>
          </a:xfrm>
          <a:prstGeom prst="rect">
            <a:avLst/>
          </a:prstGeom>
        </p:spPr>
      </p:pic>
      <p:sp>
        <p:nvSpPr>
          <p:cNvPr id="2" name="Oval 1">
            <a:extLst>
              <a:ext uri="{FF2B5EF4-FFF2-40B4-BE49-F238E27FC236}">
                <a16:creationId xmlns:a16="http://schemas.microsoft.com/office/drawing/2014/main" id="{D014DA41-5BE1-486E-A33F-7172B7FA18E4}"/>
              </a:ext>
            </a:extLst>
          </p:cNvPr>
          <p:cNvSpPr/>
          <p:nvPr/>
        </p:nvSpPr>
        <p:spPr>
          <a:xfrm>
            <a:off x="160421" y="6128084"/>
            <a:ext cx="545432" cy="545432"/>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01</a:t>
            </a:r>
          </a:p>
        </p:txBody>
      </p:sp>
      <p:sp>
        <p:nvSpPr>
          <p:cNvPr id="4" name="TextBox 3">
            <a:extLst>
              <a:ext uri="{FF2B5EF4-FFF2-40B4-BE49-F238E27FC236}">
                <a16:creationId xmlns:a16="http://schemas.microsoft.com/office/drawing/2014/main" id="{C315D7FC-301F-4B73-A95D-53A7E241756A}"/>
              </a:ext>
            </a:extLst>
          </p:cNvPr>
          <p:cNvSpPr txBox="1"/>
          <p:nvPr/>
        </p:nvSpPr>
        <p:spPr>
          <a:xfrm>
            <a:off x="3465095" y="288758"/>
            <a:ext cx="5414559" cy="461665"/>
          </a:xfrm>
          <a:prstGeom prst="rect">
            <a:avLst/>
          </a:prstGeom>
          <a:noFill/>
        </p:spPr>
        <p:txBody>
          <a:bodyPr wrap="none" rtlCol="0">
            <a:spAutoFit/>
          </a:bodyPr>
          <a:lstStyle/>
          <a:p>
            <a:r>
              <a:rPr lang="en-US" sz="2400" dirty="0">
                <a:solidFill>
                  <a:schemeClr val="bg1"/>
                </a:solidFill>
              </a:rPr>
              <a:t>How many ayah are there in Surah al ‘Asr?</a:t>
            </a:r>
          </a:p>
        </p:txBody>
      </p:sp>
      <p:sp>
        <p:nvSpPr>
          <p:cNvPr id="5" name="Rectangle: Rounded Corners 4">
            <a:extLst>
              <a:ext uri="{FF2B5EF4-FFF2-40B4-BE49-F238E27FC236}">
                <a16:creationId xmlns:a16="http://schemas.microsoft.com/office/drawing/2014/main" id="{CE290570-FD89-4E65-B748-2BCCD7BEE1E6}"/>
              </a:ext>
            </a:extLst>
          </p:cNvPr>
          <p:cNvSpPr/>
          <p:nvPr/>
        </p:nvSpPr>
        <p:spPr>
          <a:xfrm>
            <a:off x="4764504" y="2878333"/>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Two</a:t>
            </a:r>
          </a:p>
        </p:txBody>
      </p:sp>
      <p:sp>
        <p:nvSpPr>
          <p:cNvPr id="6" name="Rectangle: Rounded Corners 5">
            <a:extLst>
              <a:ext uri="{FF2B5EF4-FFF2-40B4-BE49-F238E27FC236}">
                <a16:creationId xmlns:a16="http://schemas.microsoft.com/office/drawing/2014/main" id="{E399EDE3-7ACE-40CA-BB9C-011152D0B54A}"/>
              </a:ext>
            </a:extLst>
          </p:cNvPr>
          <p:cNvSpPr/>
          <p:nvPr/>
        </p:nvSpPr>
        <p:spPr>
          <a:xfrm>
            <a:off x="4764504" y="3704501"/>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Three</a:t>
            </a:r>
          </a:p>
        </p:txBody>
      </p:sp>
      <p:sp>
        <p:nvSpPr>
          <p:cNvPr id="7" name="Rectangle: Rounded Corners 6">
            <a:extLst>
              <a:ext uri="{FF2B5EF4-FFF2-40B4-BE49-F238E27FC236}">
                <a16:creationId xmlns:a16="http://schemas.microsoft.com/office/drawing/2014/main" id="{8F913B49-76AA-4F20-8C26-453949B2999D}"/>
              </a:ext>
            </a:extLst>
          </p:cNvPr>
          <p:cNvSpPr/>
          <p:nvPr/>
        </p:nvSpPr>
        <p:spPr>
          <a:xfrm>
            <a:off x="4764504" y="4530669"/>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Four</a:t>
            </a:r>
          </a:p>
        </p:txBody>
      </p:sp>
      <p:sp>
        <p:nvSpPr>
          <p:cNvPr id="8" name="Rectangle: Rounded Corners 7">
            <a:extLst>
              <a:ext uri="{FF2B5EF4-FFF2-40B4-BE49-F238E27FC236}">
                <a16:creationId xmlns:a16="http://schemas.microsoft.com/office/drawing/2014/main" id="{E34FA9C8-B38D-4901-967A-10D179D079F0}"/>
              </a:ext>
            </a:extLst>
          </p:cNvPr>
          <p:cNvSpPr/>
          <p:nvPr/>
        </p:nvSpPr>
        <p:spPr>
          <a:xfrm>
            <a:off x="4764504" y="5356837"/>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Six</a:t>
            </a:r>
          </a:p>
        </p:txBody>
      </p:sp>
      <p:sp>
        <p:nvSpPr>
          <p:cNvPr id="10" name="Diamond 9">
            <a:extLst>
              <a:ext uri="{FF2B5EF4-FFF2-40B4-BE49-F238E27FC236}">
                <a16:creationId xmlns:a16="http://schemas.microsoft.com/office/drawing/2014/main" id="{AACF88C8-0255-43C4-88B3-9E3F848D105A}"/>
              </a:ext>
            </a:extLst>
          </p:cNvPr>
          <p:cNvSpPr/>
          <p:nvPr/>
        </p:nvSpPr>
        <p:spPr>
          <a:xfrm>
            <a:off x="4191614" y="2934481"/>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1" name="Diamond 10">
            <a:extLst>
              <a:ext uri="{FF2B5EF4-FFF2-40B4-BE49-F238E27FC236}">
                <a16:creationId xmlns:a16="http://schemas.microsoft.com/office/drawing/2014/main" id="{486FB265-3642-42C6-B08D-85D4C0FF0CD2}"/>
              </a:ext>
            </a:extLst>
          </p:cNvPr>
          <p:cNvSpPr/>
          <p:nvPr/>
        </p:nvSpPr>
        <p:spPr>
          <a:xfrm>
            <a:off x="4191613" y="3745832"/>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2" name="Diamond 11">
            <a:extLst>
              <a:ext uri="{FF2B5EF4-FFF2-40B4-BE49-F238E27FC236}">
                <a16:creationId xmlns:a16="http://schemas.microsoft.com/office/drawing/2014/main" id="{1CFCE2F5-E48F-4973-A17F-1671DBF77F39}"/>
              </a:ext>
            </a:extLst>
          </p:cNvPr>
          <p:cNvSpPr/>
          <p:nvPr/>
        </p:nvSpPr>
        <p:spPr>
          <a:xfrm>
            <a:off x="4191612" y="4557183"/>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3" name="Diamond 12">
            <a:extLst>
              <a:ext uri="{FF2B5EF4-FFF2-40B4-BE49-F238E27FC236}">
                <a16:creationId xmlns:a16="http://schemas.microsoft.com/office/drawing/2014/main" id="{6CEAF5AF-7B51-41B8-BA18-213CD17B8BA1}"/>
              </a:ext>
            </a:extLst>
          </p:cNvPr>
          <p:cNvSpPr/>
          <p:nvPr/>
        </p:nvSpPr>
        <p:spPr>
          <a:xfrm>
            <a:off x="4191611" y="5368534"/>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4" name="Frame 13">
            <a:extLst>
              <a:ext uri="{FF2B5EF4-FFF2-40B4-BE49-F238E27FC236}">
                <a16:creationId xmlns:a16="http://schemas.microsoft.com/office/drawing/2014/main" id="{0C8CBCCA-0FBC-48B3-A51C-660BF36FF83F}"/>
              </a:ext>
            </a:extLst>
          </p:cNvPr>
          <p:cNvSpPr/>
          <p:nvPr/>
        </p:nvSpPr>
        <p:spPr>
          <a:xfrm>
            <a:off x="0" y="0"/>
            <a:ext cx="9144000" cy="6847530"/>
          </a:xfrm>
          <a:prstGeom prst="frame">
            <a:avLst>
              <a:gd name="adj1" fmla="val 10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8984318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55A11"/>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CD18AE-6667-437F-8CE4-6263F48D4FC7}"/>
              </a:ext>
            </a:extLst>
          </p:cNvPr>
          <p:cNvPicPr>
            <a:picLocks noChangeAspect="1"/>
          </p:cNvPicPr>
          <p:nvPr/>
        </p:nvPicPr>
        <p:blipFill>
          <a:blip r:embed="rId2">
            <a:duotone>
              <a:prstClr val="black"/>
              <a:schemeClr val="accent4">
                <a:tint val="45000"/>
                <a:satMod val="400000"/>
              </a:schemeClr>
            </a:duotone>
          </a:blip>
          <a:stretch>
            <a:fillRect/>
          </a:stretch>
        </p:blipFill>
        <p:spPr>
          <a:xfrm>
            <a:off x="0" y="0"/>
            <a:ext cx="9144000" cy="6847530"/>
          </a:xfrm>
          <a:prstGeom prst="rect">
            <a:avLst/>
          </a:prstGeom>
        </p:spPr>
      </p:pic>
      <p:sp>
        <p:nvSpPr>
          <p:cNvPr id="4" name="Frame 3">
            <a:extLst>
              <a:ext uri="{FF2B5EF4-FFF2-40B4-BE49-F238E27FC236}">
                <a16:creationId xmlns:a16="http://schemas.microsoft.com/office/drawing/2014/main" id="{B98CB7CC-AAD2-4E9E-9EFE-67C29769891D}"/>
              </a:ext>
            </a:extLst>
          </p:cNvPr>
          <p:cNvSpPr/>
          <p:nvPr/>
        </p:nvSpPr>
        <p:spPr>
          <a:xfrm>
            <a:off x="0" y="0"/>
            <a:ext cx="9144000" cy="6847530"/>
          </a:xfrm>
          <a:prstGeom prst="frame">
            <a:avLst>
              <a:gd name="adj1" fmla="val 10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9680F305-B285-47B8-B9ED-2D2D00814D6D}"/>
              </a:ext>
            </a:extLst>
          </p:cNvPr>
          <p:cNvSpPr/>
          <p:nvPr/>
        </p:nvSpPr>
        <p:spPr>
          <a:xfrm>
            <a:off x="160421" y="6128084"/>
            <a:ext cx="545432" cy="545432"/>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02</a:t>
            </a:r>
          </a:p>
        </p:txBody>
      </p:sp>
      <p:sp>
        <p:nvSpPr>
          <p:cNvPr id="6" name="TextBox 5">
            <a:extLst>
              <a:ext uri="{FF2B5EF4-FFF2-40B4-BE49-F238E27FC236}">
                <a16:creationId xmlns:a16="http://schemas.microsoft.com/office/drawing/2014/main" id="{4697EB86-7C83-4D7D-A311-97F5A5CE8CFD}"/>
              </a:ext>
            </a:extLst>
          </p:cNvPr>
          <p:cNvSpPr txBox="1"/>
          <p:nvPr/>
        </p:nvSpPr>
        <p:spPr>
          <a:xfrm>
            <a:off x="4058651" y="154368"/>
            <a:ext cx="5390147" cy="830997"/>
          </a:xfrm>
          <a:prstGeom prst="rect">
            <a:avLst/>
          </a:prstGeom>
          <a:noFill/>
        </p:spPr>
        <p:txBody>
          <a:bodyPr wrap="square" rtlCol="0">
            <a:spAutoFit/>
          </a:bodyPr>
          <a:lstStyle/>
          <a:p>
            <a:r>
              <a:rPr lang="en-US" sz="2400" dirty="0">
                <a:solidFill>
                  <a:schemeClr val="bg1"/>
                </a:solidFill>
              </a:rPr>
              <a:t>Surah Asr is the 2nd shortest surah of</a:t>
            </a:r>
            <a:br>
              <a:rPr lang="en-US" sz="2400" dirty="0">
                <a:solidFill>
                  <a:schemeClr val="bg1"/>
                </a:solidFill>
              </a:rPr>
            </a:br>
            <a:r>
              <a:rPr lang="en-US" sz="2400" dirty="0">
                <a:solidFill>
                  <a:schemeClr val="bg1"/>
                </a:solidFill>
              </a:rPr>
              <a:t>the Holy Qur’an after Surah …</a:t>
            </a:r>
          </a:p>
        </p:txBody>
      </p:sp>
      <p:sp>
        <p:nvSpPr>
          <p:cNvPr id="7" name="Rectangle: Rounded Corners 6">
            <a:extLst>
              <a:ext uri="{FF2B5EF4-FFF2-40B4-BE49-F238E27FC236}">
                <a16:creationId xmlns:a16="http://schemas.microsoft.com/office/drawing/2014/main" id="{F1869B31-6031-4620-880F-FD719EE42015}"/>
              </a:ext>
            </a:extLst>
          </p:cNvPr>
          <p:cNvSpPr/>
          <p:nvPr/>
        </p:nvSpPr>
        <p:spPr>
          <a:xfrm>
            <a:off x="4764504" y="2878333"/>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Naas</a:t>
            </a:r>
          </a:p>
        </p:txBody>
      </p:sp>
      <p:sp>
        <p:nvSpPr>
          <p:cNvPr id="8" name="Rectangle: Rounded Corners 7">
            <a:extLst>
              <a:ext uri="{FF2B5EF4-FFF2-40B4-BE49-F238E27FC236}">
                <a16:creationId xmlns:a16="http://schemas.microsoft.com/office/drawing/2014/main" id="{E6EFC4C6-10F7-45A1-8F5D-7924005DE9AB}"/>
              </a:ext>
            </a:extLst>
          </p:cNvPr>
          <p:cNvSpPr/>
          <p:nvPr/>
        </p:nvSpPr>
        <p:spPr>
          <a:xfrm>
            <a:off x="4764504" y="3704501"/>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Tawheed</a:t>
            </a:r>
            <a:endParaRPr lang="en-US" dirty="0"/>
          </a:p>
        </p:txBody>
      </p:sp>
      <p:sp>
        <p:nvSpPr>
          <p:cNvPr id="9" name="Rectangle: Rounded Corners 8">
            <a:extLst>
              <a:ext uri="{FF2B5EF4-FFF2-40B4-BE49-F238E27FC236}">
                <a16:creationId xmlns:a16="http://schemas.microsoft.com/office/drawing/2014/main" id="{676BAE81-E8DF-4090-A1AB-A544898C7991}"/>
              </a:ext>
            </a:extLst>
          </p:cNvPr>
          <p:cNvSpPr/>
          <p:nvPr/>
        </p:nvSpPr>
        <p:spPr>
          <a:xfrm>
            <a:off x="4764504" y="4530669"/>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Kawthar</a:t>
            </a:r>
          </a:p>
        </p:txBody>
      </p:sp>
      <p:sp>
        <p:nvSpPr>
          <p:cNvPr id="10" name="Rectangle: Rounded Corners 9">
            <a:extLst>
              <a:ext uri="{FF2B5EF4-FFF2-40B4-BE49-F238E27FC236}">
                <a16:creationId xmlns:a16="http://schemas.microsoft.com/office/drawing/2014/main" id="{94CB75E1-BF15-4AFC-910E-7204A0ED6FA3}"/>
              </a:ext>
            </a:extLst>
          </p:cNvPr>
          <p:cNvSpPr/>
          <p:nvPr/>
        </p:nvSpPr>
        <p:spPr>
          <a:xfrm>
            <a:off x="4764504" y="5356837"/>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Falaq</a:t>
            </a:r>
            <a:endParaRPr lang="en-US" dirty="0"/>
          </a:p>
        </p:txBody>
      </p:sp>
      <p:sp>
        <p:nvSpPr>
          <p:cNvPr id="11" name="Diamond 10">
            <a:extLst>
              <a:ext uri="{FF2B5EF4-FFF2-40B4-BE49-F238E27FC236}">
                <a16:creationId xmlns:a16="http://schemas.microsoft.com/office/drawing/2014/main" id="{C997BCF8-E332-4550-9344-BE029E6C84D6}"/>
              </a:ext>
            </a:extLst>
          </p:cNvPr>
          <p:cNvSpPr/>
          <p:nvPr/>
        </p:nvSpPr>
        <p:spPr>
          <a:xfrm>
            <a:off x="4191614" y="2934481"/>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2" name="Diamond 11">
            <a:extLst>
              <a:ext uri="{FF2B5EF4-FFF2-40B4-BE49-F238E27FC236}">
                <a16:creationId xmlns:a16="http://schemas.microsoft.com/office/drawing/2014/main" id="{A99E8E66-DA4F-484C-91DB-998E6698F32D}"/>
              </a:ext>
            </a:extLst>
          </p:cNvPr>
          <p:cNvSpPr/>
          <p:nvPr/>
        </p:nvSpPr>
        <p:spPr>
          <a:xfrm>
            <a:off x="4191613" y="3745832"/>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3" name="Diamond 12">
            <a:extLst>
              <a:ext uri="{FF2B5EF4-FFF2-40B4-BE49-F238E27FC236}">
                <a16:creationId xmlns:a16="http://schemas.microsoft.com/office/drawing/2014/main" id="{0CACF589-9F6B-4E4B-B33A-550471D7024E}"/>
              </a:ext>
            </a:extLst>
          </p:cNvPr>
          <p:cNvSpPr/>
          <p:nvPr/>
        </p:nvSpPr>
        <p:spPr>
          <a:xfrm>
            <a:off x="4191612" y="4557183"/>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4" name="Diamond 13">
            <a:extLst>
              <a:ext uri="{FF2B5EF4-FFF2-40B4-BE49-F238E27FC236}">
                <a16:creationId xmlns:a16="http://schemas.microsoft.com/office/drawing/2014/main" id="{4749D97F-69FE-4736-AE1F-304DD78EA503}"/>
              </a:ext>
            </a:extLst>
          </p:cNvPr>
          <p:cNvSpPr/>
          <p:nvPr/>
        </p:nvSpPr>
        <p:spPr>
          <a:xfrm>
            <a:off x="4191611" y="5368534"/>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Tree>
    <p:extLst>
      <p:ext uri="{BB962C8B-B14F-4D97-AF65-F5344CB8AC3E}">
        <p14:creationId xmlns:p14="http://schemas.microsoft.com/office/powerpoint/2010/main" val="421312794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FF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Picture 2" descr="white and gray analog clock">
            <a:extLst>
              <a:ext uri="{FF2B5EF4-FFF2-40B4-BE49-F238E27FC236}">
                <a16:creationId xmlns:a16="http://schemas.microsoft.com/office/drawing/2014/main" id="{6F044FE3-AA52-46D3-83FF-78268E8DD899}"/>
              </a:ext>
            </a:extLst>
          </p:cNvPr>
          <p:cNvPicPr>
            <a:picLocks noChangeAspect="1" noChangeArrowheads="1"/>
          </p:cNvPicPr>
          <p:nvPr/>
        </p:nvPicPr>
        <p:blipFill rotWithShape="1">
          <a:blip r:embed="rId2">
            <a:duotone>
              <a:prstClr val="black"/>
              <a:srgbClr val="D9C3A5">
                <a:tint val="50000"/>
                <a:satMod val="180000"/>
              </a:srgbClr>
            </a:duotone>
            <a:alphaModFix amt="57000"/>
            <a:extLst>
              <a:ext uri="{28A0092B-C50C-407E-A947-70E740481C1C}">
                <a14:useLocalDpi xmlns:a14="http://schemas.microsoft.com/office/drawing/2010/main" val="0"/>
              </a:ext>
            </a:extLst>
          </a:blip>
          <a:srcRect l="8059" r="2926"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C0B78F76-D1B6-4AEB-A992-D2354140A842}"/>
              </a:ext>
            </a:extLst>
          </p:cNvPr>
          <p:cNvSpPr>
            <a:spLocks noChangeAspect="1"/>
          </p:cNvSpPr>
          <p:nvPr/>
        </p:nvSpPr>
        <p:spPr>
          <a:xfrm>
            <a:off x="2647664" y="1065550"/>
            <a:ext cx="3848671" cy="1446550"/>
          </a:xfrm>
          <a:prstGeom prst="ellipse">
            <a:avLst/>
          </a:prstGeom>
          <a:solidFill>
            <a:srgbClr val="6B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Picture 2" descr="Free Islamic Calligraphy | Al-Asr 103, 1-3">
            <a:extLst>
              <a:ext uri="{FF2B5EF4-FFF2-40B4-BE49-F238E27FC236}">
                <a16:creationId xmlns:a16="http://schemas.microsoft.com/office/drawing/2014/main" id="{653A1070-D7F3-48E8-8959-0D225D5E5B6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192" y="-491256"/>
            <a:ext cx="7863840" cy="221716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1A77C33-12F4-4E1E-8C4F-F0E8F67B2367}"/>
              </a:ext>
            </a:extLst>
          </p:cNvPr>
          <p:cNvSpPr txBox="1"/>
          <p:nvPr/>
        </p:nvSpPr>
        <p:spPr>
          <a:xfrm>
            <a:off x="2285429" y="2899351"/>
            <a:ext cx="4572000" cy="1446550"/>
          </a:xfrm>
          <a:prstGeom prst="rect">
            <a:avLst/>
          </a:prstGeom>
          <a:noFill/>
        </p:spPr>
        <p:txBody>
          <a:bodyPr wrap="square">
            <a:spAutoFit/>
          </a:bodyPr>
          <a:lstStyle/>
          <a:p>
            <a:pPr algn="ctr"/>
            <a:r>
              <a:rPr lang="ar-SA" sz="8800" b="0" i="0" dirty="0">
                <a:solidFill>
                  <a:srgbClr val="000000"/>
                </a:solidFill>
                <a:effectLst/>
                <a:latin typeface="_PDMS_Saleem_QuranFont" panose="02010000000000000000" pitchFamily="2" charset="-78"/>
                <a:cs typeface="_PDMS_Saleem_QuranFont" panose="02010000000000000000" pitchFamily="2" charset="-78"/>
              </a:rPr>
              <a:t>وَالۡعَصۡرِ</a:t>
            </a:r>
            <a:endParaRPr lang="en-US" sz="8800" dirty="0"/>
          </a:p>
        </p:txBody>
      </p:sp>
      <p:sp>
        <p:nvSpPr>
          <p:cNvPr id="3" name="TextBox 2">
            <a:extLst>
              <a:ext uri="{FF2B5EF4-FFF2-40B4-BE49-F238E27FC236}">
                <a16:creationId xmlns:a16="http://schemas.microsoft.com/office/drawing/2014/main" id="{03311B2F-1AB0-4665-9FF8-D4A3E31DF822}"/>
              </a:ext>
            </a:extLst>
          </p:cNvPr>
          <p:cNvSpPr txBox="1"/>
          <p:nvPr/>
        </p:nvSpPr>
        <p:spPr>
          <a:xfrm>
            <a:off x="3783649" y="1342414"/>
            <a:ext cx="1575560" cy="830997"/>
          </a:xfrm>
          <a:prstGeom prst="rect">
            <a:avLst/>
          </a:prstGeom>
          <a:noFill/>
        </p:spPr>
        <p:txBody>
          <a:bodyPr wrap="none" rtlCol="0">
            <a:spAutoFit/>
          </a:bodyPr>
          <a:lstStyle/>
          <a:p>
            <a:r>
              <a:rPr lang="en-US" sz="4800" dirty="0">
                <a:solidFill>
                  <a:schemeClr val="bg1"/>
                </a:solidFill>
              </a:rPr>
              <a:t>OATH</a:t>
            </a:r>
          </a:p>
        </p:txBody>
      </p:sp>
      <p:sp>
        <p:nvSpPr>
          <p:cNvPr id="9" name="TextBox 8">
            <a:extLst>
              <a:ext uri="{FF2B5EF4-FFF2-40B4-BE49-F238E27FC236}">
                <a16:creationId xmlns:a16="http://schemas.microsoft.com/office/drawing/2014/main" id="{77ABC69B-6DF7-48E8-88D9-AF59ACFD9D16}"/>
              </a:ext>
            </a:extLst>
          </p:cNvPr>
          <p:cNvSpPr txBox="1"/>
          <p:nvPr/>
        </p:nvSpPr>
        <p:spPr>
          <a:xfrm>
            <a:off x="2285429" y="4301094"/>
            <a:ext cx="4572000" cy="830997"/>
          </a:xfrm>
          <a:prstGeom prst="rect">
            <a:avLst/>
          </a:prstGeom>
          <a:noFill/>
        </p:spPr>
        <p:txBody>
          <a:bodyPr wrap="square">
            <a:spAutoFit/>
          </a:bodyPr>
          <a:lstStyle/>
          <a:p>
            <a:pPr algn="ctr"/>
            <a:r>
              <a:rPr lang="en-US" sz="4800" b="0" i="0" dirty="0">
                <a:solidFill>
                  <a:srgbClr val="6B1329"/>
                </a:solidFill>
                <a:effectLst/>
                <a:latin typeface="Book Antiqua" panose="02040602050305030304" pitchFamily="18" charset="0"/>
              </a:rPr>
              <a:t>By the time!</a:t>
            </a:r>
            <a:endParaRPr lang="en-US" sz="4800" dirty="0">
              <a:solidFill>
                <a:srgbClr val="6B1329"/>
              </a:solidFill>
            </a:endParaRPr>
          </a:p>
        </p:txBody>
      </p:sp>
    </p:spTree>
    <p:extLst>
      <p:ext uri="{BB962C8B-B14F-4D97-AF65-F5344CB8AC3E}">
        <p14:creationId xmlns:p14="http://schemas.microsoft.com/office/powerpoint/2010/main" val="219004792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CD18AE-6667-437F-8CE4-6263F48D4FC7}"/>
              </a:ext>
            </a:extLst>
          </p:cNvPr>
          <p:cNvPicPr>
            <a:picLocks noChangeAspect="1"/>
          </p:cNvPicPr>
          <p:nvPr/>
        </p:nvPicPr>
        <p:blipFill>
          <a:blip r:embed="rId2">
            <a:duotone>
              <a:prstClr val="black"/>
              <a:schemeClr val="accent5">
                <a:tint val="45000"/>
                <a:satMod val="400000"/>
              </a:schemeClr>
            </a:duotone>
          </a:blip>
          <a:stretch>
            <a:fillRect/>
          </a:stretch>
        </p:blipFill>
        <p:spPr>
          <a:xfrm>
            <a:off x="0" y="0"/>
            <a:ext cx="9144000" cy="6847530"/>
          </a:xfrm>
          <a:prstGeom prst="rect">
            <a:avLst/>
          </a:prstGeom>
        </p:spPr>
      </p:pic>
      <p:sp>
        <p:nvSpPr>
          <p:cNvPr id="4" name="Frame 3">
            <a:extLst>
              <a:ext uri="{FF2B5EF4-FFF2-40B4-BE49-F238E27FC236}">
                <a16:creationId xmlns:a16="http://schemas.microsoft.com/office/drawing/2014/main" id="{DE023FCA-F224-4C10-8127-CD1EA570944A}"/>
              </a:ext>
            </a:extLst>
          </p:cNvPr>
          <p:cNvSpPr/>
          <p:nvPr/>
        </p:nvSpPr>
        <p:spPr>
          <a:xfrm>
            <a:off x="0" y="10470"/>
            <a:ext cx="9144000" cy="6847530"/>
          </a:xfrm>
          <a:prstGeom prst="frame">
            <a:avLst>
              <a:gd name="adj1" fmla="val 10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4B3970A0-F6D7-4D6E-8140-6C2ECB104FC5}"/>
              </a:ext>
            </a:extLst>
          </p:cNvPr>
          <p:cNvSpPr/>
          <p:nvPr/>
        </p:nvSpPr>
        <p:spPr>
          <a:xfrm>
            <a:off x="160421" y="6128084"/>
            <a:ext cx="545432" cy="545432"/>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03</a:t>
            </a:r>
          </a:p>
        </p:txBody>
      </p:sp>
      <p:sp>
        <p:nvSpPr>
          <p:cNvPr id="6" name="TextBox 5">
            <a:extLst>
              <a:ext uri="{FF2B5EF4-FFF2-40B4-BE49-F238E27FC236}">
                <a16:creationId xmlns:a16="http://schemas.microsoft.com/office/drawing/2014/main" id="{E888E024-133F-41D5-965C-765E3A8C5278}"/>
              </a:ext>
            </a:extLst>
          </p:cNvPr>
          <p:cNvSpPr txBox="1"/>
          <p:nvPr/>
        </p:nvSpPr>
        <p:spPr>
          <a:xfrm>
            <a:off x="3465095" y="288758"/>
            <a:ext cx="5406189" cy="461665"/>
          </a:xfrm>
          <a:prstGeom prst="rect">
            <a:avLst/>
          </a:prstGeom>
          <a:noFill/>
        </p:spPr>
        <p:txBody>
          <a:bodyPr wrap="square" rtlCol="0">
            <a:spAutoFit/>
          </a:bodyPr>
          <a:lstStyle/>
          <a:p>
            <a:r>
              <a:rPr lang="en-US" sz="2400" dirty="0">
                <a:solidFill>
                  <a:schemeClr val="bg1"/>
                </a:solidFill>
              </a:rPr>
              <a:t>Surah Asr is classified as the______ Surah.</a:t>
            </a:r>
          </a:p>
        </p:txBody>
      </p:sp>
      <p:sp>
        <p:nvSpPr>
          <p:cNvPr id="7" name="Rectangle: Rounded Corners 6">
            <a:extLst>
              <a:ext uri="{FF2B5EF4-FFF2-40B4-BE49-F238E27FC236}">
                <a16:creationId xmlns:a16="http://schemas.microsoft.com/office/drawing/2014/main" id="{FB05A416-A0C0-4008-A47C-FDCC1F6C7016}"/>
              </a:ext>
            </a:extLst>
          </p:cNvPr>
          <p:cNvSpPr/>
          <p:nvPr/>
        </p:nvSpPr>
        <p:spPr>
          <a:xfrm>
            <a:off x="4764504" y="2878333"/>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Early </a:t>
            </a:r>
            <a:r>
              <a:rPr lang="en-US" dirty="0" err="1"/>
              <a:t>Makkan</a:t>
            </a:r>
            <a:endParaRPr lang="en-US" dirty="0"/>
          </a:p>
        </p:txBody>
      </p:sp>
      <p:sp>
        <p:nvSpPr>
          <p:cNvPr id="8" name="Rectangle: Rounded Corners 7">
            <a:extLst>
              <a:ext uri="{FF2B5EF4-FFF2-40B4-BE49-F238E27FC236}">
                <a16:creationId xmlns:a16="http://schemas.microsoft.com/office/drawing/2014/main" id="{BD6A4CA2-0C11-4249-A0D1-6D431F414F9A}"/>
              </a:ext>
            </a:extLst>
          </p:cNvPr>
          <p:cNvSpPr/>
          <p:nvPr/>
        </p:nvSpPr>
        <p:spPr>
          <a:xfrm>
            <a:off x="4764504" y="3704501"/>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Mid </a:t>
            </a:r>
            <a:r>
              <a:rPr lang="en-US" dirty="0" err="1"/>
              <a:t>Makkan</a:t>
            </a:r>
            <a:endParaRPr lang="en-US" dirty="0"/>
          </a:p>
        </p:txBody>
      </p:sp>
      <p:sp>
        <p:nvSpPr>
          <p:cNvPr id="9" name="Rectangle: Rounded Corners 8">
            <a:extLst>
              <a:ext uri="{FF2B5EF4-FFF2-40B4-BE49-F238E27FC236}">
                <a16:creationId xmlns:a16="http://schemas.microsoft.com/office/drawing/2014/main" id="{FF878561-AFD1-4F86-A451-3DD2B50B49AB}"/>
              </a:ext>
            </a:extLst>
          </p:cNvPr>
          <p:cNvSpPr/>
          <p:nvPr/>
        </p:nvSpPr>
        <p:spPr>
          <a:xfrm>
            <a:off x="4764504" y="4530669"/>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Late </a:t>
            </a:r>
            <a:r>
              <a:rPr lang="en-US" dirty="0" err="1"/>
              <a:t>Makkan</a:t>
            </a:r>
            <a:endParaRPr lang="en-US" dirty="0"/>
          </a:p>
        </p:txBody>
      </p:sp>
      <p:sp>
        <p:nvSpPr>
          <p:cNvPr id="10" name="Rectangle: Rounded Corners 9">
            <a:extLst>
              <a:ext uri="{FF2B5EF4-FFF2-40B4-BE49-F238E27FC236}">
                <a16:creationId xmlns:a16="http://schemas.microsoft.com/office/drawing/2014/main" id="{3EA755C0-A245-498A-8806-CFE9FC6A9F8A}"/>
              </a:ext>
            </a:extLst>
          </p:cNvPr>
          <p:cNvSpPr/>
          <p:nvPr/>
        </p:nvSpPr>
        <p:spPr>
          <a:xfrm>
            <a:off x="4764504" y="5356837"/>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Madani</a:t>
            </a:r>
            <a:endParaRPr lang="en-US" dirty="0"/>
          </a:p>
        </p:txBody>
      </p:sp>
      <p:sp>
        <p:nvSpPr>
          <p:cNvPr id="11" name="Diamond 10">
            <a:extLst>
              <a:ext uri="{FF2B5EF4-FFF2-40B4-BE49-F238E27FC236}">
                <a16:creationId xmlns:a16="http://schemas.microsoft.com/office/drawing/2014/main" id="{BE4E3BE4-55F7-479A-AE38-4D4F88E2D195}"/>
              </a:ext>
            </a:extLst>
          </p:cNvPr>
          <p:cNvSpPr/>
          <p:nvPr/>
        </p:nvSpPr>
        <p:spPr>
          <a:xfrm>
            <a:off x="4191614" y="2934481"/>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2" name="Diamond 11">
            <a:extLst>
              <a:ext uri="{FF2B5EF4-FFF2-40B4-BE49-F238E27FC236}">
                <a16:creationId xmlns:a16="http://schemas.microsoft.com/office/drawing/2014/main" id="{D1B608E0-42A2-4368-85A1-826434253992}"/>
              </a:ext>
            </a:extLst>
          </p:cNvPr>
          <p:cNvSpPr/>
          <p:nvPr/>
        </p:nvSpPr>
        <p:spPr>
          <a:xfrm>
            <a:off x="4191613" y="3745832"/>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3" name="Diamond 12">
            <a:extLst>
              <a:ext uri="{FF2B5EF4-FFF2-40B4-BE49-F238E27FC236}">
                <a16:creationId xmlns:a16="http://schemas.microsoft.com/office/drawing/2014/main" id="{E1EE4D4D-889D-4570-B5A9-323C959EBFD8}"/>
              </a:ext>
            </a:extLst>
          </p:cNvPr>
          <p:cNvSpPr/>
          <p:nvPr/>
        </p:nvSpPr>
        <p:spPr>
          <a:xfrm>
            <a:off x="4191612" y="4557183"/>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4" name="Diamond 13">
            <a:extLst>
              <a:ext uri="{FF2B5EF4-FFF2-40B4-BE49-F238E27FC236}">
                <a16:creationId xmlns:a16="http://schemas.microsoft.com/office/drawing/2014/main" id="{4201F33F-EB20-4F15-9F7E-57B4136FECF5}"/>
              </a:ext>
            </a:extLst>
          </p:cNvPr>
          <p:cNvSpPr/>
          <p:nvPr/>
        </p:nvSpPr>
        <p:spPr>
          <a:xfrm>
            <a:off x="4191611" y="5368534"/>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Tree>
    <p:extLst>
      <p:ext uri="{BB962C8B-B14F-4D97-AF65-F5344CB8AC3E}">
        <p14:creationId xmlns:p14="http://schemas.microsoft.com/office/powerpoint/2010/main" val="334130463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9CC3E5"/>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CD18AE-6667-437F-8CE4-6263F48D4FC7}"/>
              </a:ext>
            </a:extLst>
          </p:cNvPr>
          <p:cNvPicPr>
            <a:picLocks noChangeAspect="1"/>
          </p:cNvPicPr>
          <p:nvPr/>
        </p:nvPicPr>
        <p:blipFill>
          <a:blip r:embed="rId2">
            <a:duotone>
              <a:prstClr val="black"/>
              <a:schemeClr val="accent6">
                <a:tint val="45000"/>
                <a:satMod val="400000"/>
              </a:schemeClr>
            </a:duotone>
          </a:blip>
          <a:stretch>
            <a:fillRect/>
          </a:stretch>
        </p:blipFill>
        <p:spPr>
          <a:xfrm>
            <a:off x="0" y="0"/>
            <a:ext cx="9144000" cy="6847530"/>
          </a:xfrm>
          <a:prstGeom prst="rect">
            <a:avLst/>
          </a:prstGeom>
        </p:spPr>
      </p:pic>
      <p:sp>
        <p:nvSpPr>
          <p:cNvPr id="4" name="Frame 3">
            <a:extLst>
              <a:ext uri="{FF2B5EF4-FFF2-40B4-BE49-F238E27FC236}">
                <a16:creationId xmlns:a16="http://schemas.microsoft.com/office/drawing/2014/main" id="{88420F57-F82C-4A2B-944B-FA2E82A3DA73}"/>
              </a:ext>
            </a:extLst>
          </p:cNvPr>
          <p:cNvSpPr/>
          <p:nvPr/>
        </p:nvSpPr>
        <p:spPr>
          <a:xfrm>
            <a:off x="0" y="10470"/>
            <a:ext cx="9144000" cy="6847530"/>
          </a:xfrm>
          <a:prstGeom prst="frame">
            <a:avLst>
              <a:gd name="adj1" fmla="val 10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F9CFE965-65D9-4272-83AE-906FE2B131F0}"/>
              </a:ext>
            </a:extLst>
          </p:cNvPr>
          <p:cNvSpPr/>
          <p:nvPr/>
        </p:nvSpPr>
        <p:spPr>
          <a:xfrm>
            <a:off x="160421" y="6128084"/>
            <a:ext cx="545432" cy="545432"/>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04</a:t>
            </a:r>
          </a:p>
        </p:txBody>
      </p:sp>
      <p:sp>
        <p:nvSpPr>
          <p:cNvPr id="6" name="TextBox 5">
            <a:extLst>
              <a:ext uri="{FF2B5EF4-FFF2-40B4-BE49-F238E27FC236}">
                <a16:creationId xmlns:a16="http://schemas.microsoft.com/office/drawing/2014/main" id="{EDAF53FE-A322-4D70-8AA4-CEB7D52F4C24}"/>
              </a:ext>
            </a:extLst>
          </p:cNvPr>
          <p:cNvSpPr txBox="1"/>
          <p:nvPr/>
        </p:nvSpPr>
        <p:spPr>
          <a:xfrm>
            <a:off x="3801979" y="211740"/>
            <a:ext cx="5486400" cy="830997"/>
          </a:xfrm>
          <a:prstGeom prst="rect">
            <a:avLst/>
          </a:prstGeom>
          <a:noFill/>
        </p:spPr>
        <p:txBody>
          <a:bodyPr wrap="square" rtlCol="0">
            <a:spAutoFit/>
          </a:bodyPr>
          <a:lstStyle/>
          <a:p>
            <a:r>
              <a:rPr lang="en-US" sz="2400" dirty="0">
                <a:solidFill>
                  <a:schemeClr val="bg1"/>
                </a:solidFill>
              </a:rPr>
              <a:t>By revelation, Surah Asr is the _______ surah revealed to our Holy Prophet (S).</a:t>
            </a:r>
          </a:p>
        </p:txBody>
      </p:sp>
      <p:sp>
        <p:nvSpPr>
          <p:cNvPr id="7" name="Rectangle: Rounded Corners 6">
            <a:extLst>
              <a:ext uri="{FF2B5EF4-FFF2-40B4-BE49-F238E27FC236}">
                <a16:creationId xmlns:a16="http://schemas.microsoft.com/office/drawing/2014/main" id="{A31DF689-63B5-4395-8D1D-7EE88EC880D7}"/>
              </a:ext>
            </a:extLst>
          </p:cNvPr>
          <p:cNvSpPr/>
          <p:nvPr/>
        </p:nvSpPr>
        <p:spPr>
          <a:xfrm>
            <a:off x="4764504" y="2878333"/>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r>
              <a:rPr lang="en-US" baseline="30000" dirty="0"/>
              <a:t>th</a:t>
            </a:r>
            <a:r>
              <a:rPr lang="en-US" dirty="0"/>
              <a:t> </a:t>
            </a:r>
          </a:p>
        </p:txBody>
      </p:sp>
      <p:sp>
        <p:nvSpPr>
          <p:cNvPr id="8" name="Rectangle: Rounded Corners 7">
            <a:extLst>
              <a:ext uri="{FF2B5EF4-FFF2-40B4-BE49-F238E27FC236}">
                <a16:creationId xmlns:a16="http://schemas.microsoft.com/office/drawing/2014/main" id="{B0C2FB18-1AA8-4ABC-85AB-8C03C3B0E881}"/>
              </a:ext>
            </a:extLst>
          </p:cNvPr>
          <p:cNvSpPr/>
          <p:nvPr/>
        </p:nvSpPr>
        <p:spPr>
          <a:xfrm>
            <a:off x="4764504" y="3704501"/>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r>
              <a:rPr lang="en-US" baseline="30000" dirty="0"/>
              <a:t>th</a:t>
            </a:r>
            <a:r>
              <a:rPr lang="en-US" dirty="0"/>
              <a:t> </a:t>
            </a:r>
          </a:p>
        </p:txBody>
      </p:sp>
      <p:sp>
        <p:nvSpPr>
          <p:cNvPr id="9" name="Rectangle: Rounded Corners 8">
            <a:extLst>
              <a:ext uri="{FF2B5EF4-FFF2-40B4-BE49-F238E27FC236}">
                <a16:creationId xmlns:a16="http://schemas.microsoft.com/office/drawing/2014/main" id="{27D006F3-CBCA-401C-92F7-FECD2E5A7E17}"/>
              </a:ext>
            </a:extLst>
          </p:cNvPr>
          <p:cNvSpPr/>
          <p:nvPr/>
        </p:nvSpPr>
        <p:spPr>
          <a:xfrm>
            <a:off x="4764504" y="4530669"/>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a:t>
            </a:r>
            <a:r>
              <a:rPr lang="en-US" baseline="30000" dirty="0"/>
              <a:t>th</a:t>
            </a:r>
            <a:r>
              <a:rPr lang="en-US" dirty="0"/>
              <a:t> </a:t>
            </a:r>
          </a:p>
        </p:txBody>
      </p:sp>
      <p:sp>
        <p:nvSpPr>
          <p:cNvPr id="10" name="Rectangle: Rounded Corners 9">
            <a:extLst>
              <a:ext uri="{FF2B5EF4-FFF2-40B4-BE49-F238E27FC236}">
                <a16:creationId xmlns:a16="http://schemas.microsoft.com/office/drawing/2014/main" id="{AA7E8723-A149-48EB-8FDE-BBF5885AEF3B}"/>
              </a:ext>
            </a:extLst>
          </p:cNvPr>
          <p:cNvSpPr/>
          <p:nvPr/>
        </p:nvSpPr>
        <p:spPr>
          <a:xfrm>
            <a:off x="4764504" y="5356837"/>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a:t>
            </a:r>
            <a:r>
              <a:rPr lang="en-US" baseline="30000" dirty="0"/>
              <a:t>th</a:t>
            </a:r>
            <a:r>
              <a:rPr lang="en-US" dirty="0"/>
              <a:t> </a:t>
            </a:r>
          </a:p>
        </p:txBody>
      </p:sp>
      <p:sp>
        <p:nvSpPr>
          <p:cNvPr id="11" name="Diamond 10">
            <a:extLst>
              <a:ext uri="{FF2B5EF4-FFF2-40B4-BE49-F238E27FC236}">
                <a16:creationId xmlns:a16="http://schemas.microsoft.com/office/drawing/2014/main" id="{36A67CF9-5411-4C88-92B2-46E62F95ADDD}"/>
              </a:ext>
            </a:extLst>
          </p:cNvPr>
          <p:cNvSpPr/>
          <p:nvPr/>
        </p:nvSpPr>
        <p:spPr>
          <a:xfrm>
            <a:off x="4191614" y="2934481"/>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2" name="Diamond 11">
            <a:extLst>
              <a:ext uri="{FF2B5EF4-FFF2-40B4-BE49-F238E27FC236}">
                <a16:creationId xmlns:a16="http://schemas.microsoft.com/office/drawing/2014/main" id="{5BCE94BE-0C2C-4034-884E-04F51ACEB7B3}"/>
              </a:ext>
            </a:extLst>
          </p:cNvPr>
          <p:cNvSpPr/>
          <p:nvPr/>
        </p:nvSpPr>
        <p:spPr>
          <a:xfrm>
            <a:off x="4191613" y="3745832"/>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3" name="Diamond 12">
            <a:extLst>
              <a:ext uri="{FF2B5EF4-FFF2-40B4-BE49-F238E27FC236}">
                <a16:creationId xmlns:a16="http://schemas.microsoft.com/office/drawing/2014/main" id="{A0A70336-3757-4DE4-89C5-63DDA7C5038E}"/>
              </a:ext>
            </a:extLst>
          </p:cNvPr>
          <p:cNvSpPr/>
          <p:nvPr/>
        </p:nvSpPr>
        <p:spPr>
          <a:xfrm>
            <a:off x="4191612" y="4557183"/>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4" name="Diamond 13">
            <a:extLst>
              <a:ext uri="{FF2B5EF4-FFF2-40B4-BE49-F238E27FC236}">
                <a16:creationId xmlns:a16="http://schemas.microsoft.com/office/drawing/2014/main" id="{0EE3A40F-BA80-4E36-A00B-686AD4A547BE}"/>
              </a:ext>
            </a:extLst>
          </p:cNvPr>
          <p:cNvSpPr/>
          <p:nvPr/>
        </p:nvSpPr>
        <p:spPr>
          <a:xfrm>
            <a:off x="4191611" y="5368534"/>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Tree>
    <p:extLst>
      <p:ext uri="{BB962C8B-B14F-4D97-AF65-F5344CB8AC3E}">
        <p14:creationId xmlns:p14="http://schemas.microsoft.com/office/powerpoint/2010/main" val="182860035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4"/>
                                        </p:tgtEl>
                                        <p:attrNameLst>
                                          <p:attrName>fillcolor</p:attrName>
                                        </p:attrNameLst>
                                      </p:cBhvr>
                                      <p:to>
                                        <a:srgbClr val="A8D08D"/>
                                      </p:to>
                                    </p:animClr>
                                    <p:set>
                                      <p:cBhvr>
                                        <p:cTn id="7" dur="2000" fill="hold"/>
                                        <p:tgtEl>
                                          <p:spTgt spid="14"/>
                                        </p:tgtEl>
                                        <p:attrNameLst>
                                          <p:attrName>fill.type</p:attrName>
                                        </p:attrNameLst>
                                      </p:cBhvr>
                                      <p:to>
                                        <p:strVal val="solid"/>
                                      </p:to>
                                    </p:set>
                                    <p:set>
                                      <p:cBhvr>
                                        <p:cTn id="8" dur="20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CD18AE-6667-437F-8CE4-6263F48D4FC7}"/>
              </a:ext>
            </a:extLst>
          </p:cNvPr>
          <p:cNvPicPr>
            <a:picLocks noChangeAspect="1"/>
          </p:cNvPicPr>
          <p:nvPr/>
        </p:nvPicPr>
        <p:blipFill>
          <a:blip r:embed="rId2">
            <a:duotone>
              <a:prstClr val="black"/>
              <a:schemeClr val="accent2">
                <a:tint val="45000"/>
                <a:satMod val="400000"/>
              </a:schemeClr>
            </a:duotone>
          </a:blip>
          <a:stretch>
            <a:fillRect/>
          </a:stretch>
        </p:blipFill>
        <p:spPr>
          <a:xfrm>
            <a:off x="0" y="0"/>
            <a:ext cx="9144000" cy="6847530"/>
          </a:xfrm>
          <a:prstGeom prst="rect">
            <a:avLst/>
          </a:prstGeom>
        </p:spPr>
      </p:pic>
      <p:sp>
        <p:nvSpPr>
          <p:cNvPr id="4" name="Frame 3">
            <a:extLst>
              <a:ext uri="{FF2B5EF4-FFF2-40B4-BE49-F238E27FC236}">
                <a16:creationId xmlns:a16="http://schemas.microsoft.com/office/drawing/2014/main" id="{FD0AB5C9-26BA-44BF-8AC2-2732EC8DD11A}"/>
              </a:ext>
            </a:extLst>
          </p:cNvPr>
          <p:cNvSpPr/>
          <p:nvPr/>
        </p:nvSpPr>
        <p:spPr>
          <a:xfrm>
            <a:off x="0" y="10470"/>
            <a:ext cx="9144000" cy="6847530"/>
          </a:xfrm>
          <a:prstGeom prst="frame">
            <a:avLst>
              <a:gd name="adj1" fmla="val 10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C70C5CCF-B3AB-4C13-B100-79C6CFCB457A}"/>
              </a:ext>
            </a:extLst>
          </p:cNvPr>
          <p:cNvSpPr/>
          <p:nvPr/>
        </p:nvSpPr>
        <p:spPr>
          <a:xfrm>
            <a:off x="160421" y="6128084"/>
            <a:ext cx="545432" cy="545432"/>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05</a:t>
            </a:r>
          </a:p>
        </p:txBody>
      </p:sp>
      <p:sp>
        <p:nvSpPr>
          <p:cNvPr id="6" name="TextBox 5">
            <a:extLst>
              <a:ext uri="{FF2B5EF4-FFF2-40B4-BE49-F238E27FC236}">
                <a16:creationId xmlns:a16="http://schemas.microsoft.com/office/drawing/2014/main" id="{915E3876-E58F-4F81-9D4F-95096004FF2A}"/>
              </a:ext>
            </a:extLst>
          </p:cNvPr>
          <p:cNvSpPr txBox="1"/>
          <p:nvPr/>
        </p:nvSpPr>
        <p:spPr>
          <a:xfrm>
            <a:off x="3986462" y="155592"/>
            <a:ext cx="5534526" cy="830997"/>
          </a:xfrm>
          <a:prstGeom prst="rect">
            <a:avLst/>
          </a:prstGeom>
          <a:noFill/>
        </p:spPr>
        <p:txBody>
          <a:bodyPr wrap="square" rtlCol="0">
            <a:spAutoFit/>
          </a:bodyPr>
          <a:lstStyle/>
          <a:p>
            <a:r>
              <a:rPr lang="en-US" sz="2400" dirty="0">
                <a:solidFill>
                  <a:schemeClr val="bg1"/>
                </a:solidFill>
              </a:rPr>
              <a:t>In which ayah of this surah, has Allah</a:t>
            </a:r>
            <a:br>
              <a:rPr lang="en-US" sz="2400" dirty="0">
                <a:solidFill>
                  <a:schemeClr val="bg1"/>
                </a:solidFill>
              </a:rPr>
            </a:br>
            <a:r>
              <a:rPr lang="en-US" sz="2400" dirty="0">
                <a:solidFill>
                  <a:schemeClr val="bg1"/>
                </a:solidFill>
              </a:rPr>
              <a:t>mentioned that the man is in loss?</a:t>
            </a:r>
          </a:p>
        </p:txBody>
      </p:sp>
      <p:sp>
        <p:nvSpPr>
          <p:cNvPr id="7" name="Rectangle: Rounded Corners 6">
            <a:extLst>
              <a:ext uri="{FF2B5EF4-FFF2-40B4-BE49-F238E27FC236}">
                <a16:creationId xmlns:a16="http://schemas.microsoft.com/office/drawing/2014/main" id="{06CE5C25-AED6-4520-8491-64C670647824}"/>
              </a:ext>
            </a:extLst>
          </p:cNvPr>
          <p:cNvSpPr/>
          <p:nvPr/>
        </p:nvSpPr>
        <p:spPr>
          <a:xfrm>
            <a:off x="4764504" y="2878333"/>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First</a:t>
            </a:r>
          </a:p>
        </p:txBody>
      </p:sp>
      <p:sp>
        <p:nvSpPr>
          <p:cNvPr id="8" name="Rectangle: Rounded Corners 7">
            <a:extLst>
              <a:ext uri="{FF2B5EF4-FFF2-40B4-BE49-F238E27FC236}">
                <a16:creationId xmlns:a16="http://schemas.microsoft.com/office/drawing/2014/main" id="{43B43294-9913-4798-B80B-C4141FE62B7C}"/>
              </a:ext>
            </a:extLst>
          </p:cNvPr>
          <p:cNvSpPr/>
          <p:nvPr/>
        </p:nvSpPr>
        <p:spPr>
          <a:xfrm>
            <a:off x="4764504" y="3704501"/>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Second</a:t>
            </a:r>
          </a:p>
        </p:txBody>
      </p:sp>
      <p:sp>
        <p:nvSpPr>
          <p:cNvPr id="9" name="Rectangle: Rounded Corners 8">
            <a:extLst>
              <a:ext uri="{FF2B5EF4-FFF2-40B4-BE49-F238E27FC236}">
                <a16:creationId xmlns:a16="http://schemas.microsoft.com/office/drawing/2014/main" id="{47C06A27-9C7A-496F-A8D2-9DB911A359FD}"/>
              </a:ext>
            </a:extLst>
          </p:cNvPr>
          <p:cNvSpPr/>
          <p:nvPr/>
        </p:nvSpPr>
        <p:spPr>
          <a:xfrm>
            <a:off x="4764504" y="4530669"/>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Third</a:t>
            </a:r>
          </a:p>
        </p:txBody>
      </p:sp>
      <p:sp>
        <p:nvSpPr>
          <p:cNvPr id="10" name="Rectangle: Rounded Corners 9">
            <a:extLst>
              <a:ext uri="{FF2B5EF4-FFF2-40B4-BE49-F238E27FC236}">
                <a16:creationId xmlns:a16="http://schemas.microsoft.com/office/drawing/2014/main" id="{625E0E10-2729-4DC5-8D75-53947813EB29}"/>
              </a:ext>
            </a:extLst>
          </p:cNvPr>
          <p:cNvSpPr/>
          <p:nvPr/>
        </p:nvSpPr>
        <p:spPr>
          <a:xfrm>
            <a:off x="4764504" y="5356837"/>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Fourth</a:t>
            </a:r>
          </a:p>
        </p:txBody>
      </p:sp>
      <p:sp>
        <p:nvSpPr>
          <p:cNvPr id="11" name="Diamond 10">
            <a:extLst>
              <a:ext uri="{FF2B5EF4-FFF2-40B4-BE49-F238E27FC236}">
                <a16:creationId xmlns:a16="http://schemas.microsoft.com/office/drawing/2014/main" id="{F43AB61A-6248-42BD-9F5B-E4F03B00B068}"/>
              </a:ext>
            </a:extLst>
          </p:cNvPr>
          <p:cNvSpPr/>
          <p:nvPr/>
        </p:nvSpPr>
        <p:spPr>
          <a:xfrm>
            <a:off x="4191614" y="2934481"/>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2" name="Diamond 11">
            <a:extLst>
              <a:ext uri="{FF2B5EF4-FFF2-40B4-BE49-F238E27FC236}">
                <a16:creationId xmlns:a16="http://schemas.microsoft.com/office/drawing/2014/main" id="{D393A2AA-CF49-475D-B134-CC62959BC23D}"/>
              </a:ext>
            </a:extLst>
          </p:cNvPr>
          <p:cNvSpPr/>
          <p:nvPr/>
        </p:nvSpPr>
        <p:spPr>
          <a:xfrm>
            <a:off x="4191613" y="3745832"/>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3" name="Diamond 12">
            <a:extLst>
              <a:ext uri="{FF2B5EF4-FFF2-40B4-BE49-F238E27FC236}">
                <a16:creationId xmlns:a16="http://schemas.microsoft.com/office/drawing/2014/main" id="{C5C861B5-4304-4D03-9F38-B756705229E1}"/>
              </a:ext>
            </a:extLst>
          </p:cNvPr>
          <p:cNvSpPr/>
          <p:nvPr/>
        </p:nvSpPr>
        <p:spPr>
          <a:xfrm>
            <a:off x="4191612" y="4557183"/>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4" name="Diamond 13">
            <a:extLst>
              <a:ext uri="{FF2B5EF4-FFF2-40B4-BE49-F238E27FC236}">
                <a16:creationId xmlns:a16="http://schemas.microsoft.com/office/drawing/2014/main" id="{1A70640C-AE3B-4302-8C1A-5F8217156156}"/>
              </a:ext>
            </a:extLst>
          </p:cNvPr>
          <p:cNvSpPr/>
          <p:nvPr/>
        </p:nvSpPr>
        <p:spPr>
          <a:xfrm>
            <a:off x="4191611" y="5368534"/>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Tree>
    <p:extLst>
      <p:ext uri="{BB962C8B-B14F-4D97-AF65-F5344CB8AC3E}">
        <p14:creationId xmlns:p14="http://schemas.microsoft.com/office/powerpoint/2010/main" val="374849856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rgbClr val="C55A11"/>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CD18AE-6667-437F-8CE4-6263F48D4FC7}"/>
              </a:ext>
            </a:extLst>
          </p:cNvPr>
          <p:cNvPicPr>
            <a:picLocks noChangeAspect="1"/>
          </p:cNvPicPr>
          <p:nvPr/>
        </p:nvPicPr>
        <p:blipFill>
          <a:blip r:embed="rId2">
            <a:duotone>
              <a:prstClr val="black"/>
              <a:schemeClr val="accent4">
                <a:tint val="45000"/>
                <a:satMod val="400000"/>
              </a:schemeClr>
            </a:duotone>
          </a:blip>
          <a:stretch>
            <a:fillRect/>
          </a:stretch>
        </p:blipFill>
        <p:spPr>
          <a:xfrm>
            <a:off x="0" y="0"/>
            <a:ext cx="9144000" cy="6847530"/>
          </a:xfrm>
          <a:prstGeom prst="rect">
            <a:avLst/>
          </a:prstGeom>
        </p:spPr>
      </p:pic>
      <p:sp>
        <p:nvSpPr>
          <p:cNvPr id="4" name="Frame 3">
            <a:extLst>
              <a:ext uri="{FF2B5EF4-FFF2-40B4-BE49-F238E27FC236}">
                <a16:creationId xmlns:a16="http://schemas.microsoft.com/office/drawing/2014/main" id="{31D3FB37-E43C-44D6-A85A-60369E6D036E}"/>
              </a:ext>
            </a:extLst>
          </p:cNvPr>
          <p:cNvSpPr/>
          <p:nvPr/>
        </p:nvSpPr>
        <p:spPr>
          <a:xfrm>
            <a:off x="0" y="10470"/>
            <a:ext cx="9144000" cy="6847530"/>
          </a:xfrm>
          <a:prstGeom prst="frame">
            <a:avLst>
              <a:gd name="adj1" fmla="val 10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7C2A7252-A8AC-45F3-8786-10D2D42876FB}"/>
              </a:ext>
            </a:extLst>
          </p:cNvPr>
          <p:cNvSpPr/>
          <p:nvPr/>
        </p:nvSpPr>
        <p:spPr>
          <a:xfrm>
            <a:off x="160421" y="6128084"/>
            <a:ext cx="545432" cy="545432"/>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06</a:t>
            </a:r>
          </a:p>
        </p:txBody>
      </p:sp>
      <p:sp>
        <p:nvSpPr>
          <p:cNvPr id="6" name="TextBox 5">
            <a:extLst>
              <a:ext uri="{FF2B5EF4-FFF2-40B4-BE49-F238E27FC236}">
                <a16:creationId xmlns:a16="http://schemas.microsoft.com/office/drawing/2014/main" id="{8E88E36E-8DC6-4234-80DE-09BCBB8144D0}"/>
              </a:ext>
            </a:extLst>
          </p:cNvPr>
          <p:cNvSpPr txBox="1"/>
          <p:nvPr/>
        </p:nvSpPr>
        <p:spPr>
          <a:xfrm>
            <a:off x="3834063" y="194472"/>
            <a:ext cx="5486400" cy="830997"/>
          </a:xfrm>
          <a:prstGeom prst="rect">
            <a:avLst/>
          </a:prstGeom>
          <a:noFill/>
        </p:spPr>
        <p:txBody>
          <a:bodyPr wrap="square" rtlCol="0">
            <a:spAutoFit/>
          </a:bodyPr>
          <a:lstStyle/>
          <a:p>
            <a:r>
              <a:rPr lang="en-US" sz="2400" dirty="0">
                <a:solidFill>
                  <a:schemeClr val="bg1"/>
                </a:solidFill>
              </a:rPr>
              <a:t>Which of the following has appeared in</a:t>
            </a:r>
            <a:br>
              <a:rPr lang="en-US" sz="2400" dirty="0">
                <a:solidFill>
                  <a:schemeClr val="bg1"/>
                </a:solidFill>
              </a:rPr>
            </a:br>
            <a:r>
              <a:rPr lang="en-US" sz="2400" dirty="0">
                <a:solidFill>
                  <a:schemeClr val="bg1"/>
                </a:solidFill>
              </a:rPr>
              <a:t>this surah as the letter of Oath?</a:t>
            </a:r>
          </a:p>
        </p:txBody>
      </p:sp>
      <p:sp>
        <p:nvSpPr>
          <p:cNvPr id="7" name="Rectangle: Rounded Corners 6">
            <a:extLst>
              <a:ext uri="{FF2B5EF4-FFF2-40B4-BE49-F238E27FC236}">
                <a16:creationId xmlns:a16="http://schemas.microsoft.com/office/drawing/2014/main" id="{05F97CAE-48E3-46EB-9E07-B62CD893E5C1}"/>
              </a:ext>
            </a:extLst>
          </p:cNvPr>
          <p:cNvSpPr/>
          <p:nvPr/>
        </p:nvSpPr>
        <p:spPr>
          <a:xfrm>
            <a:off x="4764504" y="2878333"/>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a:t>
            </a:r>
          </a:p>
        </p:txBody>
      </p:sp>
      <p:sp>
        <p:nvSpPr>
          <p:cNvPr id="8" name="Rectangle: Rounded Corners 7">
            <a:extLst>
              <a:ext uri="{FF2B5EF4-FFF2-40B4-BE49-F238E27FC236}">
                <a16:creationId xmlns:a16="http://schemas.microsoft.com/office/drawing/2014/main" id="{943C0D09-7898-458E-A134-236D7C1BE7AC}"/>
              </a:ext>
            </a:extLst>
          </p:cNvPr>
          <p:cNvSpPr/>
          <p:nvPr/>
        </p:nvSpPr>
        <p:spPr>
          <a:xfrm>
            <a:off x="4764504" y="3704501"/>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a:t>
            </a:r>
          </a:p>
        </p:txBody>
      </p:sp>
      <p:sp>
        <p:nvSpPr>
          <p:cNvPr id="9" name="Rectangle: Rounded Corners 8">
            <a:extLst>
              <a:ext uri="{FF2B5EF4-FFF2-40B4-BE49-F238E27FC236}">
                <a16:creationId xmlns:a16="http://schemas.microsoft.com/office/drawing/2014/main" id="{D9ED44D5-AB29-4E67-852B-DB383A798B88}"/>
              </a:ext>
            </a:extLst>
          </p:cNvPr>
          <p:cNvSpPr/>
          <p:nvPr/>
        </p:nvSpPr>
        <p:spPr>
          <a:xfrm>
            <a:off x="4764504" y="4530669"/>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a:t>
            </a:r>
          </a:p>
        </p:txBody>
      </p:sp>
      <p:sp>
        <p:nvSpPr>
          <p:cNvPr id="10" name="Rectangle: Rounded Corners 9">
            <a:extLst>
              <a:ext uri="{FF2B5EF4-FFF2-40B4-BE49-F238E27FC236}">
                <a16:creationId xmlns:a16="http://schemas.microsoft.com/office/drawing/2014/main" id="{A995D6F1-C64D-4087-8B61-A07FF781DF55}"/>
              </a:ext>
            </a:extLst>
          </p:cNvPr>
          <p:cNvSpPr/>
          <p:nvPr/>
        </p:nvSpPr>
        <p:spPr>
          <a:xfrm>
            <a:off x="4764504" y="5356837"/>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a:t>
            </a:r>
          </a:p>
        </p:txBody>
      </p:sp>
      <p:sp>
        <p:nvSpPr>
          <p:cNvPr id="11" name="Diamond 10">
            <a:extLst>
              <a:ext uri="{FF2B5EF4-FFF2-40B4-BE49-F238E27FC236}">
                <a16:creationId xmlns:a16="http://schemas.microsoft.com/office/drawing/2014/main" id="{2F6FF2D6-A72B-4A99-8C68-C9E17121D69A}"/>
              </a:ext>
            </a:extLst>
          </p:cNvPr>
          <p:cNvSpPr/>
          <p:nvPr/>
        </p:nvSpPr>
        <p:spPr>
          <a:xfrm>
            <a:off x="4191614" y="2934481"/>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2" name="Diamond 11">
            <a:extLst>
              <a:ext uri="{FF2B5EF4-FFF2-40B4-BE49-F238E27FC236}">
                <a16:creationId xmlns:a16="http://schemas.microsoft.com/office/drawing/2014/main" id="{B128B850-CA42-45D7-9AAF-4FDBCDC93783}"/>
              </a:ext>
            </a:extLst>
          </p:cNvPr>
          <p:cNvSpPr/>
          <p:nvPr/>
        </p:nvSpPr>
        <p:spPr>
          <a:xfrm>
            <a:off x="4191613" y="3745832"/>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3" name="Diamond 12">
            <a:extLst>
              <a:ext uri="{FF2B5EF4-FFF2-40B4-BE49-F238E27FC236}">
                <a16:creationId xmlns:a16="http://schemas.microsoft.com/office/drawing/2014/main" id="{B100EF76-E104-4B7F-9113-1839D1B91A72}"/>
              </a:ext>
            </a:extLst>
          </p:cNvPr>
          <p:cNvSpPr/>
          <p:nvPr/>
        </p:nvSpPr>
        <p:spPr>
          <a:xfrm>
            <a:off x="4191612" y="4557183"/>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4" name="Diamond 13">
            <a:extLst>
              <a:ext uri="{FF2B5EF4-FFF2-40B4-BE49-F238E27FC236}">
                <a16:creationId xmlns:a16="http://schemas.microsoft.com/office/drawing/2014/main" id="{959647E4-BF1D-4A54-8433-E01D06A96C53}"/>
              </a:ext>
            </a:extLst>
          </p:cNvPr>
          <p:cNvSpPr/>
          <p:nvPr/>
        </p:nvSpPr>
        <p:spPr>
          <a:xfrm>
            <a:off x="4191611" y="5368534"/>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Tree>
    <p:extLst>
      <p:ext uri="{BB962C8B-B14F-4D97-AF65-F5344CB8AC3E}">
        <p14:creationId xmlns:p14="http://schemas.microsoft.com/office/powerpoint/2010/main" val="261134837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FFFF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CD18AE-6667-437F-8CE4-6263F48D4FC7}"/>
              </a:ext>
            </a:extLst>
          </p:cNvPr>
          <p:cNvPicPr>
            <a:picLocks noChangeAspect="1"/>
          </p:cNvPicPr>
          <p:nvPr/>
        </p:nvPicPr>
        <p:blipFill>
          <a:blip r:embed="rId2">
            <a:duotone>
              <a:prstClr val="black"/>
              <a:schemeClr val="accent5">
                <a:tint val="45000"/>
                <a:satMod val="400000"/>
              </a:schemeClr>
            </a:duotone>
          </a:blip>
          <a:stretch>
            <a:fillRect/>
          </a:stretch>
        </p:blipFill>
        <p:spPr>
          <a:xfrm>
            <a:off x="0" y="0"/>
            <a:ext cx="9144000" cy="6847530"/>
          </a:xfrm>
          <a:prstGeom prst="rect">
            <a:avLst/>
          </a:prstGeom>
        </p:spPr>
      </p:pic>
      <p:sp>
        <p:nvSpPr>
          <p:cNvPr id="4" name="Frame 3">
            <a:extLst>
              <a:ext uri="{FF2B5EF4-FFF2-40B4-BE49-F238E27FC236}">
                <a16:creationId xmlns:a16="http://schemas.microsoft.com/office/drawing/2014/main" id="{BC7F3FA2-40B1-4418-883F-597FB613DAE7}"/>
              </a:ext>
            </a:extLst>
          </p:cNvPr>
          <p:cNvSpPr/>
          <p:nvPr/>
        </p:nvSpPr>
        <p:spPr>
          <a:xfrm>
            <a:off x="0" y="10470"/>
            <a:ext cx="9144000" cy="6847530"/>
          </a:xfrm>
          <a:prstGeom prst="frame">
            <a:avLst>
              <a:gd name="adj1" fmla="val 10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1738CFE5-7051-41CF-8DE8-902BF176B118}"/>
              </a:ext>
            </a:extLst>
          </p:cNvPr>
          <p:cNvSpPr/>
          <p:nvPr/>
        </p:nvSpPr>
        <p:spPr>
          <a:xfrm>
            <a:off x="160421" y="6128084"/>
            <a:ext cx="545432" cy="545432"/>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07</a:t>
            </a:r>
          </a:p>
        </p:txBody>
      </p:sp>
      <p:sp>
        <p:nvSpPr>
          <p:cNvPr id="6" name="TextBox 5">
            <a:extLst>
              <a:ext uri="{FF2B5EF4-FFF2-40B4-BE49-F238E27FC236}">
                <a16:creationId xmlns:a16="http://schemas.microsoft.com/office/drawing/2014/main" id="{7E9E7A02-9087-41FC-80FB-5EFDF4297E55}"/>
              </a:ext>
            </a:extLst>
          </p:cNvPr>
          <p:cNvSpPr txBox="1"/>
          <p:nvPr/>
        </p:nvSpPr>
        <p:spPr>
          <a:xfrm>
            <a:off x="3465095" y="169012"/>
            <a:ext cx="5678905" cy="1200329"/>
          </a:xfrm>
          <a:prstGeom prst="rect">
            <a:avLst/>
          </a:prstGeom>
          <a:noFill/>
        </p:spPr>
        <p:txBody>
          <a:bodyPr wrap="square" rtlCol="0">
            <a:spAutoFit/>
          </a:bodyPr>
          <a:lstStyle/>
          <a:p>
            <a:r>
              <a:rPr lang="en-US" sz="2400" dirty="0">
                <a:solidFill>
                  <a:schemeClr val="bg1"/>
                </a:solidFill>
              </a:rPr>
              <a:t>Allah has sworn by many different instances of times in the Holy Qur’an.  Which of the following is not one of them?</a:t>
            </a:r>
          </a:p>
        </p:txBody>
      </p:sp>
      <p:sp>
        <p:nvSpPr>
          <p:cNvPr id="7" name="Rectangle: Rounded Corners 6">
            <a:extLst>
              <a:ext uri="{FF2B5EF4-FFF2-40B4-BE49-F238E27FC236}">
                <a16:creationId xmlns:a16="http://schemas.microsoft.com/office/drawing/2014/main" id="{85C2B198-D8AA-4AA7-BFC2-38B6762B3F2D}"/>
              </a:ext>
            </a:extLst>
          </p:cNvPr>
          <p:cNvSpPr/>
          <p:nvPr/>
        </p:nvSpPr>
        <p:spPr>
          <a:xfrm>
            <a:off x="4764504" y="2878333"/>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Fajr</a:t>
            </a:r>
          </a:p>
        </p:txBody>
      </p:sp>
      <p:sp>
        <p:nvSpPr>
          <p:cNvPr id="8" name="Rectangle: Rounded Corners 7">
            <a:extLst>
              <a:ext uri="{FF2B5EF4-FFF2-40B4-BE49-F238E27FC236}">
                <a16:creationId xmlns:a16="http://schemas.microsoft.com/office/drawing/2014/main" id="{D3C48E71-5EB2-4793-A5CA-7E3499B4638E}"/>
              </a:ext>
            </a:extLst>
          </p:cNvPr>
          <p:cNvSpPr/>
          <p:nvPr/>
        </p:nvSpPr>
        <p:spPr>
          <a:xfrm>
            <a:off x="4764504" y="3704501"/>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Asr</a:t>
            </a:r>
          </a:p>
        </p:txBody>
      </p:sp>
      <p:sp>
        <p:nvSpPr>
          <p:cNvPr id="9" name="Rectangle: Rounded Corners 8">
            <a:extLst>
              <a:ext uri="{FF2B5EF4-FFF2-40B4-BE49-F238E27FC236}">
                <a16:creationId xmlns:a16="http://schemas.microsoft.com/office/drawing/2014/main" id="{55623D34-D33B-42A8-BBEC-617A56126743}"/>
              </a:ext>
            </a:extLst>
          </p:cNvPr>
          <p:cNvSpPr/>
          <p:nvPr/>
        </p:nvSpPr>
        <p:spPr>
          <a:xfrm>
            <a:off x="4764504" y="4530669"/>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Nahar</a:t>
            </a:r>
          </a:p>
        </p:txBody>
      </p:sp>
      <p:sp>
        <p:nvSpPr>
          <p:cNvPr id="10" name="Rectangle: Rounded Corners 9">
            <a:extLst>
              <a:ext uri="{FF2B5EF4-FFF2-40B4-BE49-F238E27FC236}">
                <a16:creationId xmlns:a16="http://schemas.microsoft.com/office/drawing/2014/main" id="{A1FB8FB9-0665-4327-B430-0AC6E4855079}"/>
              </a:ext>
            </a:extLst>
          </p:cNvPr>
          <p:cNvSpPr/>
          <p:nvPr/>
        </p:nvSpPr>
        <p:spPr>
          <a:xfrm>
            <a:off x="4764504" y="5356837"/>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Isha</a:t>
            </a:r>
            <a:endParaRPr lang="en-US" dirty="0"/>
          </a:p>
        </p:txBody>
      </p:sp>
      <p:sp>
        <p:nvSpPr>
          <p:cNvPr id="11" name="Diamond 10">
            <a:extLst>
              <a:ext uri="{FF2B5EF4-FFF2-40B4-BE49-F238E27FC236}">
                <a16:creationId xmlns:a16="http://schemas.microsoft.com/office/drawing/2014/main" id="{5E70E6E2-949F-474E-A235-8B90E85F1257}"/>
              </a:ext>
            </a:extLst>
          </p:cNvPr>
          <p:cNvSpPr/>
          <p:nvPr/>
        </p:nvSpPr>
        <p:spPr>
          <a:xfrm>
            <a:off x="4191614" y="2934481"/>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2" name="Diamond 11">
            <a:extLst>
              <a:ext uri="{FF2B5EF4-FFF2-40B4-BE49-F238E27FC236}">
                <a16:creationId xmlns:a16="http://schemas.microsoft.com/office/drawing/2014/main" id="{647EE2E9-C7C9-49BD-B737-FBE65EB43794}"/>
              </a:ext>
            </a:extLst>
          </p:cNvPr>
          <p:cNvSpPr/>
          <p:nvPr/>
        </p:nvSpPr>
        <p:spPr>
          <a:xfrm>
            <a:off x="4191613" y="3745832"/>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3" name="Diamond 12">
            <a:extLst>
              <a:ext uri="{FF2B5EF4-FFF2-40B4-BE49-F238E27FC236}">
                <a16:creationId xmlns:a16="http://schemas.microsoft.com/office/drawing/2014/main" id="{A7AFEC49-0BCC-4B0F-9991-94CA8FC0B3DE}"/>
              </a:ext>
            </a:extLst>
          </p:cNvPr>
          <p:cNvSpPr/>
          <p:nvPr/>
        </p:nvSpPr>
        <p:spPr>
          <a:xfrm>
            <a:off x="4191612" y="4557183"/>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4" name="Diamond 13">
            <a:extLst>
              <a:ext uri="{FF2B5EF4-FFF2-40B4-BE49-F238E27FC236}">
                <a16:creationId xmlns:a16="http://schemas.microsoft.com/office/drawing/2014/main" id="{8EFA11BD-8C21-4237-B07C-D32847252C43}"/>
              </a:ext>
            </a:extLst>
          </p:cNvPr>
          <p:cNvSpPr/>
          <p:nvPr/>
        </p:nvSpPr>
        <p:spPr>
          <a:xfrm>
            <a:off x="4191611" y="5368534"/>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Tree>
    <p:extLst>
      <p:ext uri="{BB962C8B-B14F-4D97-AF65-F5344CB8AC3E}">
        <p14:creationId xmlns:p14="http://schemas.microsoft.com/office/powerpoint/2010/main" val="51376422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4"/>
                                        </p:tgtEl>
                                        <p:attrNameLst>
                                          <p:attrName>fillcolor</p:attrName>
                                        </p:attrNameLst>
                                      </p:cBhvr>
                                      <p:to>
                                        <a:srgbClr val="9CC3E5"/>
                                      </p:to>
                                    </p:animClr>
                                    <p:set>
                                      <p:cBhvr>
                                        <p:cTn id="7" dur="2000" fill="hold"/>
                                        <p:tgtEl>
                                          <p:spTgt spid="14"/>
                                        </p:tgtEl>
                                        <p:attrNameLst>
                                          <p:attrName>fill.type</p:attrName>
                                        </p:attrNameLst>
                                      </p:cBhvr>
                                      <p:to>
                                        <p:strVal val="solid"/>
                                      </p:to>
                                    </p:set>
                                    <p:set>
                                      <p:cBhvr>
                                        <p:cTn id="8" dur="20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CD18AE-6667-437F-8CE4-6263F48D4FC7}"/>
              </a:ext>
            </a:extLst>
          </p:cNvPr>
          <p:cNvPicPr>
            <a:picLocks noChangeAspect="1"/>
          </p:cNvPicPr>
          <p:nvPr/>
        </p:nvPicPr>
        <p:blipFill>
          <a:blip r:embed="rId2">
            <a:duotone>
              <a:prstClr val="black"/>
              <a:schemeClr val="accent6">
                <a:tint val="45000"/>
                <a:satMod val="400000"/>
              </a:schemeClr>
            </a:duotone>
          </a:blip>
          <a:stretch>
            <a:fillRect/>
          </a:stretch>
        </p:blipFill>
        <p:spPr>
          <a:xfrm>
            <a:off x="0" y="0"/>
            <a:ext cx="9144000" cy="6847530"/>
          </a:xfrm>
          <a:prstGeom prst="rect">
            <a:avLst/>
          </a:prstGeom>
        </p:spPr>
      </p:pic>
      <p:sp>
        <p:nvSpPr>
          <p:cNvPr id="4" name="Frame 3">
            <a:extLst>
              <a:ext uri="{FF2B5EF4-FFF2-40B4-BE49-F238E27FC236}">
                <a16:creationId xmlns:a16="http://schemas.microsoft.com/office/drawing/2014/main" id="{E8A974B3-E3EC-4855-88B3-E8DCC4277772}"/>
              </a:ext>
            </a:extLst>
          </p:cNvPr>
          <p:cNvSpPr/>
          <p:nvPr/>
        </p:nvSpPr>
        <p:spPr>
          <a:xfrm>
            <a:off x="0" y="10470"/>
            <a:ext cx="9144000" cy="6847530"/>
          </a:xfrm>
          <a:prstGeom prst="frame">
            <a:avLst>
              <a:gd name="adj1" fmla="val 10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4F21A53D-4B8B-4E06-9338-FB052EA332F1}"/>
              </a:ext>
            </a:extLst>
          </p:cNvPr>
          <p:cNvSpPr/>
          <p:nvPr/>
        </p:nvSpPr>
        <p:spPr>
          <a:xfrm>
            <a:off x="160421" y="6128084"/>
            <a:ext cx="545432" cy="545432"/>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08</a:t>
            </a:r>
          </a:p>
        </p:txBody>
      </p:sp>
      <p:sp>
        <p:nvSpPr>
          <p:cNvPr id="6" name="TextBox 5">
            <a:extLst>
              <a:ext uri="{FF2B5EF4-FFF2-40B4-BE49-F238E27FC236}">
                <a16:creationId xmlns:a16="http://schemas.microsoft.com/office/drawing/2014/main" id="{F37A904C-5D8B-4875-B965-7C0043F36DA8}"/>
              </a:ext>
            </a:extLst>
          </p:cNvPr>
          <p:cNvSpPr txBox="1"/>
          <p:nvPr/>
        </p:nvSpPr>
        <p:spPr>
          <a:xfrm>
            <a:off x="3465095" y="288758"/>
            <a:ext cx="5470358" cy="830997"/>
          </a:xfrm>
          <a:prstGeom prst="rect">
            <a:avLst/>
          </a:prstGeom>
          <a:noFill/>
        </p:spPr>
        <p:txBody>
          <a:bodyPr wrap="square" rtlCol="0">
            <a:spAutoFit/>
          </a:bodyPr>
          <a:lstStyle/>
          <a:p>
            <a:r>
              <a:rPr lang="en-US" sz="2400" dirty="0">
                <a:solidFill>
                  <a:schemeClr val="bg1"/>
                </a:solidFill>
              </a:rPr>
              <a:t>The root word for insaan is </a:t>
            </a:r>
            <a:r>
              <a:rPr lang="en-US" sz="2400" dirty="0" err="1">
                <a:solidFill>
                  <a:schemeClr val="bg1"/>
                </a:solidFill>
              </a:rPr>
              <a:t>Nisyan</a:t>
            </a:r>
            <a:r>
              <a:rPr lang="en-US" sz="2400" dirty="0">
                <a:solidFill>
                  <a:schemeClr val="bg1"/>
                </a:solidFill>
              </a:rPr>
              <a:t>, which means …</a:t>
            </a:r>
          </a:p>
        </p:txBody>
      </p:sp>
      <p:sp>
        <p:nvSpPr>
          <p:cNvPr id="7" name="Rectangle: Rounded Corners 6">
            <a:extLst>
              <a:ext uri="{FF2B5EF4-FFF2-40B4-BE49-F238E27FC236}">
                <a16:creationId xmlns:a16="http://schemas.microsoft.com/office/drawing/2014/main" id="{D28D9DB1-65F8-42B2-A6E1-3E20294D7BFC}"/>
              </a:ext>
            </a:extLst>
          </p:cNvPr>
          <p:cNvSpPr/>
          <p:nvPr/>
        </p:nvSpPr>
        <p:spPr>
          <a:xfrm>
            <a:off x="4764504" y="2878333"/>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humiliate</a:t>
            </a:r>
          </a:p>
        </p:txBody>
      </p:sp>
      <p:sp>
        <p:nvSpPr>
          <p:cNvPr id="8" name="Rectangle: Rounded Corners 7">
            <a:extLst>
              <a:ext uri="{FF2B5EF4-FFF2-40B4-BE49-F238E27FC236}">
                <a16:creationId xmlns:a16="http://schemas.microsoft.com/office/drawing/2014/main" id="{9492C471-F9F4-4DBD-90EA-FAC0DF786EBD}"/>
              </a:ext>
            </a:extLst>
          </p:cNvPr>
          <p:cNvSpPr/>
          <p:nvPr/>
        </p:nvSpPr>
        <p:spPr>
          <a:xfrm>
            <a:off x="4764504" y="3704501"/>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err</a:t>
            </a:r>
          </a:p>
        </p:txBody>
      </p:sp>
      <p:sp>
        <p:nvSpPr>
          <p:cNvPr id="9" name="Rectangle: Rounded Corners 8">
            <a:extLst>
              <a:ext uri="{FF2B5EF4-FFF2-40B4-BE49-F238E27FC236}">
                <a16:creationId xmlns:a16="http://schemas.microsoft.com/office/drawing/2014/main" id="{18C294E4-4254-4DEF-A12F-AF92DEE3FA14}"/>
              </a:ext>
            </a:extLst>
          </p:cNvPr>
          <p:cNvSpPr/>
          <p:nvPr/>
        </p:nvSpPr>
        <p:spPr>
          <a:xfrm>
            <a:off x="4764504" y="4530669"/>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forget</a:t>
            </a:r>
          </a:p>
        </p:txBody>
      </p:sp>
      <p:sp>
        <p:nvSpPr>
          <p:cNvPr id="10" name="Rectangle: Rounded Corners 9">
            <a:extLst>
              <a:ext uri="{FF2B5EF4-FFF2-40B4-BE49-F238E27FC236}">
                <a16:creationId xmlns:a16="http://schemas.microsoft.com/office/drawing/2014/main" id="{F61AD6B7-12F2-42C4-A5DF-433DC0B01444}"/>
              </a:ext>
            </a:extLst>
          </p:cNvPr>
          <p:cNvSpPr/>
          <p:nvPr/>
        </p:nvSpPr>
        <p:spPr>
          <a:xfrm>
            <a:off x="4764504" y="5356837"/>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boast</a:t>
            </a:r>
          </a:p>
        </p:txBody>
      </p:sp>
      <p:sp>
        <p:nvSpPr>
          <p:cNvPr id="11" name="Diamond 10">
            <a:extLst>
              <a:ext uri="{FF2B5EF4-FFF2-40B4-BE49-F238E27FC236}">
                <a16:creationId xmlns:a16="http://schemas.microsoft.com/office/drawing/2014/main" id="{163BC50A-5EE8-4286-8AEB-BDCA6974654E}"/>
              </a:ext>
            </a:extLst>
          </p:cNvPr>
          <p:cNvSpPr/>
          <p:nvPr/>
        </p:nvSpPr>
        <p:spPr>
          <a:xfrm>
            <a:off x="4191614" y="2934481"/>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2" name="Diamond 11">
            <a:extLst>
              <a:ext uri="{FF2B5EF4-FFF2-40B4-BE49-F238E27FC236}">
                <a16:creationId xmlns:a16="http://schemas.microsoft.com/office/drawing/2014/main" id="{F6642E4E-B548-4389-8144-DEF48B28D1D6}"/>
              </a:ext>
            </a:extLst>
          </p:cNvPr>
          <p:cNvSpPr/>
          <p:nvPr/>
        </p:nvSpPr>
        <p:spPr>
          <a:xfrm>
            <a:off x="4191613" y="3745832"/>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3" name="Diamond 12">
            <a:extLst>
              <a:ext uri="{FF2B5EF4-FFF2-40B4-BE49-F238E27FC236}">
                <a16:creationId xmlns:a16="http://schemas.microsoft.com/office/drawing/2014/main" id="{629E13B6-88E1-4EBE-9F85-70826EFE401F}"/>
              </a:ext>
            </a:extLst>
          </p:cNvPr>
          <p:cNvSpPr/>
          <p:nvPr/>
        </p:nvSpPr>
        <p:spPr>
          <a:xfrm>
            <a:off x="4191612" y="4557183"/>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4" name="Diamond 13">
            <a:extLst>
              <a:ext uri="{FF2B5EF4-FFF2-40B4-BE49-F238E27FC236}">
                <a16:creationId xmlns:a16="http://schemas.microsoft.com/office/drawing/2014/main" id="{04F6D93C-FA67-4D60-9DC1-74F7B3AF8C16}"/>
              </a:ext>
            </a:extLst>
          </p:cNvPr>
          <p:cNvSpPr/>
          <p:nvPr/>
        </p:nvSpPr>
        <p:spPr>
          <a:xfrm>
            <a:off x="4191611" y="5368534"/>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Tree>
    <p:extLst>
      <p:ext uri="{BB962C8B-B14F-4D97-AF65-F5344CB8AC3E}">
        <p14:creationId xmlns:p14="http://schemas.microsoft.com/office/powerpoint/2010/main" val="56601589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92D05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CD18AE-6667-437F-8CE4-6263F48D4FC7}"/>
              </a:ext>
            </a:extLst>
          </p:cNvPr>
          <p:cNvPicPr>
            <a:picLocks noChangeAspect="1"/>
          </p:cNvPicPr>
          <p:nvPr/>
        </p:nvPicPr>
        <p:blipFill>
          <a:blip r:embed="rId2">
            <a:duotone>
              <a:prstClr val="black"/>
              <a:schemeClr val="accent2">
                <a:tint val="45000"/>
                <a:satMod val="400000"/>
              </a:schemeClr>
            </a:duotone>
          </a:blip>
          <a:stretch>
            <a:fillRect/>
          </a:stretch>
        </p:blipFill>
        <p:spPr>
          <a:xfrm>
            <a:off x="0" y="0"/>
            <a:ext cx="9144000" cy="6847530"/>
          </a:xfrm>
          <a:prstGeom prst="rect">
            <a:avLst/>
          </a:prstGeom>
        </p:spPr>
      </p:pic>
      <p:sp>
        <p:nvSpPr>
          <p:cNvPr id="4" name="Frame 3">
            <a:extLst>
              <a:ext uri="{FF2B5EF4-FFF2-40B4-BE49-F238E27FC236}">
                <a16:creationId xmlns:a16="http://schemas.microsoft.com/office/drawing/2014/main" id="{EA1EE7DA-6D13-4434-9CF7-96BAFA87580B}"/>
              </a:ext>
            </a:extLst>
          </p:cNvPr>
          <p:cNvSpPr/>
          <p:nvPr/>
        </p:nvSpPr>
        <p:spPr>
          <a:xfrm>
            <a:off x="0" y="10470"/>
            <a:ext cx="9144000" cy="6847530"/>
          </a:xfrm>
          <a:prstGeom prst="frame">
            <a:avLst>
              <a:gd name="adj1" fmla="val 10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E50D2910-6A50-4630-B526-20AFEEB12AEF}"/>
              </a:ext>
            </a:extLst>
          </p:cNvPr>
          <p:cNvSpPr/>
          <p:nvPr/>
        </p:nvSpPr>
        <p:spPr>
          <a:xfrm>
            <a:off x="160421" y="6128084"/>
            <a:ext cx="545432" cy="545432"/>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09</a:t>
            </a:r>
          </a:p>
        </p:txBody>
      </p:sp>
      <p:sp>
        <p:nvSpPr>
          <p:cNvPr id="6" name="TextBox 5">
            <a:extLst>
              <a:ext uri="{FF2B5EF4-FFF2-40B4-BE49-F238E27FC236}">
                <a16:creationId xmlns:a16="http://schemas.microsoft.com/office/drawing/2014/main" id="{CB03F03E-A0FB-47A0-AD34-018FC103F10B}"/>
              </a:ext>
            </a:extLst>
          </p:cNvPr>
          <p:cNvSpPr txBox="1"/>
          <p:nvPr/>
        </p:nvSpPr>
        <p:spPr>
          <a:xfrm>
            <a:off x="3641558" y="154368"/>
            <a:ext cx="5502442" cy="830997"/>
          </a:xfrm>
          <a:prstGeom prst="rect">
            <a:avLst/>
          </a:prstGeom>
          <a:noFill/>
        </p:spPr>
        <p:txBody>
          <a:bodyPr wrap="square" rtlCol="0">
            <a:spAutoFit/>
          </a:bodyPr>
          <a:lstStyle/>
          <a:p>
            <a:r>
              <a:rPr lang="en-US" sz="2400" dirty="0">
                <a:solidFill>
                  <a:schemeClr val="bg1"/>
                </a:solidFill>
              </a:rPr>
              <a:t>How many traits for salvation are mentioned in the 3rd ayah of this surah?</a:t>
            </a:r>
          </a:p>
        </p:txBody>
      </p:sp>
      <p:sp>
        <p:nvSpPr>
          <p:cNvPr id="7" name="Rectangle: Rounded Corners 6">
            <a:extLst>
              <a:ext uri="{FF2B5EF4-FFF2-40B4-BE49-F238E27FC236}">
                <a16:creationId xmlns:a16="http://schemas.microsoft.com/office/drawing/2014/main" id="{3B9209ED-7E7B-4808-9F1E-1F95E3E93800}"/>
              </a:ext>
            </a:extLst>
          </p:cNvPr>
          <p:cNvSpPr/>
          <p:nvPr/>
        </p:nvSpPr>
        <p:spPr>
          <a:xfrm>
            <a:off x="4764504" y="2878333"/>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Two</a:t>
            </a:r>
          </a:p>
        </p:txBody>
      </p:sp>
      <p:sp>
        <p:nvSpPr>
          <p:cNvPr id="8" name="Rectangle: Rounded Corners 7">
            <a:extLst>
              <a:ext uri="{FF2B5EF4-FFF2-40B4-BE49-F238E27FC236}">
                <a16:creationId xmlns:a16="http://schemas.microsoft.com/office/drawing/2014/main" id="{4E227163-F820-4AAC-B71E-45BCB1F94410}"/>
              </a:ext>
            </a:extLst>
          </p:cNvPr>
          <p:cNvSpPr/>
          <p:nvPr/>
        </p:nvSpPr>
        <p:spPr>
          <a:xfrm>
            <a:off x="4764504" y="3704501"/>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Three</a:t>
            </a:r>
          </a:p>
        </p:txBody>
      </p:sp>
      <p:sp>
        <p:nvSpPr>
          <p:cNvPr id="9" name="Rectangle: Rounded Corners 8">
            <a:extLst>
              <a:ext uri="{FF2B5EF4-FFF2-40B4-BE49-F238E27FC236}">
                <a16:creationId xmlns:a16="http://schemas.microsoft.com/office/drawing/2014/main" id="{71F4998C-DBF6-43E5-8171-0D62FDF4952F}"/>
              </a:ext>
            </a:extLst>
          </p:cNvPr>
          <p:cNvSpPr/>
          <p:nvPr/>
        </p:nvSpPr>
        <p:spPr>
          <a:xfrm>
            <a:off x="4764504" y="4530669"/>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Four</a:t>
            </a:r>
          </a:p>
        </p:txBody>
      </p:sp>
      <p:sp>
        <p:nvSpPr>
          <p:cNvPr id="10" name="Rectangle: Rounded Corners 9">
            <a:extLst>
              <a:ext uri="{FF2B5EF4-FFF2-40B4-BE49-F238E27FC236}">
                <a16:creationId xmlns:a16="http://schemas.microsoft.com/office/drawing/2014/main" id="{B033F041-7502-44F5-ABBB-E990804BBF1E}"/>
              </a:ext>
            </a:extLst>
          </p:cNvPr>
          <p:cNvSpPr/>
          <p:nvPr/>
        </p:nvSpPr>
        <p:spPr>
          <a:xfrm>
            <a:off x="4764504" y="5356837"/>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Five</a:t>
            </a:r>
          </a:p>
        </p:txBody>
      </p:sp>
      <p:sp>
        <p:nvSpPr>
          <p:cNvPr id="11" name="Diamond 10">
            <a:extLst>
              <a:ext uri="{FF2B5EF4-FFF2-40B4-BE49-F238E27FC236}">
                <a16:creationId xmlns:a16="http://schemas.microsoft.com/office/drawing/2014/main" id="{AB31791B-A570-4F7F-9EA4-CF25D4E3FC23}"/>
              </a:ext>
            </a:extLst>
          </p:cNvPr>
          <p:cNvSpPr/>
          <p:nvPr/>
        </p:nvSpPr>
        <p:spPr>
          <a:xfrm>
            <a:off x="4191614" y="2934481"/>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2" name="Diamond 11">
            <a:extLst>
              <a:ext uri="{FF2B5EF4-FFF2-40B4-BE49-F238E27FC236}">
                <a16:creationId xmlns:a16="http://schemas.microsoft.com/office/drawing/2014/main" id="{EA13E2B5-21B7-4C02-B550-E3430242A9A5}"/>
              </a:ext>
            </a:extLst>
          </p:cNvPr>
          <p:cNvSpPr/>
          <p:nvPr/>
        </p:nvSpPr>
        <p:spPr>
          <a:xfrm>
            <a:off x="4191613" y="3745832"/>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3" name="Diamond 12">
            <a:extLst>
              <a:ext uri="{FF2B5EF4-FFF2-40B4-BE49-F238E27FC236}">
                <a16:creationId xmlns:a16="http://schemas.microsoft.com/office/drawing/2014/main" id="{56189471-6B5A-4DC1-99A8-E49F42439BBB}"/>
              </a:ext>
            </a:extLst>
          </p:cNvPr>
          <p:cNvSpPr/>
          <p:nvPr/>
        </p:nvSpPr>
        <p:spPr>
          <a:xfrm>
            <a:off x="4191612" y="4557183"/>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4" name="Diamond 13">
            <a:extLst>
              <a:ext uri="{FF2B5EF4-FFF2-40B4-BE49-F238E27FC236}">
                <a16:creationId xmlns:a16="http://schemas.microsoft.com/office/drawing/2014/main" id="{D51DE186-AF9A-42FA-8CC4-216196806FFC}"/>
              </a:ext>
            </a:extLst>
          </p:cNvPr>
          <p:cNvSpPr/>
          <p:nvPr/>
        </p:nvSpPr>
        <p:spPr>
          <a:xfrm>
            <a:off x="4191611" y="5368534"/>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Tree>
    <p:extLst>
      <p:ext uri="{BB962C8B-B14F-4D97-AF65-F5344CB8AC3E}">
        <p14:creationId xmlns:p14="http://schemas.microsoft.com/office/powerpoint/2010/main" val="363769883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C55A11"/>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CD18AE-6667-437F-8CE4-6263F48D4FC7}"/>
              </a:ext>
            </a:extLst>
          </p:cNvPr>
          <p:cNvPicPr>
            <a:picLocks noChangeAspect="1"/>
          </p:cNvPicPr>
          <p:nvPr/>
        </p:nvPicPr>
        <p:blipFill>
          <a:blip r:embed="rId2">
            <a:duotone>
              <a:prstClr val="black"/>
              <a:schemeClr val="accent4">
                <a:tint val="45000"/>
                <a:satMod val="400000"/>
              </a:schemeClr>
            </a:duotone>
          </a:blip>
          <a:stretch>
            <a:fillRect/>
          </a:stretch>
        </p:blipFill>
        <p:spPr>
          <a:xfrm>
            <a:off x="0" y="0"/>
            <a:ext cx="9144000" cy="6847530"/>
          </a:xfrm>
          <a:prstGeom prst="rect">
            <a:avLst/>
          </a:prstGeom>
        </p:spPr>
      </p:pic>
      <p:sp>
        <p:nvSpPr>
          <p:cNvPr id="4" name="Frame 3">
            <a:extLst>
              <a:ext uri="{FF2B5EF4-FFF2-40B4-BE49-F238E27FC236}">
                <a16:creationId xmlns:a16="http://schemas.microsoft.com/office/drawing/2014/main" id="{33A238C3-A3BF-4B68-BE05-C626AB4D2889}"/>
              </a:ext>
            </a:extLst>
          </p:cNvPr>
          <p:cNvSpPr/>
          <p:nvPr/>
        </p:nvSpPr>
        <p:spPr>
          <a:xfrm>
            <a:off x="0" y="10470"/>
            <a:ext cx="9144000" cy="6847530"/>
          </a:xfrm>
          <a:prstGeom prst="frame">
            <a:avLst>
              <a:gd name="adj1" fmla="val 10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3648C3C2-8702-477B-BCE5-DEB459A19315}"/>
              </a:ext>
            </a:extLst>
          </p:cNvPr>
          <p:cNvSpPr/>
          <p:nvPr/>
        </p:nvSpPr>
        <p:spPr>
          <a:xfrm>
            <a:off x="160421" y="6128084"/>
            <a:ext cx="545432" cy="545432"/>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10</a:t>
            </a:r>
          </a:p>
        </p:txBody>
      </p:sp>
      <p:sp>
        <p:nvSpPr>
          <p:cNvPr id="6" name="TextBox 5">
            <a:extLst>
              <a:ext uri="{FF2B5EF4-FFF2-40B4-BE49-F238E27FC236}">
                <a16:creationId xmlns:a16="http://schemas.microsoft.com/office/drawing/2014/main" id="{A7DB85E0-7F37-46B7-BD00-6B233BFC06B5}"/>
              </a:ext>
            </a:extLst>
          </p:cNvPr>
          <p:cNvSpPr txBox="1"/>
          <p:nvPr/>
        </p:nvSpPr>
        <p:spPr>
          <a:xfrm>
            <a:off x="3994483" y="191280"/>
            <a:ext cx="5518484" cy="830997"/>
          </a:xfrm>
          <a:prstGeom prst="rect">
            <a:avLst/>
          </a:prstGeom>
          <a:noFill/>
        </p:spPr>
        <p:txBody>
          <a:bodyPr wrap="square" rtlCol="0">
            <a:spAutoFit/>
          </a:bodyPr>
          <a:lstStyle/>
          <a:p>
            <a:r>
              <a:rPr lang="en-US" sz="2400" dirty="0">
                <a:solidFill>
                  <a:schemeClr val="bg1"/>
                </a:solidFill>
              </a:rPr>
              <a:t>Which of the following is an action </a:t>
            </a:r>
            <a:br>
              <a:rPr lang="en-US" sz="2400" dirty="0">
                <a:solidFill>
                  <a:schemeClr val="bg1"/>
                </a:solidFill>
              </a:rPr>
            </a:br>
            <a:r>
              <a:rPr lang="en-US" sz="2400" dirty="0">
                <a:solidFill>
                  <a:schemeClr val="bg1"/>
                </a:solidFill>
              </a:rPr>
              <a:t>without intent?</a:t>
            </a:r>
          </a:p>
        </p:txBody>
      </p:sp>
      <p:sp>
        <p:nvSpPr>
          <p:cNvPr id="7" name="Rectangle: Rounded Corners 6">
            <a:extLst>
              <a:ext uri="{FF2B5EF4-FFF2-40B4-BE49-F238E27FC236}">
                <a16:creationId xmlns:a16="http://schemas.microsoft.com/office/drawing/2014/main" id="{6C00F4B3-1CA7-49F8-80AF-EEF317DFADCD}"/>
              </a:ext>
            </a:extLst>
          </p:cNvPr>
          <p:cNvSpPr/>
          <p:nvPr/>
        </p:nvSpPr>
        <p:spPr>
          <a:xfrm>
            <a:off x="4764504" y="2878333"/>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‘Aml</a:t>
            </a:r>
          </a:p>
        </p:txBody>
      </p:sp>
      <p:sp>
        <p:nvSpPr>
          <p:cNvPr id="8" name="Rectangle: Rounded Corners 7">
            <a:extLst>
              <a:ext uri="{FF2B5EF4-FFF2-40B4-BE49-F238E27FC236}">
                <a16:creationId xmlns:a16="http://schemas.microsoft.com/office/drawing/2014/main" id="{198051A8-ED14-4E8B-BFD3-C8C1EDD4EE06}"/>
              </a:ext>
            </a:extLst>
          </p:cNvPr>
          <p:cNvSpPr/>
          <p:nvPr/>
        </p:nvSpPr>
        <p:spPr>
          <a:xfrm>
            <a:off x="4764504" y="3704501"/>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Fi’l</a:t>
            </a:r>
          </a:p>
        </p:txBody>
      </p:sp>
      <p:sp>
        <p:nvSpPr>
          <p:cNvPr id="9" name="Rectangle: Rounded Corners 8">
            <a:extLst>
              <a:ext uri="{FF2B5EF4-FFF2-40B4-BE49-F238E27FC236}">
                <a16:creationId xmlns:a16="http://schemas.microsoft.com/office/drawing/2014/main" id="{492397CF-A80F-467E-B779-0472BB4470F0}"/>
              </a:ext>
            </a:extLst>
          </p:cNvPr>
          <p:cNvSpPr/>
          <p:nvPr/>
        </p:nvSpPr>
        <p:spPr>
          <a:xfrm>
            <a:off x="4764504" y="4530669"/>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Khusr</a:t>
            </a:r>
            <a:endParaRPr lang="en-US" dirty="0"/>
          </a:p>
        </p:txBody>
      </p:sp>
      <p:sp>
        <p:nvSpPr>
          <p:cNvPr id="10" name="Rectangle: Rounded Corners 9">
            <a:extLst>
              <a:ext uri="{FF2B5EF4-FFF2-40B4-BE49-F238E27FC236}">
                <a16:creationId xmlns:a16="http://schemas.microsoft.com/office/drawing/2014/main" id="{D1A9F5C5-6F31-4DD0-8A99-838C65B62018}"/>
              </a:ext>
            </a:extLst>
          </p:cNvPr>
          <p:cNvSpPr/>
          <p:nvPr/>
        </p:nvSpPr>
        <p:spPr>
          <a:xfrm>
            <a:off x="4764504" y="5356837"/>
            <a:ext cx="3978442" cy="54543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Tawasau</a:t>
            </a:r>
          </a:p>
        </p:txBody>
      </p:sp>
      <p:sp>
        <p:nvSpPr>
          <p:cNvPr id="11" name="Diamond 10">
            <a:extLst>
              <a:ext uri="{FF2B5EF4-FFF2-40B4-BE49-F238E27FC236}">
                <a16:creationId xmlns:a16="http://schemas.microsoft.com/office/drawing/2014/main" id="{A1F2DE6E-344F-4602-AE70-F5CEB9F15EFA}"/>
              </a:ext>
            </a:extLst>
          </p:cNvPr>
          <p:cNvSpPr/>
          <p:nvPr/>
        </p:nvSpPr>
        <p:spPr>
          <a:xfrm>
            <a:off x="4191614" y="2934481"/>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2" name="Diamond 11">
            <a:extLst>
              <a:ext uri="{FF2B5EF4-FFF2-40B4-BE49-F238E27FC236}">
                <a16:creationId xmlns:a16="http://schemas.microsoft.com/office/drawing/2014/main" id="{98275687-4A00-4341-836E-85B56D536943}"/>
              </a:ext>
            </a:extLst>
          </p:cNvPr>
          <p:cNvSpPr/>
          <p:nvPr/>
        </p:nvSpPr>
        <p:spPr>
          <a:xfrm>
            <a:off x="4191613" y="3745832"/>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3" name="Diamond 12">
            <a:extLst>
              <a:ext uri="{FF2B5EF4-FFF2-40B4-BE49-F238E27FC236}">
                <a16:creationId xmlns:a16="http://schemas.microsoft.com/office/drawing/2014/main" id="{04772424-9FBC-4BCE-A5E0-3CFA7DA273C4}"/>
              </a:ext>
            </a:extLst>
          </p:cNvPr>
          <p:cNvSpPr/>
          <p:nvPr/>
        </p:nvSpPr>
        <p:spPr>
          <a:xfrm>
            <a:off x="4191612" y="4557183"/>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4" name="Diamond 13">
            <a:extLst>
              <a:ext uri="{FF2B5EF4-FFF2-40B4-BE49-F238E27FC236}">
                <a16:creationId xmlns:a16="http://schemas.microsoft.com/office/drawing/2014/main" id="{6A5A28F1-2813-4B08-A1CA-2AFD9DBC30CE}"/>
              </a:ext>
            </a:extLst>
          </p:cNvPr>
          <p:cNvSpPr/>
          <p:nvPr/>
        </p:nvSpPr>
        <p:spPr>
          <a:xfrm>
            <a:off x="4191611" y="5368534"/>
            <a:ext cx="504101" cy="504101"/>
          </a:xfrm>
          <a:prstGeom prst="diamond">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Tree>
    <p:extLst>
      <p:ext uri="{BB962C8B-B14F-4D97-AF65-F5344CB8AC3E}">
        <p14:creationId xmlns:p14="http://schemas.microsoft.com/office/powerpoint/2010/main" val="313681155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rgbClr val="FFFF00"/>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Picture 2" descr="white and gray analog clock">
            <a:extLst>
              <a:ext uri="{FF2B5EF4-FFF2-40B4-BE49-F238E27FC236}">
                <a16:creationId xmlns:a16="http://schemas.microsoft.com/office/drawing/2014/main" id="{6F044FE3-AA52-46D3-83FF-78268E8DD899}"/>
              </a:ext>
            </a:extLst>
          </p:cNvPr>
          <p:cNvPicPr>
            <a:picLocks noChangeAspect="1" noChangeArrowheads="1"/>
          </p:cNvPicPr>
          <p:nvPr/>
        </p:nvPicPr>
        <p:blipFill rotWithShape="1">
          <a:blip r:embed="rId2">
            <a:duotone>
              <a:prstClr val="black"/>
              <a:srgbClr val="D9C3A5">
                <a:tint val="50000"/>
                <a:satMod val="180000"/>
              </a:srgbClr>
            </a:duotone>
            <a:alphaModFix amt="57000"/>
            <a:extLst>
              <a:ext uri="{28A0092B-C50C-407E-A947-70E740481C1C}">
                <a14:useLocalDpi xmlns:a14="http://schemas.microsoft.com/office/drawing/2010/main" val="0"/>
              </a:ext>
            </a:extLst>
          </a:blip>
          <a:srcRect l="8059" r="2926"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urood shareef in arabic Royalty Free Vector Image">
            <a:extLst>
              <a:ext uri="{FF2B5EF4-FFF2-40B4-BE49-F238E27FC236}">
                <a16:creationId xmlns:a16="http://schemas.microsoft.com/office/drawing/2014/main" id="{49A08D1A-251B-41B8-9E8C-9285C4C7E248}"/>
              </a:ext>
            </a:extLst>
          </p:cNvPr>
          <p:cNvPicPr>
            <a:picLocks noChangeAspect="1" noChangeArrowheads="1"/>
          </p:cNvPicPr>
          <p:nvPr/>
        </p:nvPicPr>
        <p:blipFill rotWithShape="1">
          <a:blip r:embed="rId3">
            <a:clrChange>
              <a:clrFrom>
                <a:srgbClr val="EEEEF0"/>
              </a:clrFrom>
              <a:clrTo>
                <a:srgbClr val="EEEEF0">
                  <a:alpha val="0"/>
                </a:srgbClr>
              </a:clrTo>
            </a:clrChange>
            <a:extLst>
              <a:ext uri="{28A0092B-C50C-407E-A947-70E740481C1C}">
                <a14:useLocalDpi xmlns:a14="http://schemas.microsoft.com/office/drawing/2010/main" val="0"/>
              </a:ext>
            </a:extLst>
          </a:blip>
          <a:srcRect r="553" b="12980"/>
          <a:stretch/>
        </p:blipFill>
        <p:spPr bwMode="auto">
          <a:xfrm>
            <a:off x="200524" y="1357643"/>
            <a:ext cx="8742947" cy="59689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BD45186-9211-4C4C-B062-744D2598A1C2}"/>
              </a:ext>
            </a:extLst>
          </p:cNvPr>
          <p:cNvSpPr txBox="1"/>
          <p:nvPr/>
        </p:nvSpPr>
        <p:spPr>
          <a:xfrm>
            <a:off x="1929288" y="6018435"/>
            <a:ext cx="5285421" cy="707886"/>
          </a:xfrm>
          <a:prstGeom prst="rect">
            <a:avLst/>
          </a:prstGeom>
          <a:noFill/>
        </p:spPr>
        <p:txBody>
          <a:bodyPr wrap="none" rtlCol="0">
            <a:spAutoFit/>
          </a:bodyPr>
          <a:lstStyle/>
          <a:p>
            <a:r>
              <a:rPr lang="en-US" sz="4000" dirty="0">
                <a:solidFill>
                  <a:srgbClr val="FF0000"/>
                </a:solidFill>
              </a:rPr>
              <a:t>https://www.tazkira.info</a:t>
            </a:r>
          </a:p>
        </p:txBody>
      </p:sp>
      <p:sp>
        <p:nvSpPr>
          <p:cNvPr id="3" name="TextBox 2">
            <a:extLst>
              <a:ext uri="{FF2B5EF4-FFF2-40B4-BE49-F238E27FC236}">
                <a16:creationId xmlns:a16="http://schemas.microsoft.com/office/drawing/2014/main" id="{D9643A6B-F2FC-4099-84A0-EDB1965726D8}"/>
              </a:ext>
            </a:extLst>
          </p:cNvPr>
          <p:cNvSpPr txBox="1"/>
          <p:nvPr/>
        </p:nvSpPr>
        <p:spPr>
          <a:xfrm>
            <a:off x="2100669" y="1041010"/>
            <a:ext cx="1107996" cy="1477328"/>
          </a:xfrm>
          <a:prstGeom prst="rect">
            <a:avLst/>
          </a:prstGeom>
          <a:noFill/>
        </p:spPr>
        <p:txBody>
          <a:bodyPr wrap="none" rtlCol="0">
            <a:spAutoFit/>
          </a:bodyPr>
          <a:lstStyle/>
          <a:p>
            <a:r>
              <a:rPr lang="en-US" dirty="0"/>
              <a:t>1	B	</a:t>
            </a:r>
          </a:p>
          <a:p>
            <a:r>
              <a:rPr lang="en-US" dirty="0"/>
              <a:t>2	C</a:t>
            </a:r>
          </a:p>
          <a:p>
            <a:r>
              <a:rPr lang="en-US" dirty="0"/>
              <a:t>3	A</a:t>
            </a:r>
          </a:p>
          <a:p>
            <a:r>
              <a:rPr lang="en-US" dirty="0"/>
              <a:t>4	D</a:t>
            </a:r>
          </a:p>
          <a:p>
            <a:r>
              <a:rPr lang="en-US" dirty="0"/>
              <a:t>5	B</a:t>
            </a:r>
          </a:p>
        </p:txBody>
      </p:sp>
      <p:sp>
        <p:nvSpPr>
          <p:cNvPr id="8" name="TextBox 7">
            <a:extLst>
              <a:ext uri="{FF2B5EF4-FFF2-40B4-BE49-F238E27FC236}">
                <a16:creationId xmlns:a16="http://schemas.microsoft.com/office/drawing/2014/main" id="{B2D15A90-2F08-48E8-8281-137D96B2F6CA}"/>
              </a:ext>
            </a:extLst>
          </p:cNvPr>
          <p:cNvSpPr txBox="1"/>
          <p:nvPr/>
        </p:nvSpPr>
        <p:spPr>
          <a:xfrm>
            <a:off x="5301729" y="1041010"/>
            <a:ext cx="1107996" cy="1477328"/>
          </a:xfrm>
          <a:prstGeom prst="rect">
            <a:avLst/>
          </a:prstGeom>
          <a:noFill/>
        </p:spPr>
        <p:txBody>
          <a:bodyPr wrap="none" rtlCol="0">
            <a:spAutoFit/>
          </a:bodyPr>
          <a:lstStyle/>
          <a:p>
            <a:r>
              <a:rPr lang="en-US" dirty="0"/>
              <a:t>6	A	</a:t>
            </a:r>
          </a:p>
          <a:p>
            <a:r>
              <a:rPr lang="en-US" dirty="0"/>
              <a:t>7	D</a:t>
            </a:r>
          </a:p>
          <a:p>
            <a:r>
              <a:rPr lang="en-US" dirty="0"/>
              <a:t>8	C</a:t>
            </a:r>
          </a:p>
          <a:p>
            <a:r>
              <a:rPr lang="en-US" dirty="0"/>
              <a:t>9	C</a:t>
            </a:r>
          </a:p>
          <a:p>
            <a:r>
              <a:rPr lang="en-US" dirty="0"/>
              <a:t>10	B</a:t>
            </a:r>
          </a:p>
        </p:txBody>
      </p:sp>
      <p:sp>
        <p:nvSpPr>
          <p:cNvPr id="4" name="TextBox 3">
            <a:extLst>
              <a:ext uri="{FF2B5EF4-FFF2-40B4-BE49-F238E27FC236}">
                <a16:creationId xmlns:a16="http://schemas.microsoft.com/office/drawing/2014/main" id="{A0BCC263-C8F2-4880-8241-F82EA3F086EA}"/>
              </a:ext>
            </a:extLst>
          </p:cNvPr>
          <p:cNvSpPr txBox="1"/>
          <p:nvPr/>
        </p:nvSpPr>
        <p:spPr>
          <a:xfrm>
            <a:off x="3208665" y="803004"/>
            <a:ext cx="1654748" cy="369332"/>
          </a:xfrm>
          <a:prstGeom prst="rect">
            <a:avLst/>
          </a:prstGeom>
          <a:noFill/>
        </p:spPr>
        <p:txBody>
          <a:bodyPr wrap="none" rtlCol="0">
            <a:spAutoFit/>
          </a:bodyPr>
          <a:lstStyle/>
          <a:p>
            <a:r>
              <a:rPr lang="en-US" spc="600" dirty="0"/>
              <a:t>ANSWERS</a:t>
            </a:r>
          </a:p>
        </p:txBody>
      </p:sp>
    </p:spTree>
    <p:extLst>
      <p:ext uri="{BB962C8B-B14F-4D97-AF65-F5344CB8AC3E}">
        <p14:creationId xmlns:p14="http://schemas.microsoft.com/office/powerpoint/2010/main" val="18263319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Picture 2" descr="white and gray analog clock">
            <a:extLst>
              <a:ext uri="{FF2B5EF4-FFF2-40B4-BE49-F238E27FC236}">
                <a16:creationId xmlns:a16="http://schemas.microsoft.com/office/drawing/2014/main" id="{6F044FE3-AA52-46D3-83FF-78268E8DD899}"/>
              </a:ext>
            </a:extLst>
          </p:cNvPr>
          <p:cNvPicPr>
            <a:picLocks noChangeAspect="1" noChangeArrowheads="1"/>
          </p:cNvPicPr>
          <p:nvPr/>
        </p:nvPicPr>
        <p:blipFill rotWithShape="1">
          <a:blip r:embed="rId2">
            <a:duotone>
              <a:prstClr val="black"/>
              <a:srgbClr val="D9C3A5">
                <a:tint val="50000"/>
                <a:satMod val="180000"/>
              </a:srgbClr>
            </a:duotone>
            <a:alphaModFix amt="57000"/>
            <a:extLst>
              <a:ext uri="{28A0092B-C50C-407E-A947-70E740481C1C}">
                <a14:useLocalDpi xmlns:a14="http://schemas.microsoft.com/office/drawing/2010/main" val="0"/>
              </a:ext>
            </a:extLst>
          </a:blip>
          <a:srcRect l="8059" r="2926"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C0B78F76-D1B6-4AEB-A992-D2354140A842}"/>
              </a:ext>
            </a:extLst>
          </p:cNvPr>
          <p:cNvSpPr>
            <a:spLocks noChangeAspect="1"/>
          </p:cNvSpPr>
          <p:nvPr/>
        </p:nvSpPr>
        <p:spPr>
          <a:xfrm>
            <a:off x="2647664" y="1065550"/>
            <a:ext cx="3848671" cy="1446550"/>
          </a:xfrm>
          <a:prstGeom prst="ellipse">
            <a:avLst/>
          </a:prstGeom>
          <a:solidFill>
            <a:srgbClr val="6B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Picture 2" descr="Free Islamic Calligraphy | Al-Asr 103, 1-3">
            <a:extLst>
              <a:ext uri="{FF2B5EF4-FFF2-40B4-BE49-F238E27FC236}">
                <a16:creationId xmlns:a16="http://schemas.microsoft.com/office/drawing/2014/main" id="{653A1070-D7F3-48E8-8959-0D225D5E5B6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192" y="-491256"/>
            <a:ext cx="7863840" cy="221716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1A77C33-12F4-4E1E-8C4F-F0E8F67B2367}"/>
              </a:ext>
            </a:extLst>
          </p:cNvPr>
          <p:cNvSpPr txBox="1"/>
          <p:nvPr/>
        </p:nvSpPr>
        <p:spPr>
          <a:xfrm>
            <a:off x="551878" y="2790178"/>
            <a:ext cx="7544372" cy="1446550"/>
          </a:xfrm>
          <a:prstGeom prst="rect">
            <a:avLst/>
          </a:prstGeom>
          <a:noFill/>
        </p:spPr>
        <p:txBody>
          <a:bodyPr wrap="square">
            <a:spAutoFit/>
          </a:bodyPr>
          <a:lstStyle/>
          <a:p>
            <a:pPr algn="ctr"/>
            <a:r>
              <a:rPr lang="ar-SA" sz="8800" b="0" i="0" dirty="0">
                <a:solidFill>
                  <a:srgbClr val="000000"/>
                </a:solidFill>
                <a:effectLst/>
                <a:latin typeface="_PDMS_Saleem_QuranFont" panose="02010000000000000000" pitchFamily="2" charset="-78"/>
                <a:cs typeface="_PDMS_Saleem_QuranFont" panose="02010000000000000000" pitchFamily="2" charset="-78"/>
              </a:rPr>
              <a:t>اِنَّ </a:t>
            </a:r>
            <a:r>
              <a:rPr lang="ur-PK" sz="8800" b="0" i="0" dirty="0">
                <a:solidFill>
                  <a:srgbClr val="000000"/>
                </a:solidFill>
                <a:effectLst/>
                <a:latin typeface="_PDMS_Saleem_QuranFont" panose="02010000000000000000" pitchFamily="2" charset="-78"/>
                <a:cs typeface="_PDMS_Saleem_QuranFont" panose="02010000000000000000" pitchFamily="2" charset="-78"/>
              </a:rPr>
              <a:t>     </a:t>
            </a:r>
            <a:r>
              <a:rPr lang="ar-SA" sz="8800" b="0" i="0" dirty="0">
                <a:solidFill>
                  <a:srgbClr val="000000"/>
                </a:solidFill>
                <a:effectLst/>
                <a:latin typeface="_PDMS_Saleem_QuranFont" panose="02010000000000000000" pitchFamily="2" charset="-78"/>
                <a:cs typeface="_PDMS_Saleem_QuranFont" panose="02010000000000000000" pitchFamily="2" charset="-78"/>
              </a:rPr>
              <a:t>الۡاِنۡسَانَ </a:t>
            </a:r>
            <a:r>
              <a:rPr lang="ur-PK" sz="8800" b="0" i="0" dirty="0">
                <a:solidFill>
                  <a:srgbClr val="000000"/>
                </a:solidFill>
                <a:effectLst/>
                <a:latin typeface="_PDMS_Saleem_QuranFont" panose="02010000000000000000" pitchFamily="2" charset="-78"/>
                <a:cs typeface="_PDMS_Saleem_QuranFont" panose="02010000000000000000" pitchFamily="2" charset="-78"/>
              </a:rPr>
              <a:t>     </a:t>
            </a:r>
            <a:r>
              <a:rPr lang="ar-SA" sz="8800" b="0" i="0" dirty="0">
                <a:solidFill>
                  <a:srgbClr val="000000"/>
                </a:solidFill>
                <a:effectLst/>
                <a:latin typeface="_PDMS_Saleem_QuranFont" panose="02010000000000000000" pitchFamily="2" charset="-78"/>
                <a:cs typeface="_PDMS_Saleem_QuranFont" panose="02010000000000000000" pitchFamily="2" charset="-78"/>
              </a:rPr>
              <a:t>لَفِىۡ </a:t>
            </a:r>
            <a:r>
              <a:rPr lang="ur-PK" sz="8800" b="0" i="0" dirty="0">
                <a:solidFill>
                  <a:srgbClr val="000000"/>
                </a:solidFill>
                <a:effectLst/>
                <a:latin typeface="_PDMS_Saleem_QuranFont" panose="02010000000000000000" pitchFamily="2" charset="-78"/>
                <a:cs typeface="_PDMS_Saleem_QuranFont" panose="02010000000000000000" pitchFamily="2" charset="-78"/>
              </a:rPr>
              <a:t>     </a:t>
            </a:r>
            <a:r>
              <a:rPr lang="ar-SA" sz="8800" b="0" i="0" dirty="0">
                <a:solidFill>
                  <a:srgbClr val="000000"/>
                </a:solidFill>
                <a:effectLst/>
                <a:latin typeface="_PDMS_Saleem_QuranFont" panose="02010000000000000000" pitchFamily="2" charset="-78"/>
                <a:cs typeface="_PDMS_Saleem_QuranFont" panose="02010000000000000000" pitchFamily="2" charset="-78"/>
              </a:rPr>
              <a:t>خُسۡرٍ</a:t>
            </a:r>
            <a:endParaRPr lang="en-US" sz="8800" dirty="0"/>
          </a:p>
        </p:txBody>
      </p:sp>
      <p:sp>
        <p:nvSpPr>
          <p:cNvPr id="3" name="TextBox 2">
            <a:extLst>
              <a:ext uri="{FF2B5EF4-FFF2-40B4-BE49-F238E27FC236}">
                <a16:creationId xmlns:a16="http://schemas.microsoft.com/office/drawing/2014/main" id="{03311B2F-1AB0-4665-9FF8-D4A3E31DF822}"/>
              </a:ext>
            </a:extLst>
          </p:cNvPr>
          <p:cNvSpPr txBox="1"/>
          <p:nvPr/>
        </p:nvSpPr>
        <p:spPr>
          <a:xfrm>
            <a:off x="3037065" y="1373326"/>
            <a:ext cx="3147593" cy="830997"/>
          </a:xfrm>
          <a:prstGeom prst="rect">
            <a:avLst/>
          </a:prstGeom>
          <a:noFill/>
        </p:spPr>
        <p:txBody>
          <a:bodyPr wrap="none" rtlCol="0">
            <a:spAutoFit/>
          </a:bodyPr>
          <a:lstStyle/>
          <a:p>
            <a:r>
              <a:rPr lang="en-US" sz="4800" dirty="0">
                <a:solidFill>
                  <a:schemeClr val="bg1"/>
                </a:solidFill>
              </a:rPr>
              <a:t>STATEMENT</a:t>
            </a:r>
          </a:p>
        </p:txBody>
      </p:sp>
      <p:sp>
        <p:nvSpPr>
          <p:cNvPr id="9" name="TextBox 8">
            <a:extLst>
              <a:ext uri="{FF2B5EF4-FFF2-40B4-BE49-F238E27FC236}">
                <a16:creationId xmlns:a16="http://schemas.microsoft.com/office/drawing/2014/main" id="{D5FFF328-25F1-4ED4-BEC8-4EBA5B458C1C}"/>
              </a:ext>
            </a:extLst>
          </p:cNvPr>
          <p:cNvSpPr txBox="1"/>
          <p:nvPr/>
        </p:nvSpPr>
        <p:spPr>
          <a:xfrm>
            <a:off x="6336271" y="4283973"/>
            <a:ext cx="2381250" cy="461665"/>
          </a:xfrm>
          <a:prstGeom prst="rect">
            <a:avLst/>
          </a:prstGeom>
          <a:noFill/>
        </p:spPr>
        <p:txBody>
          <a:bodyPr wrap="square">
            <a:spAutoFit/>
          </a:bodyPr>
          <a:lstStyle/>
          <a:p>
            <a:pPr algn="ctr"/>
            <a:r>
              <a:rPr lang="en-US" sz="2400" dirty="0">
                <a:solidFill>
                  <a:srgbClr val="6B1329"/>
                </a:solidFill>
                <a:latin typeface="Book Antiqua" panose="02040602050305030304" pitchFamily="18" charset="0"/>
              </a:rPr>
              <a:t>Indeed</a:t>
            </a:r>
            <a:endParaRPr lang="en-US" sz="2400" dirty="0">
              <a:solidFill>
                <a:srgbClr val="6B1329"/>
              </a:solidFill>
            </a:endParaRPr>
          </a:p>
        </p:txBody>
      </p:sp>
      <p:sp>
        <p:nvSpPr>
          <p:cNvPr id="10" name="TextBox 9">
            <a:extLst>
              <a:ext uri="{FF2B5EF4-FFF2-40B4-BE49-F238E27FC236}">
                <a16:creationId xmlns:a16="http://schemas.microsoft.com/office/drawing/2014/main" id="{F664D49A-DDB9-4366-A8AC-A8D9F108BD74}"/>
              </a:ext>
            </a:extLst>
          </p:cNvPr>
          <p:cNvSpPr txBox="1"/>
          <p:nvPr/>
        </p:nvSpPr>
        <p:spPr>
          <a:xfrm>
            <a:off x="4255671" y="4283973"/>
            <a:ext cx="2381250" cy="461665"/>
          </a:xfrm>
          <a:prstGeom prst="rect">
            <a:avLst/>
          </a:prstGeom>
          <a:noFill/>
        </p:spPr>
        <p:txBody>
          <a:bodyPr wrap="square">
            <a:spAutoFit/>
          </a:bodyPr>
          <a:lstStyle/>
          <a:p>
            <a:pPr algn="ctr"/>
            <a:r>
              <a:rPr lang="en-US" sz="2400" dirty="0">
                <a:solidFill>
                  <a:srgbClr val="6B1329"/>
                </a:solidFill>
                <a:latin typeface="Book Antiqua" panose="02040602050305030304" pitchFamily="18" charset="0"/>
              </a:rPr>
              <a:t>mankind</a:t>
            </a:r>
            <a:endParaRPr lang="en-US" sz="2400" dirty="0">
              <a:solidFill>
                <a:srgbClr val="6B1329"/>
              </a:solidFill>
            </a:endParaRPr>
          </a:p>
        </p:txBody>
      </p:sp>
      <p:sp>
        <p:nvSpPr>
          <p:cNvPr id="11" name="TextBox 10">
            <a:extLst>
              <a:ext uri="{FF2B5EF4-FFF2-40B4-BE49-F238E27FC236}">
                <a16:creationId xmlns:a16="http://schemas.microsoft.com/office/drawing/2014/main" id="{789A96DE-40BA-49D6-9FDB-ADB0107C53BB}"/>
              </a:ext>
            </a:extLst>
          </p:cNvPr>
          <p:cNvSpPr txBox="1"/>
          <p:nvPr/>
        </p:nvSpPr>
        <p:spPr>
          <a:xfrm>
            <a:off x="2161647" y="4099307"/>
            <a:ext cx="2381250" cy="830997"/>
          </a:xfrm>
          <a:prstGeom prst="rect">
            <a:avLst/>
          </a:prstGeom>
          <a:noFill/>
        </p:spPr>
        <p:txBody>
          <a:bodyPr wrap="square">
            <a:spAutoFit/>
          </a:bodyPr>
          <a:lstStyle/>
          <a:p>
            <a:pPr algn="ctr"/>
            <a:r>
              <a:rPr lang="en-US" sz="2400" dirty="0">
                <a:solidFill>
                  <a:srgbClr val="6B1329"/>
                </a:solidFill>
                <a:latin typeface="Book Antiqua" panose="02040602050305030304" pitchFamily="18" charset="0"/>
              </a:rPr>
              <a:t>(is) </a:t>
            </a:r>
            <a:br>
              <a:rPr lang="en-US" sz="2400" dirty="0">
                <a:solidFill>
                  <a:srgbClr val="6B1329"/>
                </a:solidFill>
                <a:latin typeface="Book Antiqua" panose="02040602050305030304" pitchFamily="18" charset="0"/>
              </a:rPr>
            </a:br>
            <a:r>
              <a:rPr lang="en-US" sz="2400" dirty="0">
                <a:solidFill>
                  <a:srgbClr val="6B1329"/>
                </a:solidFill>
                <a:latin typeface="Book Antiqua" panose="02040602050305030304" pitchFamily="18" charset="0"/>
              </a:rPr>
              <a:t>surely in</a:t>
            </a:r>
            <a:endParaRPr lang="en-US" sz="2400" dirty="0">
              <a:solidFill>
                <a:srgbClr val="6B1329"/>
              </a:solidFill>
            </a:endParaRPr>
          </a:p>
        </p:txBody>
      </p:sp>
      <p:sp>
        <p:nvSpPr>
          <p:cNvPr id="12" name="TextBox 11">
            <a:extLst>
              <a:ext uri="{FF2B5EF4-FFF2-40B4-BE49-F238E27FC236}">
                <a16:creationId xmlns:a16="http://schemas.microsoft.com/office/drawing/2014/main" id="{416C8B23-F2D7-4F2E-BE0F-C283C6D1ACC8}"/>
              </a:ext>
            </a:extLst>
          </p:cNvPr>
          <p:cNvSpPr txBox="1"/>
          <p:nvPr/>
        </p:nvSpPr>
        <p:spPr>
          <a:xfrm>
            <a:off x="369186" y="4283973"/>
            <a:ext cx="2381250" cy="461665"/>
          </a:xfrm>
          <a:prstGeom prst="rect">
            <a:avLst/>
          </a:prstGeom>
          <a:noFill/>
        </p:spPr>
        <p:txBody>
          <a:bodyPr wrap="square">
            <a:spAutoFit/>
          </a:bodyPr>
          <a:lstStyle/>
          <a:p>
            <a:pPr algn="ctr"/>
            <a:r>
              <a:rPr lang="en-US" sz="2400" dirty="0">
                <a:solidFill>
                  <a:srgbClr val="6B1329"/>
                </a:solidFill>
                <a:latin typeface="Book Antiqua" panose="02040602050305030304" pitchFamily="18" charset="0"/>
              </a:rPr>
              <a:t>loss</a:t>
            </a:r>
            <a:endParaRPr lang="en-US" sz="2400" dirty="0">
              <a:solidFill>
                <a:srgbClr val="6B1329"/>
              </a:solidFill>
            </a:endParaRPr>
          </a:p>
        </p:txBody>
      </p:sp>
    </p:spTree>
    <p:extLst>
      <p:ext uri="{BB962C8B-B14F-4D97-AF65-F5344CB8AC3E}">
        <p14:creationId xmlns:p14="http://schemas.microsoft.com/office/powerpoint/2010/main" val="1430172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Picture 2" descr="white and gray analog clock">
            <a:extLst>
              <a:ext uri="{FF2B5EF4-FFF2-40B4-BE49-F238E27FC236}">
                <a16:creationId xmlns:a16="http://schemas.microsoft.com/office/drawing/2014/main" id="{6F044FE3-AA52-46D3-83FF-78268E8DD899}"/>
              </a:ext>
            </a:extLst>
          </p:cNvPr>
          <p:cNvPicPr>
            <a:picLocks noChangeAspect="1" noChangeArrowheads="1"/>
          </p:cNvPicPr>
          <p:nvPr/>
        </p:nvPicPr>
        <p:blipFill rotWithShape="1">
          <a:blip r:embed="rId2">
            <a:duotone>
              <a:prstClr val="black"/>
              <a:srgbClr val="D9C3A5">
                <a:tint val="50000"/>
                <a:satMod val="180000"/>
              </a:srgbClr>
            </a:duotone>
            <a:alphaModFix amt="57000"/>
            <a:extLst>
              <a:ext uri="{28A0092B-C50C-407E-A947-70E740481C1C}">
                <a14:useLocalDpi xmlns:a14="http://schemas.microsoft.com/office/drawing/2010/main" val="0"/>
              </a:ext>
            </a:extLst>
          </a:blip>
          <a:srcRect l="8059" r="2926"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C0B78F76-D1B6-4AEB-A992-D2354140A842}"/>
              </a:ext>
            </a:extLst>
          </p:cNvPr>
          <p:cNvSpPr>
            <a:spLocks noChangeAspect="1"/>
          </p:cNvSpPr>
          <p:nvPr/>
        </p:nvSpPr>
        <p:spPr>
          <a:xfrm>
            <a:off x="2647664" y="1065550"/>
            <a:ext cx="3848671" cy="1446550"/>
          </a:xfrm>
          <a:prstGeom prst="ellipse">
            <a:avLst/>
          </a:prstGeom>
          <a:solidFill>
            <a:srgbClr val="6B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Picture 2" descr="Free Islamic Calligraphy | Al-Asr 103, 1-3">
            <a:extLst>
              <a:ext uri="{FF2B5EF4-FFF2-40B4-BE49-F238E27FC236}">
                <a16:creationId xmlns:a16="http://schemas.microsoft.com/office/drawing/2014/main" id="{653A1070-D7F3-48E8-8959-0D225D5E5B6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192" y="-491256"/>
            <a:ext cx="7863840" cy="221716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1A77C33-12F4-4E1E-8C4F-F0E8F67B2367}"/>
              </a:ext>
            </a:extLst>
          </p:cNvPr>
          <p:cNvSpPr txBox="1"/>
          <p:nvPr/>
        </p:nvSpPr>
        <p:spPr>
          <a:xfrm>
            <a:off x="-128867" y="3027419"/>
            <a:ext cx="9141714" cy="3040576"/>
          </a:xfrm>
          <a:prstGeom prst="rect">
            <a:avLst/>
          </a:prstGeom>
          <a:noFill/>
        </p:spPr>
        <p:txBody>
          <a:bodyPr wrap="square">
            <a:spAutoFit/>
          </a:bodyPr>
          <a:lstStyle/>
          <a:p>
            <a:pPr algn="ctr">
              <a:lnSpc>
                <a:spcPts val="7400"/>
              </a:lnSpc>
            </a:pPr>
            <a:r>
              <a:rPr lang="ar-SA" sz="8800" b="0" i="0" dirty="0">
                <a:solidFill>
                  <a:srgbClr val="000000"/>
                </a:solidFill>
                <a:effectLst/>
                <a:latin typeface="_PDMS_Saleem_QuranFont" panose="02010000000000000000" pitchFamily="2" charset="-78"/>
                <a:cs typeface="_PDMS_Saleem_QuranFont" panose="02010000000000000000" pitchFamily="2" charset="-78"/>
              </a:rPr>
              <a:t>اِلَّا الَّذِيۡنَ اٰمَنُوۡا وَ عَمِلُوا الصّٰلِحٰتِ</a:t>
            </a:r>
            <a:br>
              <a:rPr lang="ur-PK" sz="5000" dirty="0">
                <a:solidFill>
                  <a:srgbClr val="000000"/>
                </a:solidFill>
                <a:latin typeface="_PDMS_Saleem_QuranFont" panose="02010000000000000000" pitchFamily="2" charset="-78"/>
                <a:cs typeface="_PDMS_Saleem_QuranFont" panose="02010000000000000000" pitchFamily="2" charset="-78"/>
              </a:rPr>
            </a:br>
            <a:br>
              <a:rPr lang="ur-PK" sz="8800" b="0" i="0" dirty="0">
                <a:solidFill>
                  <a:srgbClr val="000000"/>
                </a:solidFill>
                <a:effectLst/>
                <a:latin typeface="_PDMS_Saleem_QuranFont" panose="02010000000000000000" pitchFamily="2" charset="-78"/>
                <a:cs typeface="_PDMS_Saleem_QuranFont" panose="02010000000000000000" pitchFamily="2" charset="-78"/>
              </a:rPr>
            </a:br>
            <a:r>
              <a:rPr lang="ar-SA" sz="8800" b="0" i="0" dirty="0">
                <a:solidFill>
                  <a:srgbClr val="000000"/>
                </a:solidFill>
                <a:effectLst/>
                <a:latin typeface="_PDMS_Saleem_QuranFont" panose="02010000000000000000" pitchFamily="2" charset="-78"/>
                <a:cs typeface="_PDMS_Saleem_QuranFont" panose="02010000000000000000" pitchFamily="2" charset="-78"/>
              </a:rPr>
              <a:t> وَتَوَاصَوۡا بِالۡحَقِّ</a:t>
            </a:r>
            <a:r>
              <a:rPr lang="ur-PK" sz="8800" b="0" i="0" dirty="0">
                <a:solidFill>
                  <a:srgbClr val="000000"/>
                </a:solidFill>
                <a:effectLst/>
                <a:latin typeface="_PDMS_Saleem_QuranFont" panose="02010000000000000000" pitchFamily="2" charset="-78"/>
                <a:cs typeface="_PDMS_Saleem_QuranFont" panose="02010000000000000000" pitchFamily="2" charset="-78"/>
              </a:rPr>
              <a:t> </a:t>
            </a:r>
            <a:r>
              <a:rPr lang="ar-SA" sz="8800" b="0" i="0" dirty="0">
                <a:solidFill>
                  <a:srgbClr val="000000"/>
                </a:solidFill>
                <a:effectLst/>
                <a:latin typeface="_PDMS_Saleem_QuranFont" panose="02010000000000000000" pitchFamily="2" charset="-78"/>
                <a:cs typeface="_PDMS_Saleem_QuranFont" panose="02010000000000000000" pitchFamily="2" charset="-78"/>
              </a:rPr>
              <a:t>وَتَوَاصَوۡا بِالصَّبۡرِ</a:t>
            </a:r>
            <a:endParaRPr lang="en-US" sz="8800" dirty="0"/>
          </a:p>
        </p:txBody>
      </p:sp>
      <p:sp>
        <p:nvSpPr>
          <p:cNvPr id="3" name="TextBox 2">
            <a:extLst>
              <a:ext uri="{FF2B5EF4-FFF2-40B4-BE49-F238E27FC236}">
                <a16:creationId xmlns:a16="http://schemas.microsoft.com/office/drawing/2014/main" id="{03311B2F-1AB0-4665-9FF8-D4A3E31DF822}"/>
              </a:ext>
            </a:extLst>
          </p:cNvPr>
          <p:cNvSpPr txBox="1"/>
          <p:nvPr/>
        </p:nvSpPr>
        <p:spPr>
          <a:xfrm>
            <a:off x="3132315" y="1373326"/>
            <a:ext cx="2992550" cy="830997"/>
          </a:xfrm>
          <a:prstGeom prst="rect">
            <a:avLst/>
          </a:prstGeom>
          <a:noFill/>
        </p:spPr>
        <p:txBody>
          <a:bodyPr wrap="none" rtlCol="0">
            <a:spAutoFit/>
          </a:bodyPr>
          <a:lstStyle/>
          <a:p>
            <a:r>
              <a:rPr lang="en-US" sz="4800" dirty="0">
                <a:solidFill>
                  <a:schemeClr val="bg1"/>
                </a:solidFill>
              </a:rPr>
              <a:t>EXCEPTION</a:t>
            </a:r>
          </a:p>
        </p:txBody>
      </p:sp>
      <p:sp>
        <p:nvSpPr>
          <p:cNvPr id="13" name="TextBox 12">
            <a:extLst>
              <a:ext uri="{FF2B5EF4-FFF2-40B4-BE49-F238E27FC236}">
                <a16:creationId xmlns:a16="http://schemas.microsoft.com/office/drawing/2014/main" id="{4302D3D5-C561-4A23-B812-E204B728BE01}"/>
              </a:ext>
            </a:extLst>
          </p:cNvPr>
          <p:cNvSpPr txBox="1"/>
          <p:nvPr/>
        </p:nvSpPr>
        <p:spPr>
          <a:xfrm>
            <a:off x="7154419" y="4081536"/>
            <a:ext cx="2381250" cy="461665"/>
          </a:xfrm>
          <a:prstGeom prst="rect">
            <a:avLst/>
          </a:prstGeom>
          <a:noFill/>
        </p:spPr>
        <p:txBody>
          <a:bodyPr wrap="square">
            <a:spAutoFit/>
          </a:bodyPr>
          <a:lstStyle/>
          <a:p>
            <a:pPr algn="ctr"/>
            <a:r>
              <a:rPr lang="en-US" sz="2400" dirty="0">
                <a:solidFill>
                  <a:srgbClr val="6B1329"/>
                </a:solidFill>
                <a:latin typeface="Book Antiqua" panose="02040602050305030304" pitchFamily="18" charset="0"/>
              </a:rPr>
              <a:t>Except</a:t>
            </a:r>
            <a:endParaRPr lang="en-US" sz="2400" dirty="0">
              <a:solidFill>
                <a:srgbClr val="6B1329"/>
              </a:solidFill>
            </a:endParaRPr>
          </a:p>
        </p:txBody>
      </p:sp>
      <p:sp>
        <p:nvSpPr>
          <p:cNvPr id="14" name="TextBox 13">
            <a:extLst>
              <a:ext uri="{FF2B5EF4-FFF2-40B4-BE49-F238E27FC236}">
                <a16:creationId xmlns:a16="http://schemas.microsoft.com/office/drawing/2014/main" id="{56E38790-81D1-4DF2-82D9-910E3E366627}"/>
              </a:ext>
            </a:extLst>
          </p:cNvPr>
          <p:cNvSpPr txBox="1"/>
          <p:nvPr/>
        </p:nvSpPr>
        <p:spPr>
          <a:xfrm>
            <a:off x="5750370" y="4081536"/>
            <a:ext cx="2381250" cy="461665"/>
          </a:xfrm>
          <a:prstGeom prst="rect">
            <a:avLst/>
          </a:prstGeom>
          <a:noFill/>
        </p:spPr>
        <p:txBody>
          <a:bodyPr wrap="square">
            <a:spAutoFit/>
          </a:bodyPr>
          <a:lstStyle/>
          <a:p>
            <a:pPr algn="ctr"/>
            <a:r>
              <a:rPr lang="en-US" sz="2400" dirty="0">
                <a:solidFill>
                  <a:srgbClr val="6B1329"/>
                </a:solidFill>
                <a:latin typeface="Book Antiqua" panose="02040602050305030304" pitchFamily="18" charset="0"/>
              </a:rPr>
              <a:t>Those who</a:t>
            </a:r>
            <a:endParaRPr lang="en-US" sz="2400" dirty="0">
              <a:solidFill>
                <a:srgbClr val="6B1329"/>
              </a:solidFill>
            </a:endParaRPr>
          </a:p>
        </p:txBody>
      </p:sp>
      <p:sp>
        <p:nvSpPr>
          <p:cNvPr id="15" name="TextBox 14">
            <a:extLst>
              <a:ext uri="{FF2B5EF4-FFF2-40B4-BE49-F238E27FC236}">
                <a16:creationId xmlns:a16="http://schemas.microsoft.com/office/drawing/2014/main" id="{3ACAA418-E32D-4221-89C9-F290FE6CCD02}"/>
              </a:ext>
            </a:extLst>
          </p:cNvPr>
          <p:cNvSpPr txBox="1"/>
          <p:nvPr/>
        </p:nvSpPr>
        <p:spPr>
          <a:xfrm>
            <a:off x="4381500" y="4081536"/>
            <a:ext cx="2381250" cy="461665"/>
          </a:xfrm>
          <a:prstGeom prst="rect">
            <a:avLst/>
          </a:prstGeom>
          <a:noFill/>
        </p:spPr>
        <p:txBody>
          <a:bodyPr wrap="square">
            <a:spAutoFit/>
          </a:bodyPr>
          <a:lstStyle/>
          <a:p>
            <a:pPr algn="ctr"/>
            <a:r>
              <a:rPr lang="en-US" sz="2400" dirty="0">
                <a:solidFill>
                  <a:srgbClr val="6B1329"/>
                </a:solidFill>
                <a:latin typeface="Book Antiqua" panose="02040602050305030304" pitchFamily="18" charset="0"/>
              </a:rPr>
              <a:t>Believe</a:t>
            </a:r>
            <a:endParaRPr lang="en-US" sz="2400" dirty="0">
              <a:solidFill>
                <a:srgbClr val="6B1329"/>
              </a:solidFill>
            </a:endParaRPr>
          </a:p>
        </p:txBody>
      </p:sp>
      <p:sp>
        <p:nvSpPr>
          <p:cNvPr id="16" name="TextBox 15">
            <a:extLst>
              <a:ext uri="{FF2B5EF4-FFF2-40B4-BE49-F238E27FC236}">
                <a16:creationId xmlns:a16="http://schemas.microsoft.com/office/drawing/2014/main" id="{FB109FC0-E653-47E1-AF11-5056D81100A6}"/>
              </a:ext>
            </a:extLst>
          </p:cNvPr>
          <p:cNvSpPr txBox="1"/>
          <p:nvPr/>
        </p:nvSpPr>
        <p:spPr>
          <a:xfrm>
            <a:off x="2760291" y="4081536"/>
            <a:ext cx="2381250" cy="461665"/>
          </a:xfrm>
          <a:prstGeom prst="rect">
            <a:avLst/>
          </a:prstGeom>
          <a:noFill/>
        </p:spPr>
        <p:txBody>
          <a:bodyPr wrap="square">
            <a:spAutoFit/>
          </a:bodyPr>
          <a:lstStyle/>
          <a:p>
            <a:pPr algn="ctr"/>
            <a:r>
              <a:rPr lang="en-US" sz="2400" dirty="0">
                <a:solidFill>
                  <a:srgbClr val="6B1329"/>
                </a:solidFill>
                <a:latin typeface="Book Antiqua" panose="02040602050305030304" pitchFamily="18" charset="0"/>
              </a:rPr>
              <a:t>And do</a:t>
            </a:r>
            <a:endParaRPr lang="en-US" sz="2400" dirty="0">
              <a:solidFill>
                <a:srgbClr val="6B1329"/>
              </a:solidFill>
            </a:endParaRPr>
          </a:p>
        </p:txBody>
      </p:sp>
      <p:sp>
        <p:nvSpPr>
          <p:cNvPr id="17" name="TextBox 16">
            <a:extLst>
              <a:ext uri="{FF2B5EF4-FFF2-40B4-BE49-F238E27FC236}">
                <a16:creationId xmlns:a16="http://schemas.microsoft.com/office/drawing/2014/main" id="{BF303D5F-A9D7-41EE-AC7F-6C07756C4242}"/>
              </a:ext>
            </a:extLst>
          </p:cNvPr>
          <p:cNvSpPr txBox="1"/>
          <p:nvPr/>
        </p:nvSpPr>
        <p:spPr>
          <a:xfrm>
            <a:off x="131153" y="4081536"/>
            <a:ext cx="2772919" cy="461665"/>
          </a:xfrm>
          <a:prstGeom prst="rect">
            <a:avLst/>
          </a:prstGeom>
          <a:noFill/>
        </p:spPr>
        <p:txBody>
          <a:bodyPr wrap="square">
            <a:spAutoFit/>
          </a:bodyPr>
          <a:lstStyle/>
          <a:p>
            <a:pPr algn="ctr"/>
            <a:r>
              <a:rPr lang="en-US" sz="2400" dirty="0">
                <a:solidFill>
                  <a:srgbClr val="6B1329"/>
                </a:solidFill>
                <a:latin typeface="Book Antiqua" panose="02040602050305030304" pitchFamily="18" charset="0"/>
              </a:rPr>
              <a:t>Righteous deeds</a:t>
            </a:r>
            <a:endParaRPr lang="en-US" sz="2400" dirty="0">
              <a:solidFill>
                <a:srgbClr val="6B1329"/>
              </a:solidFill>
            </a:endParaRPr>
          </a:p>
        </p:txBody>
      </p:sp>
      <p:sp>
        <p:nvSpPr>
          <p:cNvPr id="18" name="TextBox 17">
            <a:extLst>
              <a:ext uri="{FF2B5EF4-FFF2-40B4-BE49-F238E27FC236}">
                <a16:creationId xmlns:a16="http://schemas.microsoft.com/office/drawing/2014/main" id="{9C1BF7D0-4C33-435A-8338-82A5AD32470A}"/>
              </a:ext>
            </a:extLst>
          </p:cNvPr>
          <p:cNvSpPr txBox="1"/>
          <p:nvPr/>
        </p:nvSpPr>
        <p:spPr>
          <a:xfrm>
            <a:off x="6179686" y="6158038"/>
            <a:ext cx="2381250" cy="461665"/>
          </a:xfrm>
          <a:prstGeom prst="rect">
            <a:avLst/>
          </a:prstGeom>
          <a:noFill/>
        </p:spPr>
        <p:txBody>
          <a:bodyPr wrap="square">
            <a:spAutoFit/>
          </a:bodyPr>
          <a:lstStyle/>
          <a:p>
            <a:pPr algn="ctr"/>
            <a:r>
              <a:rPr lang="en-US" sz="2400" dirty="0">
                <a:solidFill>
                  <a:srgbClr val="6B1329"/>
                </a:solidFill>
                <a:latin typeface="Book Antiqua" panose="02040602050305030304" pitchFamily="18" charset="0"/>
              </a:rPr>
              <a:t>And enjoin</a:t>
            </a:r>
            <a:endParaRPr lang="en-US" sz="2400" dirty="0">
              <a:solidFill>
                <a:srgbClr val="6B1329"/>
              </a:solidFill>
            </a:endParaRPr>
          </a:p>
        </p:txBody>
      </p:sp>
      <p:sp>
        <p:nvSpPr>
          <p:cNvPr id="20" name="TextBox 19">
            <a:extLst>
              <a:ext uri="{FF2B5EF4-FFF2-40B4-BE49-F238E27FC236}">
                <a16:creationId xmlns:a16="http://schemas.microsoft.com/office/drawing/2014/main" id="{B852D8CB-03DA-46DB-A17C-9F251EDF12C5}"/>
              </a:ext>
            </a:extLst>
          </p:cNvPr>
          <p:cNvSpPr txBox="1"/>
          <p:nvPr/>
        </p:nvSpPr>
        <p:spPr>
          <a:xfrm>
            <a:off x="4179265" y="5973372"/>
            <a:ext cx="2381250" cy="830997"/>
          </a:xfrm>
          <a:prstGeom prst="rect">
            <a:avLst/>
          </a:prstGeom>
          <a:noFill/>
        </p:spPr>
        <p:txBody>
          <a:bodyPr wrap="square">
            <a:spAutoFit/>
          </a:bodyPr>
          <a:lstStyle/>
          <a:p>
            <a:pPr algn="ctr"/>
            <a:r>
              <a:rPr lang="en-US" sz="2400" dirty="0">
                <a:solidFill>
                  <a:srgbClr val="6B1329"/>
                </a:solidFill>
                <a:latin typeface="Book Antiqua" panose="02040602050305030304" pitchFamily="18" charset="0"/>
              </a:rPr>
              <a:t>To the</a:t>
            </a:r>
          </a:p>
          <a:p>
            <a:pPr algn="ctr"/>
            <a:r>
              <a:rPr lang="en-US" sz="2400" dirty="0">
                <a:solidFill>
                  <a:srgbClr val="6B1329"/>
                </a:solidFill>
                <a:latin typeface="Book Antiqua" panose="02040602050305030304" pitchFamily="18" charset="0"/>
              </a:rPr>
              <a:t>truth</a:t>
            </a:r>
            <a:endParaRPr lang="en-US" sz="2400" dirty="0">
              <a:solidFill>
                <a:srgbClr val="6B1329"/>
              </a:solidFill>
            </a:endParaRPr>
          </a:p>
        </p:txBody>
      </p:sp>
      <p:sp>
        <p:nvSpPr>
          <p:cNvPr id="21" name="TextBox 20">
            <a:extLst>
              <a:ext uri="{FF2B5EF4-FFF2-40B4-BE49-F238E27FC236}">
                <a16:creationId xmlns:a16="http://schemas.microsoft.com/office/drawing/2014/main" id="{AF3A4200-61E4-42B8-BBBE-1E438793116F}"/>
              </a:ext>
            </a:extLst>
          </p:cNvPr>
          <p:cNvSpPr txBox="1"/>
          <p:nvPr/>
        </p:nvSpPr>
        <p:spPr>
          <a:xfrm>
            <a:off x="2406719" y="6158038"/>
            <a:ext cx="2381250" cy="461665"/>
          </a:xfrm>
          <a:prstGeom prst="rect">
            <a:avLst/>
          </a:prstGeom>
          <a:noFill/>
        </p:spPr>
        <p:txBody>
          <a:bodyPr wrap="square">
            <a:spAutoFit/>
          </a:bodyPr>
          <a:lstStyle/>
          <a:p>
            <a:pPr algn="ctr"/>
            <a:r>
              <a:rPr lang="en-US" sz="2400" dirty="0">
                <a:solidFill>
                  <a:srgbClr val="6B1329"/>
                </a:solidFill>
                <a:latin typeface="Book Antiqua" panose="02040602050305030304" pitchFamily="18" charset="0"/>
              </a:rPr>
              <a:t>And  enjoin</a:t>
            </a:r>
            <a:endParaRPr lang="en-US" sz="2400" dirty="0">
              <a:solidFill>
                <a:srgbClr val="6B1329"/>
              </a:solidFill>
            </a:endParaRPr>
          </a:p>
        </p:txBody>
      </p:sp>
      <p:sp>
        <p:nvSpPr>
          <p:cNvPr id="22" name="TextBox 21">
            <a:extLst>
              <a:ext uri="{FF2B5EF4-FFF2-40B4-BE49-F238E27FC236}">
                <a16:creationId xmlns:a16="http://schemas.microsoft.com/office/drawing/2014/main" id="{716F30D2-A33C-49ED-8F04-F334F8EC05E0}"/>
              </a:ext>
            </a:extLst>
          </p:cNvPr>
          <p:cNvSpPr txBox="1"/>
          <p:nvPr/>
        </p:nvSpPr>
        <p:spPr>
          <a:xfrm>
            <a:off x="-15512" y="5973372"/>
            <a:ext cx="2772919" cy="830997"/>
          </a:xfrm>
          <a:prstGeom prst="rect">
            <a:avLst/>
          </a:prstGeom>
          <a:noFill/>
        </p:spPr>
        <p:txBody>
          <a:bodyPr wrap="square">
            <a:spAutoFit/>
          </a:bodyPr>
          <a:lstStyle/>
          <a:p>
            <a:pPr algn="ctr"/>
            <a:r>
              <a:rPr lang="en-US" sz="2400" dirty="0">
                <a:solidFill>
                  <a:srgbClr val="6B1329"/>
                </a:solidFill>
                <a:latin typeface="Book Antiqua" panose="02040602050305030304" pitchFamily="18" charset="0"/>
              </a:rPr>
              <a:t>To the</a:t>
            </a:r>
          </a:p>
          <a:p>
            <a:pPr algn="ctr"/>
            <a:r>
              <a:rPr lang="en-US" sz="2400" dirty="0">
                <a:solidFill>
                  <a:srgbClr val="6B1329"/>
                </a:solidFill>
                <a:latin typeface="Book Antiqua" panose="02040602050305030304" pitchFamily="18" charset="0"/>
              </a:rPr>
              <a:t>patience</a:t>
            </a:r>
            <a:endParaRPr lang="en-US" sz="2400" dirty="0">
              <a:solidFill>
                <a:srgbClr val="6B1329"/>
              </a:solidFill>
            </a:endParaRPr>
          </a:p>
        </p:txBody>
      </p:sp>
    </p:spTree>
    <p:extLst>
      <p:ext uri="{BB962C8B-B14F-4D97-AF65-F5344CB8AC3E}">
        <p14:creationId xmlns:p14="http://schemas.microsoft.com/office/powerpoint/2010/main" val="207170921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Picture 2" descr="white and gray analog clock">
            <a:extLst>
              <a:ext uri="{FF2B5EF4-FFF2-40B4-BE49-F238E27FC236}">
                <a16:creationId xmlns:a16="http://schemas.microsoft.com/office/drawing/2014/main" id="{6F044FE3-AA52-46D3-83FF-78268E8DD899}"/>
              </a:ext>
            </a:extLst>
          </p:cNvPr>
          <p:cNvPicPr>
            <a:picLocks noChangeAspect="1" noChangeArrowheads="1"/>
          </p:cNvPicPr>
          <p:nvPr/>
        </p:nvPicPr>
        <p:blipFill rotWithShape="1">
          <a:blip r:embed="rId2">
            <a:duotone>
              <a:prstClr val="black"/>
              <a:srgbClr val="D9C3A5">
                <a:tint val="50000"/>
                <a:satMod val="180000"/>
              </a:srgbClr>
            </a:duotone>
            <a:alphaModFix amt="57000"/>
            <a:extLst>
              <a:ext uri="{28A0092B-C50C-407E-A947-70E740481C1C}">
                <a14:useLocalDpi xmlns:a14="http://schemas.microsoft.com/office/drawing/2010/main" val="0"/>
              </a:ext>
            </a:extLst>
          </a:blip>
          <a:srcRect l="8059" r="2926"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C0B78F76-D1B6-4AEB-A992-D2354140A842}"/>
              </a:ext>
            </a:extLst>
          </p:cNvPr>
          <p:cNvSpPr>
            <a:spLocks noChangeAspect="1"/>
          </p:cNvSpPr>
          <p:nvPr/>
        </p:nvSpPr>
        <p:spPr>
          <a:xfrm>
            <a:off x="2647664" y="1065550"/>
            <a:ext cx="3848671" cy="1446550"/>
          </a:xfrm>
          <a:prstGeom prst="ellipse">
            <a:avLst/>
          </a:prstGeom>
          <a:solidFill>
            <a:srgbClr val="6B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Picture 2" descr="Free Islamic Calligraphy | Al-Asr 103, 1-3">
            <a:extLst>
              <a:ext uri="{FF2B5EF4-FFF2-40B4-BE49-F238E27FC236}">
                <a16:creationId xmlns:a16="http://schemas.microsoft.com/office/drawing/2014/main" id="{653A1070-D7F3-48E8-8959-0D225D5E5B6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192" y="-491256"/>
            <a:ext cx="7863840" cy="22171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3311B2F-1AB0-4665-9FF8-D4A3E31DF822}"/>
              </a:ext>
            </a:extLst>
          </p:cNvPr>
          <p:cNvSpPr txBox="1"/>
          <p:nvPr/>
        </p:nvSpPr>
        <p:spPr>
          <a:xfrm>
            <a:off x="2641262" y="1366898"/>
            <a:ext cx="3862981" cy="830997"/>
          </a:xfrm>
          <a:prstGeom prst="rect">
            <a:avLst/>
          </a:prstGeom>
          <a:noFill/>
        </p:spPr>
        <p:txBody>
          <a:bodyPr wrap="none" rtlCol="0">
            <a:spAutoFit/>
          </a:bodyPr>
          <a:lstStyle/>
          <a:p>
            <a:r>
              <a:rPr lang="en-US" sz="4800" dirty="0">
                <a:solidFill>
                  <a:schemeClr val="bg1"/>
                </a:solidFill>
              </a:rPr>
              <a:t>COMPOSITION</a:t>
            </a:r>
          </a:p>
        </p:txBody>
      </p:sp>
      <p:sp>
        <p:nvSpPr>
          <p:cNvPr id="19" name="Rectangle: Rounded Corners 18">
            <a:extLst>
              <a:ext uri="{FF2B5EF4-FFF2-40B4-BE49-F238E27FC236}">
                <a16:creationId xmlns:a16="http://schemas.microsoft.com/office/drawing/2014/main" id="{DFBE33BD-0A48-48AD-892B-6A39CEFC3114}"/>
              </a:ext>
            </a:extLst>
          </p:cNvPr>
          <p:cNvSpPr/>
          <p:nvPr/>
        </p:nvSpPr>
        <p:spPr>
          <a:xfrm>
            <a:off x="2797712" y="2669495"/>
            <a:ext cx="1774288" cy="422031"/>
          </a:xfrm>
          <a:prstGeom prst="roundRect">
            <a:avLst/>
          </a:prstGeom>
          <a:noFill/>
          <a:ln>
            <a:solidFill>
              <a:srgbClr val="721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a:rPr>
              <a:t>Compilation</a:t>
            </a:r>
          </a:p>
        </p:txBody>
      </p:sp>
      <p:sp>
        <p:nvSpPr>
          <p:cNvPr id="23" name="Rectangle: Rounded Corners 22">
            <a:extLst>
              <a:ext uri="{FF2B5EF4-FFF2-40B4-BE49-F238E27FC236}">
                <a16:creationId xmlns:a16="http://schemas.microsoft.com/office/drawing/2014/main" id="{1C758363-E81A-4BE7-89A2-0E31D5825CC9}"/>
              </a:ext>
            </a:extLst>
          </p:cNvPr>
          <p:cNvSpPr/>
          <p:nvPr/>
        </p:nvSpPr>
        <p:spPr>
          <a:xfrm>
            <a:off x="4658497" y="2669494"/>
            <a:ext cx="1774288" cy="422031"/>
          </a:xfrm>
          <a:prstGeom prst="roundRect">
            <a:avLst/>
          </a:prstGeom>
          <a:solidFill>
            <a:srgbClr val="6B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Open Sans"/>
              </a:rPr>
              <a:t>103</a:t>
            </a:r>
          </a:p>
        </p:txBody>
      </p:sp>
      <p:sp>
        <p:nvSpPr>
          <p:cNvPr id="24" name="Rectangle: Rounded Corners 23">
            <a:extLst>
              <a:ext uri="{FF2B5EF4-FFF2-40B4-BE49-F238E27FC236}">
                <a16:creationId xmlns:a16="http://schemas.microsoft.com/office/drawing/2014/main" id="{586ECCDA-1E91-42F6-9485-0D9E94ECBEE4}"/>
              </a:ext>
            </a:extLst>
          </p:cNvPr>
          <p:cNvSpPr/>
          <p:nvPr/>
        </p:nvSpPr>
        <p:spPr>
          <a:xfrm>
            <a:off x="2797712" y="3191736"/>
            <a:ext cx="1774288" cy="422031"/>
          </a:xfrm>
          <a:prstGeom prst="roundRect">
            <a:avLst/>
          </a:prstGeom>
          <a:noFill/>
          <a:ln>
            <a:solidFill>
              <a:srgbClr val="721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a:rPr>
              <a:t>Revelation</a:t>
            </a:r>
          </a:p>
        </p:txBody>
      </p:sp>
      <p:sp>
        <p:nvSpPr>
          <p:cNvPr id="25" name="Rectangle: Rounded Corners 24">
            <a:extLst>
              <a:ext uri="{FF2B5EF4-FFF2-40B4-BE49-F238E27FC236}">
                <a16:creationId xmlns:a16="http://schemas.microsoft.com/office/drawing/2014/main" id="{610B11A1-73E1-46DF-85E0-B1EF08D6D509}"/>
              </a:ext>
            </a:extLst>
          </p:cNvPr>
          <p:cNvSpPr/>
          <p:nvPr/>
        </p:nvSpPr>
        <p:spPr>
          <a:xfrm>
            <a:off x="4658497" y="3191735"/>
            <a:ext cx="1774288" cy="422031"/>
          </a:xfrm>
          <a:prstGeom prst="roundRect">
            <a:avLst/>
          </a:prstGeom>
          <a:solidFill>
            <a:srgbClr val="6B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Open Sans"/>
              </a:rPr>
              <a:t>13</a:t>
            </a:r>
          </a:p>
        </p:txBody>
      </p:sp>
      <p:sp>
        <p:nvSpPr>
          <p:cNvPr id="26" name="Rectangle: Rounded Corners 25">
            <a:extLst>
              <a:ext uri="{FF2B5EF4-FFF2-40B4-BE49-F238E27FC236}">
                <a16:creationId xmlns:a16="http://schemas.microsoft.com/office/drawing/2014/main" id="{B2B232B8-ACFC-4F4E-8280-2E1A14518D29}"/>
              </a:ext>
            </a:extLst>
          </p:cNvPr>
          <p:cNvSpPr/>
          <p:nvPr/>
        </p:nvSpPr>
        <p:spPr>
          <a:xfrm>
            <a:off x="2797712" y="3713977"/>
            <a:ext cx="1774288" cy="422031"/>
          </a:xfrm>
          <a:prstGeom prst="roundRect">
            <a:avLst/>
          </a:prstGeom>
          <a:noFill/>
          <a:ln>
            <a:solidFill>
              <a:srgbClr val="721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a:rPr>
              <a:t>Ayah</a:t>
            </a:r>
          </a:p>
        </p:txBody>
      </p:sp>
      <p:sp>
        <p:nvSpPr>
          <p:cNvPr id="27" name="Rectangle: Rounded Corners 26">
            <a:extLst>
              <a:ext uri="{FF2B5EF4-FFF2-40B4-BE49-F238E27FC236}">
                <a16:creationId xmlns:a16="http://schemas.microsoft.com/office/drawing/2014/main" id="{E24A769D-E528-497F-BD5C-968A3461B310}"/>
              </a:ext>
            </a:extLst>
          </p:cNvPr>
          <p:cNvSpPr/>
          <p:nvPr/>
        </p:nvSpPr>
        <p:spPr>
          <a:xfrm>
            <a:off x="4658497" y="3713976"/>
            <a:ext cx="1774288" cy="422031"/>
          </a:xfrm>
          <a:prstGeom prst="roundRect">
            <a:avLst/>
          </a:prstGeom>
          <a:solidFill>
            <a:srgbClr val="6B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Open Sans"/>
              </a:rPr>
              <a:t>3</a:t>
            </a:r>
          </a:p>
        </p:txBody>
      </p:sp>
      <p:sp>
        <p:nvSpPr>
          <p:cNvPr id="28" name="Rectangle: Rounded Corners 27">
            <a:extLst>
              <a:ext uri="{FF2B5EF4-FFF2-40B4-BE49-F238E27FC236}">
                <a16:creationId xmlns:a16="http://schemas.microsoft.com/office/drawing/2014/main" id="{BDB65EBB-EE39-4740-AFE3-F6EBB105BB47}"/>
              </a:ext>
            </a:extLst>
          </p:cNvPr>
          <p:cNvSpPr/>
          <p:nvPr/>
        </p:nvSpPr>
        <p:spPr>
          <a:xfrm>
            <a:off x="2803999" y="4261179"/>
            <a:ext cx="1774288" cy="422031"/>
          </a:xfrm>
          <a:prstGeom prst="roundRect">
            <a:avLst/>
          </a:prstGeom>
          <a:noFill/>
          <a:ln>
            <a:solidFill>
              <a:srgbClr val="721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a:rPr>
              <a:t>Words /Letters</a:t>
            </a:r>
          </a:p>
        </p:txBody>
      </p:sp>
      <p:sp>
        <p:nvSpPr>
          <p:cNvPr id="29" name="Rectangle: Rounded Corners 28">
            <a:extLst>
              <a:ext uri="{FF2B5EF4-FFF2-40B4-BE49-F238E27FC236}">
                <a16:creationId xmlns:a16="http://schemas.microsoft.com/office/drawing/2014/main" id="{E2BF2FCB-F601-49A6-8AB1-C0DA4E6B794C}"/>
              </a:ext>
            </a:extLst>
          </p:cNvPr>
          <p:cNvSpPr/>
          <p:nvPr/>
        </p:nvSpPr>
        <p:spPr>
          <a:xfrm>
            <a:off x="4658497" y="4261178"/>
            <a:ext cx="1774288" cy="422031"/>
          </a:xfrm>
          <a:prstGeom prst="roundRect">
            <a:avLst/>
          </a:prstGeom>
          <a:solidFill>
            <a:srgbClr val="6B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Open Sans"/>
              </a:rPr>
              <a:t>14 / 73</a:t>
            </a:r>
          </a:p>
        </p:txBody>
      </p:sp>
      <p:sp>
        <p:nvSpPr>
          <p:cNvPr id="30" name="Rectangle: Rounded Corners 29">
            <a:extLst>
              <a:ext uri="{FF2B5EF4-FFF2-40B4-BE49-F238E27FC236}">
                <a16:creationId xmlns:a16="http://schemas.microsoft.com/office/drawing/2014/main" id="{C8EE8ADD-ECEA-4735-8C94-EFF3D81A4F63}"/>
              </a:ext>
            </a:extLst>
          </p:cNvPr>
          <p:cNvSpPr/>
          <p:nvPr/>
        </p:nvSpPr>
        <p:spPr>
          <a:xfrm>
            <a:off x="2803999" y="4783420"/>
            <a:ext cx="1774288" cy="422031"/>
          </a:xfrm>
          <a:prstGeom prst="roundRect">
            <a:avLst/>
          </a:prstGeom>
          <a:noFill/>
          <a:ln>
            <a:solidFill>
              <a:srgbClr val="721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a:rPr>
              <a:t>Juz</a:t>
            </a:r>
          </a:p>
        </p:txBody>
      </p:sp>
      <p:sp>
        <p:nvSpPr>
          <p:cNvPr id="31" name="Rectangle: Rounded Corners 30">
            <a:extLst>
              <a:ext uri="{FF2B5EF4-FFF2-40B4-BE49-F238E27FC236}">
                <a16:creationId xmlns:a16="http://schemas.microsoft.com/office/drawing/2014/main" id="{15D21D29-B95E-47BC-9EEE-013815773A6A}"/>
              </a:ext>
            </a:extLst>
          </p:cNvPr>
          <p:cNvSpPr/>
          <p:nvPr/>
        </p:nvSpPr>
        <p:spPr>
          <a:xfrm>
            <a:off x="4658497" y="4783419"/>
            <a:ext cx="1774288" cy="422031"/>
          </a:xfrm>
          <a:prstGeom prst="roundRect">
            <a:avLst/>
          </a:prstGeom>
          <a:solidFill>
            <a:srgbClr val="6B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Open Sans"/>
              </a:rPr>
              <a:t>30</a:t>
            </a:r>
          </a:p>
        </p:txBody>
      </p:sp>
      <p:sp>
        <p:nvSpPr>
          <p:cNvPr id="32" name="Rectangle: Rounded Corners 31">
            <a:extLst>
              <a:ext uri="{FF2B5EF4-FFF2-40B4-BE49-F238E27FC236}">
                <a16:creationId xmlns:a16="http://schemas.microsoft.com/office/drawing/2014/main" id="{1A622871-555C-4BFC-B16D-D0AEA9F74891}"/>
              </a:ext>
            </a:extLst>
          </p:cNvPr>
          <p:cNvSpPr/>
          <p:nvPr/>
        </p:nvSpPr>
        <p:spPr>
          <a:xfrm>
            <a:off x="2803999" y="5305661"/>
            <a:ext cx="1774288" cy="422031"/>
          </a:xfrm>
          <a:prstGeom prst="roundRect">
            <a:avLst/>
          </a:prstGeom>
          <a:noFill/>
          <a:ln>
            <a:solidFill>
              <a:srgbClr val="721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a:rPr>
              <a:t>Rev. Period</a:t>
            </a:r>
          </a:p>
        </p:txBody>
      </p:sp>
      <p:sp>
        <p:nvSpPr>
          <p:cNvPr id="33" name="Rectangle: Rounded Corners 32">
            <a:extLst>
              <a:ext uri="{FF2B5EF4-FFF2-40B4-BE49-F238E27FC236}">
                <a16:creationId xmlns:a16="http://schemas.microsoft.com/office/drawing/2014/main" id="{F98FF909-C885-4039-B706-81A66A19F8D0}"/>
              </a:ext>
            </a:extLst>
          </p:cNvPr>
          <p:cNvSpPr/>
          <p:nvPr/>
        </p:nvSpPr>
        <p:spPr>
          <a:xfrm>
            <a:off x="4658497" y="5305660"/>
            <a:ext cx="1774288" cy="422031"/>
          </a:xfrm>
          <a:prstGeom prst="roundRect">
            <a:avLst/>
          </a:prstGeom>
          <a:solidFill>
            <a:srgbClr val="6B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Open Sans"/>
              </a:rPr>
              <a:t>Early Makkan</a:t>
            </a:r>
          </a:p>
        </p:txBody>
      </p:sp>
      <p:sp>
        <p:nvSpPr>
          <p:cNvPr id="34" name="Rectangle: Rounded Corners 33">
            <a:extLst>
              <a:ext uri="{FF2B5EF4-FFF2-40B4-BE49-F238E27FC236}">
                <a16:creationId xmlns:a16="http://schemas.microsoft.com/office/drawing/2014/main" id="{AF712446-D755-48C3-A28E-5A26892B7961}"/>
              </a:ext>
            </a:extLst>
          </p:cNvPr>
          <p:cNvSpPr/>
          <p:nvPr/>
        </p:nvSpPr>
        <p:spPr>
          <a:xfrm>
            <a:off x="2797712" y="5827368"/>
            <a:ext cx="1774288" cy="547736"/>
          </a:xfrm>
          <a:prstGeom prst="roundRect">
            <a:avLst/>
          </a:prstGeom>
          <a:noFill/>
          <a:ln>
            <a:solidFill>
              <a:srgbClr val="721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a:rPr>
              <a:t>Names</a:t>
            </a:r>
          </a:p>
        </p:txBody>
      </p:sp>
      <p:sp>
        <p:nvSpPr>
          <p:cNvPr id="35" name="Rectangle: Rounded Corners 34">
            <a:extLst>
              <a:ext uri="{FF2B5EF4-FFF2-40B4-BE49-F238E27FC236}">
                <a16:creationId xmlns:a16="http://schemas.microsoft.com/office/drawing/2014/main" id="{579695AE-EB82-4E25-9009-18726C79E145}"/>
              </a:ext>
            </a:extLst>
          </p:cNvPr>
          <p:cNvSpPr/>
          <p:nvPr/>
        </p:nvSpPr>
        <p:spPr>
          <a:xfrm>
            <a:off x="4658497" y="5827368"/>
            <a:ext cx="1774288" cy="547736"/>
          </a:xfrm>
          <a:prstGeom prst="roundRect">
            <a:avLst/>
          </a:prstGeom>
          <a:solidFill>
            <a:srgbClr val="6B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Open Sans"/>
              </a:rPr>
              <a:t>AL-ASR</a:t>
            </a:r>
            <a:br>
              <a:rPr lang="en-US" sz="1400" b="1" dirty="0">
                <a:solidFill>
                  <a:schemeClr val="bg1"/>
                </a:solidFill>
                <a:latin typeface="Open Sans"/>
              </a:rPr>
            </a:br>
            <a:r>
              <a:rPr lang="en-US" sz="1400" dirty="0">
                <a:solidFill>
                  <a:srgbClr val="FFFF00"/>
                </a:solidFill>
                <a:latin typeface="Open Sans"/>
              </a:rPr>
              <a:t>Time</a:t>
            </a:r>
          </a:p>
        </p:txBody>
      </p:sp>
      <p:sp>
        <p:nvSpPr>
          <p:cNvPr id="36" name="Rectangle: Rounded Corners 35">
            <a:extLst>
              <a:ext uri="{FF2B5EF4-FFF2-40B4-BE49-F238E27FC236}">
                <a16:creationId xmlns:a16="http://schemas.microsoft.com/office/drawing/2014/main" id="{B9422214-BD9D-43DC-A126-7AC6F29F1077}"/>
              </a:ext>
            </a:extLst>
          </p:cNvPr>
          <p:cNvSpPr/>
          <p:nvPr/>
        </p:nvSpPr>
        <p:spPr>
          <a:xfrm>
            <a:off x="6519282" y="5827368"/>
            <a:ext cx="1774288" cy="547736"/>
          </a:xfrm>
          <a:prstGeom prst="roundRect">
            <a:avLst/>
          </a:prstGeom>
          <a:solidFill>
            <a:srgbClr val="6B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Open Sans"/>
              </a:rPr>
              <a:t>WAL-ASR</a:t>
            </a:r>
          </a:p>
          <a:p>
            <a:pPr algn="ctr"/>
            <a:r>
              <a:rPr lang="en-US" sz="1400" dirty="0">
                <a:solidFill>
                  <a:srgbClr val="FFFF00"/>
                </a:solidFill>
                <a:latin typeface="Open Sans"/>
              </a:rPr>
              <a:t>By the time</a:t>
            </a:r>
          </a:p>
        </p:txBody>
      </p:sp>
    </p:spTree>
    <p:extLst>
      <p:ext uri="{BB962C8B-B14F-4D97-AF65-F5344CB8AC3E}">
        <p14:creationId xmlns:p14="http://schemas.microsoft.com/office/powerpoint/2010/main" val="402152038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Picture 2" descr="white and gray analog clock">
            <a:extLst>
              <a:ext uri="{FF2B5EF4-FFF2-40B4-BE49-F238E27FC236}">
                <a16:creationId xmlns:a16="http://schemas.microsoft.com/office/drawing/2014/main" id="{6F044FE3-AA52-46D3-83FF-78268E8DD899}"/>
              </a:ext>
            </a:extLst>
          </p:cNvPr>
          <p:cNvPicPr>
            <a:picLocks noChangeAspect="1" noChangeArrowheads="1"/>
          </p:cNvPicPr>
          <p:nvPr/>
        </p:nvPicPr>
        <p:blipFill rotWithShape="1">
          <a:blip r:embed="rId2">
            <a:duotone>
              <a:prstClr val="black"/>
              <a:srgbClr val="D9C3A5">
                <a:tint val="50000"/>
                <a:satMod val="180000"/>
              </a:srgbClr>
            </a:duotone>
            <a:alphaModFix amt="57000"/>
            <a:extLst>
              <a:ext uri="{28A0092B-C50C-407E-A947-70E740481C1C}">
                <a14:useLocalDpi xmlns:a14="http://schemas.microsoft.com/office/drawing/2010/main" val="0"/>
              </a:ext>
            </a:extLst>
          </a:blip>
          <a:srcRect l="8059" r="2926"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C0B78F76-D1B6-4AEB-A992-D2354140A842}"/>
              </a:ext>
            </a:extLst>
          </p:cNvPr>
          <p:cNvSpPr>
            <a:spLocks noChangeAspect="1"/>
          </p:cNvSpPr>
          <p:nvPr/>
        </p:nvSpPr>
        <p:spPr>
          <a:xfrm>
            <a:off x="2647664" y="1065550"/>
            <a:ext cx="3848671" cy="1446550"/>
          </a:xfrm>
          <a:prstGeom prst="ellipse">
            <a:avLst/>
          </a:prstGeom>
          <a:solidFill>
            <a:srgbClr val="6B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Picture 2" descr="Free Islamic Calligraphy | Al-Asr 103, 1-3">
            <a:extLst>
              <a:ext uri="{FF2B5EF4-FFF2-40B4-BE49-F238E27FC236}">
                <a16:creationId xmlns:a16="http://schemas.microsoft.com/office/drawing/2014/main" id="{653A1070-D7F3-48E8-8959-0D225D5E5B6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192" y="-491256"/>
            <a:ext cx="7863840" cy="22171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3311B2F-1AB0-4665-9FF8-D4A3E31DF822}"/>
              </a:ext>
            </a:extLst>
          </p:cNvPr>
          <p:cNvSpPr txBox="1"/>
          <p:nvPr/>
        </p:nvSpPr>
        <p:spPr>
          <a:xfrm>
            <a:off x="3266481" y="1344301"/>
            <a:ext cx="2611036" cy="830997"/>
          </a:xfrm>
          <a:prstGeom prst="rect">
            <a:avLst/>
          </a:prstGeom>
          <a:noFill/>
        </p:spPr>
        <p:txBody>
          <a:bodyPr wrap="none" rtlCol="0">
            <a:spAutoFit/>
          </a:bodyPr>
          <a:lstStyle/>
          <a:p>
            <a:pPr algn="ctr"/>
            <a:r>
              <a:rPr lang="en-US" sz="4800" dirty="0">
                <a:solidFill>
                  <a:schemeClr val="bg1"/>
                </a:solidFill>
              </a:rPr>
              <a:t>CONTENT</a:t>
            </a:r>
          </a:p>
        </p:txBody>
      </p:sp>
      <p:sp>
        <p:nvSpPr>
          <p:cNvPr id="22" name="TextBox 21">
            <a:extLst>
              <a:ext uri="{FF2B5EF4-FFF2-40B4-BE49-F238E27FC236}">
                <a16:creationId xmlns:a16="http://schemas.microsoft.com/office/drawing/2014/main" id="{AB571AFC-4ABD-4C24-A063-EF60EE4650F1}"/>
              </a:ext>
            </a:extLst>
          </p:cNvPr>
          <p:cNvSpPr txBox="1"/>
          <p:nvPr/>
        </p:nvSpPr>
        <p:spPr>
          <a:xfrm>
            <a:off x="1533628" y="2954871"/>
            <a:ext cx="1063112" cy="369332"/>
          </a:xfrm>
          <a:prstGeom prst="rect">
            <a:avLst/>
          </a:prstGeom>
          <a:noFill/>
        </p:spPr>
        <p:txBody>
          <a:bodyPr wrap="none" rtlCol="0">
            <a:spAutoFit/>
          </a:bodyPr>
          <a:lstStyle/>
          <a:p>
            <a:r>
              <a:rPr lang="en-US" b="1" dirty="0">
                <a:solidFill>
                  <a:srgbClr val="72152A"/>
                </a:solidFill>
                <a:latin typeface="Arial Nova" panose="020B0504020202020204" pitchFamily="34" charset="0"/>
              </a:rPr>
              <a:t>Ayah 01</a:t>
            </a:r>
          </a:p>
        </p:txBody>
      </p:sp>
      <p:sp>
        <p:nvSpPr>
          <p:cNvPr id="37" name="TextBox 36">
            <a:extLst>
              <a:ext uri="{FF2B5EF4-FFF2-40B4-BE49-F238E27FC236}">
                <a16:creationId xmlns:a16="http://schemas.microsoft.com/office/drawing/2014/main" id="{23B4C3A7-C872-43F4-9011-001CC536541D}"/>
              </a:ext>
            </a:extLst>
          </p:cNvPr>
          <p:cNvSpPr txBox="1"/>
          <p:nvPr/>
        </p:nvSpPr>
        <p:spPr>
          <a:xfrm>
            <a:off x="1533628" y="4198135"/>
            <a:ext cx="1063112" cy="369332"/>
          </a:xfrm>
          <a:prstGeom prst="rect">
            <a:avLst/>
          </a:prstGeom>
          <a:noFill/>
        </p:spPr>
        <p:txBody>
          <a:bodyPr wrap="none" rtlCol="0">
            <a:spAutoFit/>
          </a:bodyPr>
          <a:lstStyle/>
          <a:p>
            <a:r>
              <a:rPr lang="en-US" b="1" dirty="0">
                <a:solidFill>
                  <a:srgbClr val="72152A"/>
                </a:solidFill>
                <a:latin typeface="Arial Nova" panose="020B0504020202020204" pitchFamily="34" charset="0"/>
              </a:rPr>
              <a:t>Ayah 02</a:t>
            </a:r>
          </a:p>
        </p:txBody>
      </p:sp>
      <p:sp>
        <p:nvSpPr>
          <p:cNvPr id="38" name="TextBox 37">
            <a:extLst>
              <a:ext uri="{FF2B5EF4-FFF2-40B4-BE49-F238E27FC236}">
                <a16:creationId xmlns:a16="http://schemas.microsoft.com/office/drawing/2014/main" id="{2B69EC04-FE97-4E13-BD95-963EA207AE51}"/>
              </a:ext>
            </a:extLst>
          </p:cNvPr>
          <p:cNvSpPr txBox="1"/>
          <p:nvPr/>
        </p:nvSpPr>
        <p:spPr>
          <a:xfrm>
            <a:off x="1547696" y="5181938"/>
            <a:ext cx="1063112" cy="369332"/>
          </a:xfrm>
          <a:prstGeom prst="rect">
            <a:avLst/>
          </a:prstGeom>
          <a:noFill/>
        </p:spPr>
        <p:txBody>
          <a:bodyPr wrap="none" rtlCol="0">
            <a:spAutoFit/>
          </a:bodyPr>
          <a:lstStyle/>
          <a:p>
            <a:r>
              <a:rPr lang="en-US" b="1" dirty="0">
                <a:solidFill>
                  <a:srgbClr val="72152A"/>
                </a:solidFill>
                <a:latin typeface="Arial Nova" panose="020B0504020202020204" pitchFamily="34" charset="0"/>
              </a:rPr>
              <a:t>Ayah 03</a:t>
            </a:r>
          </a:p>
        </p:txBody>
      </p:sp>
      <p:sp>
        <p:nvSpPr>
          <p:cNvPr id="39" name="TextBox 38">
            <a:extLst>
              <a:ext uri="{FF2B5EF4-FFF2-40B4-BE49-F238E27FC236}">
                <a16:creationId xmlns:a16="http://schemas.microsoft.com/office/drawing/2014/main" id="{BF4A2E64-D978-4B4D-958E-88AB3089B26E}"/>
              </a:ext>
            </a:extLst>
          </p:cNvPr>
          <p:cNvSpPr txBox="1"/>
          <p:nvPr/>
        </p:nvSpPr>
        <p:spPr>
          <a:xfrm>
            <a:off x="1533628" y="3283971"/>
            <a:ext cx="6470639" cy="646331"/>
          </a:xfrm>
          <a:prstGeom prst="rect">
            <a:avLst/>
          </a:prstGeom>
          <a:noFill/>
        </p:spPr>
        <p:txBody>
          <a:bodyPr wrap="square">
            <a:spAutoFit/>
          </a:bodyPr>
          <a:lstStyle/>
          <a:p>
            <a:r>
              <a:rPr lang="en-US" b="1" i="0" dirty="0">
                <a:solidFill>
                  <a:srgbClr val="222222"/>
                </a:solidFill>
                <a:effectLst/>
                <a:latin typeface="Open Sans" panose="020B0606030504020204" pitchFamily="34" charset="0"/>
              </a:rPr>
              <a:t>Swearing by the hardships of the believers of the time of the Prophet (S)</a:t>
            </a:r>
            <a:endParaRPr lang="en-US" b="1" dirty="0"/>
          </a:p>
        </p:txBody>
      </p:sp>
      <p:sp>
        <p:nvSpPr>
          <p:cNvPr id="40" name="TextBox 39">
            <a:extLst>
              <a:ext uri="{FF2B5EF4-FFF2-40B4-BE49-F238E27FC236}">
                <a16:creationId xmlns:a16="http://schemas.microsoft.com/office/drawing/2014/main" id="{07BAE1A5-4098-410F-9344-A3915D3C99CB}"/>
              </a:ext>
            </a:extLst>
          </p:cNvPr>
          <p:cNvSpPr txBox="1"/>
          <p:nvPr/>
        </p:nvSpPr>
        <p:spPr>
          <a:xfrm>
            <a:off x="1533628" y="4544773"/>
            <a:ext cx="4106393" cy="369332"/>
          </a:xfrm>
          <a:prstGeom prst="rect">
            <a:avLst/>
          </a:prstGeom>
          <a:noFill/>
        </p:spPr>
        <p:txBody>
          <a:bodyPr wrap="square">
            <a:spAutoFit/>
          </a:bodyPr>
          <a:lstStyle/>
          <a:p>
            <a:r>
              <a:rPr lang="en-US" b="1" i="0" dirty="0">
                <a:solidFill>
                  <a:srgbClr val="222222"/>
                </a:solidFill>
                <a:effectLst/>
                <a:latin typeface="Open Sans" panose="020B0606030504020204" pitchFamily="34" charset="0"/>
              </a:rPr>
              <a:t>The man is in loss</a:t>
            </a:r>
            <a:endParaRPr lang="en-US" b="1" dirty="0"/>
          </a:p>
        </p:txBody>
      </p:sp>
      <p:sp>
        <p:nvSpPr>
          <p:cNvPr id="41" name="TextBox 40">
            <a:extLst>
              <a:ext uri="{FF2B5EF4-FFF2-40B4-BE49-F238E27FC236}">
                <a16:creationId xmlns:a16="http://schemas.microsoft.com/office/drawing/2014/main" id="{47640C16-FE4B-42EA-8B78-97B6710F29F1}"/>
              </a:ext>
            </a:extLst>
          </p:cNvPr>
          <p:cNvSpPr txBox="1"/>
          <p:nvPr/>
        </p:nvSpPr>
        <p:spPr>
          <a:xfrm>
            <a:off x="1547696" y="5546114"/>
            <a:ext cx="6892920" cy="369332"/>
          </a:xfrm>
          <a:prstGeom prst="rect">
            <a:avLst/>
          </a:prstGeom>
          <a:noFill/>
        </p:spPr>
        <p:txBody>
          <a:bodyPr wrap="square">
            <a:spAutoFit/>
          </a:bodyPr>
          <a:lstStyle/>
          <a:p>
            <a:r>
              <a:rPr lang="en-US" b="1" i="0" dirty="0">
                <a:solidFill>
                  <a:srgbClr val="222222"/>
                </a:solidFill>
                <a:effectLst/>
                <a:latin typeface="Open Sans" panose="020B0606030504020204" pitchFamily="34" charset="0"/>
              </a:rPr>
              <a:t>Factors of human's deliverance from loss and destruction</a:t>
            </a:r>
          </a:p>
        </p:txBody>
      </p:sp>
    </p:spTree>
    <p:extLst>
      <p:ext uri="{BB962C8B-B14F-4D97-AF65-F5344CB8AC3E}">
        <p14:creationId xmlns:p14="http://schemas.microsoft.com/office/powerpoint/2010/main" val="112932947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Picture 2" descr="white and gray analog clock">
            <a:extLst>
              <a:ext uri="{FF2B5EF4-FFF2-40B4-BE49-F238E27FC236}">
                <a16:creationId xmlns:a16="http://schemas.microsoft.com/office/drawing/2014/main" id="{6F044FE3-AA52-46D3-83FF-78268E8DD899}"/>
              </a:ext>
            </a:extLst>
          </p:cNvPr>
          <p:cNvPicPr>
            <a:picLocks noChangeAspect="1" noChangeArrowheads="1"/>
          </p:cNvPicPr>
          <p:nvPr/>
        </p:nvPicPr>
        <p:blipFill rotWithShape="1">
          <a:blip r:embed="rId2">
            <a:duotone>
              <a:prstClr val="black"/>
              <a:srgbClr val="D9C3A5">
                <a:tint val="50000"/>
                <a:satMod val="180000"/>
              </a:srgbClr>
            </a:duotone>
            <a:alphaModFix amt="57000"/>
            <a:extLst>
              <a:ext uri="{28A0092B-C50C-407E-A947-70E740481C1C}">
                <a14:useLocalDpi xmlns:a14="http://schemas.microsoft.com/office/drawing/2010/main" val="0"/>
              </a:ext>
            </a:extLst>
          </a:blip>
          <a:srcRect l="8059" r="2926"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C0B78F76-D1B6-4AEB-A992-D2354140A842}"/>
              </a:ext>
            </a:extLst>
          </p:cNvPr>
          <p:cNvSpPr>
            <a:spLocks noChangeAspect="1"/>
          </p:cNvSpPr>
          <p:nvPr/>
        </p:nvSpPr>
        <p:spPr>
          <a:xfrm>
            <a:off x="2647664" y="1065550"/>
            <a:ext cx="3848671" cy="1446550"/>
          </a:xfrm>
          <a:prstGeom prst="ellipse">
            <a:avLst/>
          </a:prstGeom>
          <a:solidFill>
            <a:srgbClr val="6B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Picture 2" descr="Free Islamic Calligraphy | Al-Asr 103, 1-3">
            <a:extLst>
              <a:ext uri="{FF2B5EF4-FFF2-40B4-BE49-F238E27FC236}">
                <a16:creationId xmlns:a16="http://schemas.microsoft.com/office/drawing/2014/main" id="{653A1070-D7F3-48E8-8959-0D225D5E5B6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192" y="-491256"/>
            <a:ext cx="7863840" cy="22171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3311B2F-1AB0-4665-9FF8-D4A3E31DF822}"/>
              </a:ext>
            </a:extLst>
          </p:cNvPr>
          <p:cNvSpPr txBox="1"/>
          <p:nvPr/>
        </p:nvSpPr>
        <p:spPr>
          <a:xfrm>
            <a:off x="3531391" y="1344301"/>
            <a:ext cx="2081212" cy="830997"/>
          </a:xfrm>
          <a:prstGeom prst="rect">
            <a:avLst/>
          </a:prstGeom>
          <a:noFill/>
        </p:spPr>
        <p:txBody>
          <a:bodyPr wrap="none" rtlCol="0">
            <a:spAutoFit/>
          </a:bodyPr>
          <a:lstStyle/>
          <a:p>
            <a:pPr algn="ctr"/>
            <a:r>
              <a:rPr lang="en-US" sz="4800" dirty="0">
                <a:solidFill>
                  <a:schemeClr val="bg1"/>
                </a:solidFill>
              </a:rPr>
              <a:t>MERITS</a:t>
            </a:r>
          </a:p>
        </p:txBody>
      </p:sp>
      <p:sp>
        <p:nvSpPr>
          <p:cNvPr id="37" name="TextBox 36">
            <a:extLst>
              <a:ext uri="{FF2B5EF4-FFF2-40B4-BE49-F238E27FC236}">
                <a16:creationId xmlns:a16="http://schemas.microsoft.com/office/drawing/2014/main" id="{7794A093-0ABA-4641-9067-5FE36D23A22D}"/>
              </a:ext>
            </a:extLst>
          </p:cNvPr>
          <p:cNvSpPr txBox="1"/>
          <p:nvPr/>
        </p:nvSpPr>
        <p:spPr>
          <a:xfrm>
            <a:off x="537852" y="3389771"/>
            <a:ext cx="8068290" cy="2585323"/>
          </a:xfrm>
          <a:prstGeom prst="rect">
            <a:avLst/>
          </a:prstGeom>
          <a:noFill/>
        </p:spPr>
        <p:txBody>
          <a:bodyPr wrap="square">
            <a:spAutoFit/>
          </a:bodyPr>
          <a:lstStyle/>
          <a:p>
            <a:r>
              <a:rPr lang="en-US" b="1" dirty="0">
                <a:effectLst/>
                <a:latin typeface="Open Sans" panose="020B0606030504020204" pitchFamily="34" charset="0"/>
              </a:rPr>
              <a:t>It is transmitted from the </a:t>
            </a:r>
            <a:r>
              <a:rPr lang="en-US" b="1" u="none" strike="noStrike" dirty="0">
                <a:effectLst/>
                <a:latin typeface="Open Sans" panose="020B0606030504020204" pitchFamily="34" charset="0"/>
              </a:rPr>
              <a:t>Prophet (S)</a:t>
            </a:r>
            <a:r>
              <a:rPr lang="en-US" b="1" dirty="0">
                <a:effectLst/>
                <a:latin typeface="Open Sans" panose="020B0606030504020204" pitchFamily="34" charset="0"/>
              </a:rPr>
              <a:t> that whoever recites this surah will find his destiny in </a:t>
            </a:r>
            <a:r>
              <a:rPr lang="en-US" b="1" u="none" strike="noStrike" dirty="0">
                <a:effectLst/>
                <a:latin typeface="Open Sans" panose="020B0606030504020204" pitchFamily="34" charset="0"/>
              </a:rPr>
              <a:t>patience</a:t>
            </a:r>
            <a:r>
              <a:rPr lang="en-US" b="1" dirty="0">
                <a:effectLst/>
                <a:latin typeface="Open Sans" panose="020B0606030504020204" pitchFamily="34" charset="0"/>
              </a:rPr>
              <a:t> and tolerance; and on the </a:t>
            </a:r>
            <a:r>
              <a:rPr lang="en-US" b="1" u="none" strike="noStrike" dirty="0">
                <a:effectLst/>
                <a:latin typeface="Open Sans" panose="020B0606030504020204" pitchFamily="34" charset="0"/>
              </a:rPr>
              <a:t>Day of Judgment</a:t>
            </a:r>
            <a:r>
              <a:rPr lang="en-US" b="1" dirty="0">
                <a:effectLst/>
                <a:latin typeface="Open Sans" panose="020B0606030504020204" pitchFamily="34" charset="0"/>
              </a:rPr>
              <a:t>, he will be resurrected with the companions of the truth.</a:t>
            </a:r>
          </a:p>
          <a:p>
            <a:endParaRPr lang="en-US" b="1" dirty="0">
              <a:latin typeface="Open Sans" panose="020B0606030504020204" pitchFamily="34" charset="0"/>
            </a:endParaRPr>
          </a:p>
          <a:p>
            <a:endParaRPr lang="en-US" b="1" dirty="0">
              <a:latin typeface="Open Sans" panose="020B0606030504020204" pitchFamily="34" charset="0"/>
            </a:endParaRPr>
          </a:p>
          <a:p>
            <a:r>
              <a:rPr lang="en-US" b="1" dirty="0">
                <a:effectLst/>
                <a:latin typeface="Open Sans" panose="020B0606030504020204" pitchFamily="34" charset="0"/>
              </a:rPr>
              <a:t>"He who recites (Surah) 'Asr, in his optional prayers, Allah will raise him with a shining, bright face, cheerful features, and delighted eyes (looking upon the blessings of Allah), until when he enters Paradise on the Day of Judgement.”</a:t>
            </a:r>
            <a:endParaRPr lang="en-US" b="1" dirty="0"/>
          </a:p>
        </p:txBody>
      </p:sp>
    </p:spTree>
    <p:extLst>
      <p:ext uri="{BB962C8B-B14F-4D97-AF65-F5344CB8AC3E}">
        <p14:creationId xmlns:p14="http://schemas.microsoft.com/office/powerpoint/2010/main" val="233482217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Picture 2" descr="white and gray analog clock">
            <a:extLst>
              <a:ext uri="{FF2B5EF4-FFF2-40B4-BE49-F238E27FC236}">
                <a16:creationId xmlns:a16="http://schemas.microsoft.com/office/drawing/2014/main" id="{6F044FE3-AA52-46D3-83FF-78268E8DD899}"/>
              </a:ext>
            </a:extLst>
          </p:cNvPr>
          <p:cNvPicPr>
            <a:picLocks noChangeAspect="1" noChangeArrowheads="1"/>
          </p:cNvPicPr>
          <p:nvPr/>
        </p:nvPicPr>
        <p:blipFill rotWithShape="1">
          <a:blip r:embed="rId2">
            <a:duotone>
              <a:prstClr val="black"/>
              <a:srgbClr val="D9C3A5">
                <a:tint val="50000"/>
                <a:satMod val="180000"/>
              </a:srgbClr>
            </a:duotone>
            <a:alphaModFix amt="57000"/>
            <a:extLst>
              <a:ext uri="{28A0092B-C50C-407E-A947-70E740481C1C}">
                <a14:useLocalDpi xmlns:a14="http://schemas.microsoft.com/office/drawing/2010/main" val="0"/>
              </a:ext>
            </a:extLst>
          </a:blip>
          <a:srcRect l="8059" r="2926"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C0B78F76-D1B6-4AEB-A992-D2354140A842}"/>
              </a:ext>
            </a:extLst>
          </p:cNvPr>
          <p:cNvSpPr>
            <a:spLocks noChangeAspect="1"/>
          </p:cNvSpPr>
          <p:nvPr/>
        </p:nvSpPr>
        <p:spPr>
          <a:xfrm>
            <a:off x="2647664" y="1065550"/>
            <a:ext cx="3848671" cy="1446550"/>
          </a:xfrm>
          <a:prstGeom prst="ellipse">
            <a:avLst/>
          </a:prstGeom>
          <a:solidFill>
            <a:srgbClr val="6B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Picture 2" descr="Free Islamic Calligraphy | Al-Asr 103, 1-3">
            <a:extLst>
              <a:ext uri="{FF2B5EF4-FFF2-40B4-BE49-F238E27FC236}">
                <a16:creationId xmlns:a16="http://schemas.microsoft.com/office/drawing/2014/main" id="{653A1070-D7F3-48E8-8959-0D225D5E5B6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192" y="-491256"/>
            <a:ext cx="7863840" cy="22171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3311B2F-1AB0-4665-9FF8-D4A3E31DF822}"/>
              </a:ext>
            </a:extLst>
          </p:cNvPr>
          <p:cNvSpPr txBox="1"/>
          <p:nvPr/>
        </p:nvSpPr>
        <p:spPr>
          <a:xfrm>
            <a:off x="3724939" y="1344301"/>
            <a:ext cx="1694118" cy="830997"/>
          </a:xfrm>
          <a:prstGeom prst="rect">
            <a:avLst/>
          </a:prstGeom>
          <a:noFill/>
        </p:spPr>
        <p:txBody>
          <a:bodyPr wrap="none" rtlCol="0">
            <a:spAutoFit/>
          </a:bodyPr>
          <a:lstStyle/>
          <a:p>
            <a:pPr algn="ctr"/>
            <a:r>
              <a:rPr lang="en-US" sz="4800" dirty="0">
                <a:solidFill>
                  <a:schemeClr val="bg1"/>
                </a:solidFill>
              </a:rPr>
              <a:t>FACTS</a:t>
            </a:r>
          </a:p>
        </p:txBody>
      </p:sp>
      <p:sp>
        <p:nvSpPr>
          <p:cNvPr id="37" name="TextBox 36">
            <a:extLst>
              <a:ext uri="{FF2B5EF4-FFF2-40B4-BE49-F238E27FC236}">
                <a16:creationId xmlns:a16="http://schemas.microsoft.com/office/drawing/2014/main" id="{7794A093-0ABA-4641-9067-5FE36D23A22D}"/>
              </a:ext>
            </a:extLst>
          </p:cNvPr>
          <p:cNvSpPr txBox="1"/>
          <p:nvPr/>
        </p:nvSpPr>
        <p:spPr>
          <a:xfrm>
            <a:off x="537853" y="3003356"/>
            <a:ext cx="8068290" cy="3139321"/>
          </a:xfrm>
          <a:prstGeom prst="rect">
            <a:avLst/>
          </a:prstGeom>
          <a:noFill/>
        </p:spPr>
        <p:txBody>
          <a:bodyPr wrap="square">
            <a:spAutoFit/>
          </a:bodyPr>
          <a:lstStyle/>
          <a:p>
            <a:pPr marL="285750" indent="-285750">
              <a:buFont typeface="Arial" panose="020B0604020202020204" pitchFamily="34" charset="0"/>
              <a:buChar char="•"/>
            </a:pPr>
            <a:r>
              <a:rPr lang="en-US" b="1" dirty="0">
                <a:effectLst/>
                <a:latin typeface="Open Sans" panose="020B0606030504020204" pitchFamily="34" charset="0"/>
              </a:rPr>
              <a:t>Surah al-‘Asr is the second shortest surah after al-Kawthar yet bears one-third of the message of the Holy Qur’an.</a:t>
            </a:r>
          </a:p>
          <a:p>
            <a:pPr marL="285750" indent="-285750">
              <a:buFont typeface="Arial" panose="020B0604020202020204" pitchFamily="34" charset="0"/>
              <a:buChar char="•"/>
            </a:pPr>
            <a:endParaRPr lang="en-US" b="1" dirty="0">
              <a:effectLst/>
              <a:latin typeface="Open Sans" panose="020B0606030504020204" pitchFamily="34" charset="0"/>
            </a:endParaRPr>
          </a:p>
          <a:p>
            <a:pPr marL="285750" indent="-285750">
              <a:buFont typeface="Arial" panose="020B0604020202020204" pitchFamily="34" charset="0"/>
              <a:buChar char="•"/>
            </a:pPr>
            <a:r>
              <a:rPr lang="en-US" b="1" dirty="0">
                <a:effectLst/>
                <a:latin typeface="Open Sans" panose="020B0606030504020204" pitchFamily="34" charset="0"/>
              </a:rPr>
              <a:t>This is one of the surahs that begin with an Oath. An Oath is used for something:</a:t>
            </a:r>
          </a:p>
          <a:p>
            <a:pPr marL="742950" lvl="1" indent="-285750">
              <a:buFont typeface="Arial" panose="020B0604020202020204" pitchFamily="34" charset="0"/>
              <a:buChar char="•"/>
            </a:pPr>
            <a:r>
              <a:rPr lang="en-US" b="1" dirty="0">
                <a:effectLst/>
                <a:latin typeface="Open Sans" panose="020B0606030504020204" pitchFamily="34" charset="0"/>
              </a:rPr>
              <a:t>Sacred</a:t>
            </a:r>
            <a:endParaRPr lang="en-US" b="1" dirty="0">
              <a:latin typeface="Open Sans" panose="020B0606030504020204" pitchFamily="34" charset="0"/>
            </a:endParaRPr>
          </a:p>
          <a:p>
            <a:pPr marL="742950" lvl="1" indent="-285750">
              <a:buFont typeface="Arial" panose="020B0604020202020204" pitchFamily="34" charset="0"/>
              <a:buChar char="•"/>
            </a:pPr>
            <a:r>
              <a:rPr lang="en-US" b="1" dirty="0">
                <a:effectLst/>
                <a:latin typeface="Open Sans" panose="020B0606030504020204" pitchFamily="34" charset="0"/>
              </a:rPr>
              <a:t>Powerful</a:t>
            </a:r>
            <a:endParaRPr lang="en-US" b="1" dirty="0">
              <a:latin typeface="Open Sans" panose="020B0606030504020204" pitchFamily="34" charset="0"/>
            </a:endParaRPr>
          </a:p>
          <a:p>
            <a:pPr marL="742950" lvl="1" indent="-285750">
              <a:buFont typeface="Arial" panose="020B0604020202020204" pitchFamily="34" charset="0"/>
              <a:buChar char="•"/>
            </a:pPr>
            <a:r>
              <a:rPr lang="en-US" b="1" dirty="0">
                <a:effectLst/>
                <a:latin typeface="Open Sans" panose="020B0606030504020204" pitchFamily="34" charset="0"/>
              </a:rPr>
              <a:t>Awe inspiring / Magnificent.</a:t>
            </a:r>
          </a:p>
          <a:p>
            <a:pPr lvl="1"/>
            <a:endParaRPr lang="en-US" b="1" dirty="0">
              <a:effectLst/>
              <a:latin typeface="Open Sans" panose="020B0606030504020204" pitchFamily="34" charset="0"/>
            </a:endParaRPr>
          </a:p>
          <a:p>
            <a:pPr marL="285750" indent="-285750">
              <a:buFont typeface="Arial" panose="020B0604020202020204" pitchFamily="34" charset="0"/>
              <a:buChar char="•"/>
            </a:pPr>
            <a:r>
              <a:rPr lang="en-US" b="1" dirty="0">
                <a:effectLst/>
                <a:latin typeface="Open Sans" panose="020B0606030504020204" pitchFamily="34" charset="0"/>
              </a:rPr>
              <a:t>Teaches us that TIME is the greatest evidence of loss and the witness of one’s life works.</a:t>
            </a:r>
          </a:p>
        </p:txBody>
      </p:sp>
    </p:spTree>
    <p:extLst>
      <p:ext uri="{BB962C8B-B14F-4D97-AF65-F5344CB8AC3E}">
        <p14:creationId xmlns:p14="http://schemas.microsoft.com/office/powerpoint/2010/main" val="114618578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Picture 2" descr="white and gray analog clock">
            <a:extLst>
              <a:ext uri="{FF2B5EF4-FFF2-40B4-BE49-F238E27FC236}">
                <a16:creationId xmlns:a16="http://schemas.microsoft.com/office/drawing/2014/main" id="{6F044FE3-AA52-46D3-83FF-78268E8DD899}"/>
              </a:ext>
            </a:extLst>
          </p:cNvPr>
          <p:cNvPicPr>
            <a:picLocks noChangeAspect="1" noChangeArrowheads="1"/>
          </p:cNvPicPr>
          <p:nvPr/>
        </p:nvPicPr>
        <p:blipFill rotWithShape="1">
          <a:blip r:embed="rId2">
            <a:duotone>
              <a:prstClr val="black"/>
              <a:srgbClr val="D9C3A5">
                <a:tint val="50000"/>
                <a:satMod val="180000"/>
              </a:srgbClr>
            </a:duotone>
            <a:alphaModFix amt="57000"/>
            <a:extLst>
              <a:ext uri="{28A0092B-C50C-407E-A947-70E740481C1C}">
                <a14:useLocalDpi xmlns:a14="http://schemas.microsoft.com/office/drawing/2010/main" val="0"/>
              </a:ext>
            </a:extLst>
          </a:blip>
          <a:srcRect l="8059" r="2926"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C0B78F76-D1B6-4AEB-A992-D2354140A842}"/>
              </a:ext>
            </a:extLst>
          </p:cNvPr>
          <p:cNvSpPr>
            <a:spLocks noChangeAspect="1"/>
          </p:cNvSpPr>
          <p:nvPr/>
        </p:nvSpPr>
        <p:spPr>
          <a:xfrm>
            <a:off x="2647664" y="1065550"/>
            <a:ext cx="3848671" cy="1446550"/>
          </a:xfrm>
          <a:prstGeom prst="ellipse">
            <a:avLst/>
          </a:prstGeom>
          <a:solidFill>
            <a:srgbClr val="6B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Picture 2" descr="Free Islamic Calligraphy | Al-Asr 103, 1-3">
            <a:extLst>
              <a:ext uri="{FF2B5EF4-FFF2-40B4-BE49-F238E27FC236}">
                <a16:creationId xmlns:a16="http://schemas.microsoft.com/office/drawing/2014/main" id="{653A1070-D7F3-48E8-8959-0D225D5E5B6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192" y="-491256"/>
            <a:ext cx="7863840" cy="22171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3311B2F-1AB0-4665-9FF8-D4A3E31DF822}"/>
              </a:ext>
            </a:extLst>
          </p:cNvPr>
          <p:cNvSpPr txBox="1"/>
          <p:nvPr/>
        </p:nvSpPr>
        <p:spPr>
          <a:xfrm>
            <a:off x="3445441" y="1344301"/>
            <a:ext cx="2253117" cy="830997"/>
          </a:xfrm>
          <a:prstGeom prst="rect">
            <a:avLst/>
          </a:prstGeom>
          <a:noFill/>
        </p:spPr>
        <p:txBody>
          <a:bodyPr wrap="none" rtlCol="0">
            <a:spAutoFit/>
          </a:bodyPr>
          <a:lstStyle/>
          <a:p>
            <a:pPr algn="ctr"/>
            <a:r>
              <a:rPr lang="en-US" sz="4800" dirty="0">
                <a:solidFill>
                  <a:schemeClr val="bg1"/>
                </a:solidFill>
              </a:rPr>
              <a:t>AYAH 01</a:t>
            </a:r>
          </a:p>
        </p:txBody>
      </p:sp>
      <p:sp>
        <p:nvSpPr>
          <p:cNvPr id="37" name="TextBox 36">
            <a:extLst>
              <a:ext uri="{FF2B5EF4-FFF2-40B4-BE49-F238E27FC236}">
                <a16:creationId xmlns:a16="http://schemas.microsoft.com/office/drawing/2014/main" id="{7794A093-0ABA-4641-9067-5FE36D23A22D}"/>
              </a:ext>
            </a:extLst>
          </p:cNvPr>
          <p:cNvSpPr txBox="1"/>
          <p:nvPr/>
        </p:nvSpPr>
        <p:spPr>
          <a:xfrm>
            <a:off x="537854" y="3205375"/>
            <a:ext cx="8068290" cy="2862322"/>
          </a:xfrm>
          <a:prstGeom prst="rect">
            <a:avLst/>
          </a:prstGeom>
          <a:noFill/>
        </p:spPr>
        <p:txBody>
          <a:bodyPr wrap="square">
            <a:spAutoFit/>
          </a:bodyPr>
          <a:lstStyle/>
          <a:p>
            <a:r>
              <a:rPr lang="en-US" sz="2400" b="1" dirty="0">
                <a:solidFill>
                  <a:srgbClr val="6B1329"/>
                </a:solidFill>
                <a:effectLst/>
                <a:latin typeface="Open Sans" panose="020B0606030504020204" pitchFamily="34" charset="0"/>
              </a:rPr>
              <a:t>Wa:	</a:t>
            </a:r>
            <a:r>
              <a:rPr lang="en-US" b="1" dirty="0">
                <a:solidFill>
                  <a:srgbClr val="6B1329"/>
                </a:solidFill>
                <a:effectLst/>
                <a:latin typeface="Open Sans" panose="020B0606030504020204" pitchFamily="34" charset="0"/>
              </a:rPr>
              <a:t>	</a:t>
            </a:r>
            <a:r>
              <a:rPr lang="en-US" b="1" dirty="0">
                <a:effectLst/>
                <a:latin typeface="Open Sans" panose="020B0606030504020204" pitchFamily="34" charset="0"/>
              </a:rPr>
              <a:t>Letter of Oath</a:t>
            </a:r>
          </a:p>
          <a:p>
            <a:endParaRPr lang="en-US" b="1" dirty="0">
              <a:latin typeface="Open Sans" panose="020B0606030504020204" pitchFamily="34" charset="0"/>
            </a:endParaRPr>
          </a:p>
          <a:p>
            <a:r>
              <a:rPr lang="en-US" sz="2400" b="1" dirty="0">
                <a:solidFill>
                  <a:srgbClr val="6B1329"/>
                </a:solidFill>
                <a:effectLst/>
                <a:latin typeface="Open Sans" panose="020B0606030504020204" pitchFamily="34" charset="0"/>
              </a:rPr>
              <a:t>Asr:	</a:t>
            </a:r>
            <a:r>
              <a:rPr lang="en-US" b="1" dirty="0">
                <a:effectLst/>
                <a:latin typeface="Open Sans" panose="020B0606030504020204" pitchFamily="34" charset="0"/>
              </a:rPr>
              <a:t>	</a:t>
            </a:r>
            <a:r>
              <a:rPr lang="en-US" b="1" dirty="0">
                <a:latin typeface="Open Sans" panose="020B0606030504020204" pitchFamily="34" charset="0"/>
              </a:rPr>
              <a:t>Time (particularly time that is running out)</a:t>
            </a:r>
            <a:br>
              <a:rPr lang="en-US" b="1" dirty="0">
                <a:latin typeface="Open Sans" panose="020B0606030504020204" pitchFamily="34" charset="0"/>
              </a:rPr>
            </a:br>
            <a:r>
              <a:rPr lang="en-US" b="1" i="1" dirty="0">
                <a:latin typeface="Open Sans" panose="020B0606030504020204" pitchFamily="34" charset="0"/>
              </a:rPr>
              <a:t>			</a:t>
            </a:r>
            <a:r>
              <a:rPr lang="en-US" b="1" i="1" dirty="0">
                <a:solidFill>
                  <a:srgbClr val="72152A"/>
                </a:solidFill>
                <a:latin typeface="Open Sans" panose="020B0606030504020204" pitchFamily="34" charset="0"/>
              </a:rPr>
              <a:t>Asr prayers are done during the last part of the day,</a:t>
            </a:r>
            <a:br>
              <a:rPr lang="en-US" b="1" i="1" dirty="0">
                <a:solidFill>
                  <a:srgbClr val="72152A"/>
                </a:solidFill>
                <a:latin typeface="Open Sans" panose="020B0606030504020204" pitchFamily="34" charset="0"/>
              </a:rPr>
            </a:br>
            <a:r>
              <a:rPr lang="en-US" b="1" i="1" dirty="0">
                <a:solidFill>
                  <a:srgbClr val="72152A"/>
                </a:solidFill>
                <a:latin typeface="Open Sans" panose="020B0606030504020204" pitchFamily="34" charset="0"/>
              </a:rPr>
              <a:t>			when the day is running out.</a:t>
            </a:r>
          </a:p>
          <a:p>
            <a:endParaRPr lang="en-US" b="1" dirty="0">
              <a:latin typeface="Open Sans" panose="020B0606030504020204" pitchFamily="34" charset="0"/>
            </a:endParaRPr>
          </a:p>
          <a:p>
            <a:r>
              <a:rPr lang="en-US" sz="2400" b="1" dirty="0">
                <a:solidFill>
                  <a:srgbClr val="6B1329"/>
                </a:solidFill>
                <a:latin typeface="Open Sans" panose="020B0606030504020204" pitchFamily="34" charset="0"/>
              </a:rPr>
              <a:t>Aseer:   	</a:t>
            </a:r>
            <a:r>
              <a:rPr lang="en-US" b="1" dirty="0">
                <a:latin typeface="Open Sans" panose="020B0606030504020204" pitchFamily="34" charset="0"/>
              </a:rPr>
              <a:t>(That which is) squeezed out – </a:t>
            </a:r>
            <a:br>
              <a:rPr lang="en-US" b="1" dirty="0">
                <a:latin typeface="Open Sans" panose="020B0606030504020204" pitchFamily="34" charset="0"/>
              </a:rPr>
            </a:br>
            <a:r>
              <a:rPr lang="en-US" b="1" dirty="0">
                <a:solidFill>
                  <a:srgbClr val="72152A"/>
                </a:solidFill>
                <a:latin typeface="Open Sans" panose="020B0606030504020204" pitchFamily="34" charset="0"/>
              </a:rPr>
              <a:t>			</a:t>
            </a:r>
            <a:r>
              <a:rPr lang="en-US" b="1" i="1" dirty="0">
                <a:solidFill>
                  <a:srgbClr val="72152A"/>
                </a:solidFill>
                <a:latin typeface="Open Sans" panose="020B0606030504020204" pitchFamily="34" charset="0"/>
              </a:rPr>
              <a:t>Asr is thus referred to the Time that is squeezed </a:t>
            </a:r>
            <a:br>
              <a:rPr lang="en-US" b="1" i="1" dirty="0">
                <a:solidFill>
                  <a:srgbClr val="72152A"/>
                </a:solidFill>
                <a:latin typeface="Open Sans" panose="020B0606030504020204" pitchFamily="34" charset="0"/>
              </a:rPr>
            </a:br>
            <a:r>
              <a:rPr lang="en-US" b="1" i="1" dirty="0">
                <a:solidFill>
                  <a:srgbClr val="72152A"/>
                </a:solidFill>
                <a:latin typeface="Open Sans" panose="020B0606030504020204" pitchFamily="34" charset="0"/>
              </a:rPr>
              <a:t>			out of your hands.</a:t>
            </a:r>
          </a:p>
        </p:txBody>
      </p:sp>
    </p:spTree>
    <p:extLst>
      <p:ext uri="{BB962C8B-B14F-4D97-AF65-F5344CB8AC3E}">
        <p14:creationId xmlns:p14="http://schemas.microsoft.com/office/powerpoint/2010/main" val="88566498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513</TotalTime>
  <Words>1266</Words>
  <Application>Microsoft Office PowerPoint</Application>
  <PresentationFormat>On-screen Show (4:3)</PresentationFormat>
  <Paragraphs>234</Paragraphs>
  <Slides>28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_PDMS_Saleem_QuranFont</vt:lpstr>
      <vt:lpstr>Arial</vt:lpstr>
      <vt:lpstr>Arial Nova</vt:lpstr>
      <vt:lpstr>Arial Nova Cond</vt:lpstr>
      <vt:lpstr>Book Antiqua</vt:lpstr>
      <vt:lpstr>Calibri</vt:lpstr>
      <vt:lpstr>Calibri Light</vt:lpstr>
      <vt:lpstr>Open Sans</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Abbas Laljiani</dc:creator>
  <cp:lastModifiedBy>Abbas Laljiani</cp:lastModifiedBy>
  <cp:revision>12</cp:revision>
  <dcterms:created xsi:type="dcterms:W3CDTF">2021-06-23T22:21:09Z</dcterms:created>
  <dcterms:modified xsi:type="dcterms:W3CDTF">2021-07-20T23:55:25Z</dcterms:modified>
</cp:coreProperties>
</file>